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279" r:id="rId3"/>
    <p:sldId id="264" r:id="rId4"/>
    <p:sldId id="280" r:id="rId5"/>
    <p:sldId id="269" r:id="rId6"/>
    <p:sldId id="271" r:id="rId7"/>
    <p:sldId id="270" r:id="rId8"/>
    <p:sldId id="272" r:id="rId9"/>
    <p:sldId id="273" r:id="rId10"/>
    <p:sldId id="274" r:id="rId11"/>
    <p:sldId id="281" r:id="rId12"/>
    <p:sldId id="275" r:id="rId13"/>
    <p:sldId id="276" r:id="rId14"/>
    <p:sldId id="277" r:id="rId15"/>
    <p:sldId id="282" r:id="rId16"/>
    <p:sldId id="278" r:id="rId17"/>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73AFAD"/>
    <a:srgbClr val="65047A"/>
    <a:srgbClr val="74A2AE"/>
    <a:srgbClr val="88849E"/>
    <a:srgbClr val="99CC00"/>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defRPr sz="1200">
                <a:latin typeface="Arial" panose="020B060402020202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a:defRPr sz="1200">
                <a:latin typeface="Arial" panose="020B0604020202020204" pitchFamily="34" charset="0"/>
                <a:ea typeface="宋体" panose="02010600030101010101" pitchFamily="2" charset="-122"/>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076" name="Rectangle 4"/>
          <p:cNvSpPr>
            <a:spLocks noGrp="1" noRot="1" noChangeAspect="1"/>
          </p:cNvSpPr>
          <p:nvPr>
            <p:ph type="sldImg"/>
          </p:nvPr>
        </p:nvSpPr>
        <p:spPr>
          <a:xfrm>
            <a:off x="1143000" y="685800"/>
            <a:ext cx="4572000" cy="3429000"/>
          </a:xfrm>
          <a:prstGeom prst="rect">
            <a:avLst/>
          </a:prstGeom>
          <a:noFill/>
          <a:ln w="9525">
            <a:noFill/>
          </a:ln>
        </p:spPr>
      </p:sp>
      <p:sp>
        <p:nvSpPr>
          <p:cNvPr id="3077" name="Rectangle 5"/>
          <p:cNvSpPr>
            <a:spLocks noGrp="1" noRot="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ctr"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单击此处编辑母版文本样式</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第二级</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第三级</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第四级</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第五级</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a:defRPr sz="1200">
                <a:latin typeface="Arial" panose="020B060402020202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lstStyle/>
          <a:p>
            <a:pPr lvl="0" algn="r" eaLnBrk="1" fontAlgn="base" hangingPunct="1"/>
            <a:fld id="{9A0DB2DC-4C9A-4742-B13C-FB6460FD3503}" type="slidenum">
              <a:rPr lang="zh-CN" altLang="zh-CN" sz="1200" strike="noStrike" noProof="1" dirty="0">
                <a:latin typeface="Arial" panose="020B0604020202020204" pitchFamily="34" charset="0"/>
                <a:ea typeface="宋体" panose="02010600030101010101" pitchFamily="2" charset="-122"/>
                <a:cs typeface="+mn-cs"/>
              </a:rPr>
              <a:t>‹N°›</a:t>
            </a:fld>
            <a:endParaRPr lang="zh-CN" altLang="zh-CN" sz="1200" strike="noStrike" noProof="1"/>
          </a:p>
        </p:txBody>
      </p:sp>
    </p:spTree>
    <p:extLst>
      <p:ext uri="{BB962C8B-B14F-4D97-AF65-F5344CB8AC3E}">
        <p14:creationId xmlns:p14="http://schemas.microsoft.com/office/powerpoint/2010/main" val="2103650674"/>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幻灯片图像占位符 1"/>
          <p:cNvSpPr>
            <a:spLocks noGrp="1" noRot="1" noChangeAspect="1" noTextEdit="1"/>
          </p:cNvSpPr>
          <p:nvPr>
            <p:ph type="sldImg"/>
          </p:nvPr>
        </p:nvSpPr>
        <p:spPr>
          <a:ln/>
        </p:spPr>
      </p:sp>
      <p:sp>
        <p:nvSpPr>
          <p:cNvPr id="5122" name="备注占位符 2"/>
          <p:cNvSpPr>
            <a:spLocks noGrp="1"/>
          </p:cNvSpPr>
          <p:nvPr>
            <p:ph type="body"/>
          </p:nvPr>
        </p:nvSpPr>
        <p:spPr>
          <a:ln/>
        </p:spPr>
        <p:txBody>
          <a:bodyPr wrap="square" lIns="91440" tIns="45720" rIns="91440" bIns="45720" anchor="ctr"/>
          <a:lstStyle/>
          <a:p>
            <a:pPr lvl="0"/>
            <a:endParaRPr lang="zh-CN" altLang="en-US" dirty="0"/>
          </a:p>
        </p:txBody>
      </p:sp>
      <p:sp>
        <p:nvSpPr>
          <p:cNvPr id="5123" name="灯片编号占位符 3"/>
          <p:cNvSpPr txBox="1">
            <a:spLocks noGrp="1"/>
          </p:cNvSpPr>
          <p:nvPr>
            <p:ph type="sldNum" sz="quarter"/>
          </p:nvPr>
        </p:nvSpPr>
        <p:spPr>
          <a:xfrm>
            <a:off x="3884613" y="8685213"/>
            <a:ext cx="2971800" cy="457200"/>
          </a:xfrm>
          <a:prstGeom prst="rect">
            <a:avLst/>
          </a:prstGeom>
          <a:noFill/>
          <a:ln w="9525">
            <a:noFill/>
          </a:ln>
        </p:spPr>
        <p:txBody>
          <a:bodyPr wrap="square" lIns="91440" tIns="45720" rIns="91440" bIns="45720" anchor="b"/>
          <a:lstStyle/>
          <a:p>
            <a:pPr lvl="0" indent="0" algn="r"/>
            <a:fld id="{9A0DB2DC-4C9A-4742-B13C-FB6460FD3503}" type="slidenum">
              <a:rPr lang="zh-CN" altLang="zh-CN" sz="1200" dirty="0">
                <a:latin typeface="Arial" panose="020B0604020202020204" pitchFamily="34" charset="0"/>
                <a:ea typeface="宋体" panose="02010600030101010101" pitchFamily="2" charset="-122"/>
              </a:rPr>
              <a:t>1</a:t>
            </a:fld>
            <a:endParaRPr lang="zh-CN" altLang="zh-CN" sz="1200" dirty="0">
              <a:latin typeface="Arial" panose="020B0604020202020204" pitchFamily="34" charset="0"/>
              <a:ea typeface="宋体" panose="02010600030101010101" pitchFamily="2" charset="-122"/>
            </a:endParaRPr>
          </a:p>
        </p:txBody>
      </p:sp>
    </p:spTree>
    <p:extLst>
      <p:ext uri="{BB962C8B-B14F-4D97-AF65-F5344CB8AC3E}">
        <p14:creationId xmlns:p14="http://schemas.microsoft.com/office/powerpoint/2010/main" val="2377064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幻灯片图像占位符 1"/>
          <p:cNvSpPr>
            <a:spLocks noGrp="1" noRot="1" noChangeAspect="1"/>
          </p:cNvSpPr>
          <p:nvPr>
            <p:ph type="sldImg"/>
          </p:nvPr>
        </p:nvSpPr>
        <p:spPr>
          <a:ln/>
        </p:spPr>
      </p:sp>
      <p:sp>
        <p:nvSpPr>
          <p:cNvPr id="7170" name="文本占位符 2"/>
          <p:cNvSpPr>
            <a:spLocks noGrp="1"/>
          </p:cNvSpPr>
          <p:nvPr>
            <p:ph type="body"/>
          </p:nvPr>
        </p:nvSpPr>
        <p:spPr>
          <a:ln/>
        </p:spPr>
        <p:txBody>
          <a:bodyPr wrap="square" lIns="91440" tIns="45720" rIns="91440" bIns="45720" anchor="ctr"/>
          <a:lstStyle/>
          <a:p>
            <a:pPr lvl="0"/>
            <a:endParaRPr lang="zh-CN" altLang="en-US"/>
          </a:p>
        </p:txBody>
      </p:sp>
    </p:spTree>
    <p:extLst>
      <p:ext uri="{BB962C8B-B14F-4D97-AF65-F5344CB8AC3E}">
        <p14:creationId xmlns:p14="http://schemas.microsoft.com/office/powerpoint/2010/main" val="1084270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幻灯片图像占位符 1"/>
          <p:cNvSpPr>
            <a:spLocks noGrp="1" noRot="1" noChangeAspect="1"/>
          </p:cNvSpPr>
          <p:nvPr>
            <p:ph type="sldImg"/>
          </p:nvPr>
        </p:nvSpPr>
        <p:spPr>
          <a:ln/>
        </p:spPr>
      </p:sp>
      <p:sp>
        <p:nvSpPr>
          <p:cNvPr id="18434" name="文本占位符 2"/>
          <p:cNvSpPr>
            <a:spLocks noGrp="1"/>
          </p:cNvSpPr>
          <p:nvPr>
            <p:ph type="body"/>
          </p:nvPr>
        </p:nvSpPr>
        <p:spPr>
          <a:ln/>
        </p:spPr>
        <p:txBody>
          <a:bodyPr wrap="square" lIns="91440" tIns="45720" rIns="91440" bIns="45720" anchor="ctr"/>
          <a:lstStyle/>
          <a:p>
            <a:pPr lvl="0"/>
            <a:endParaRPr lang="zh-CN" altLang="en-US"/>
          </a:p>
        </p:txBody>
      </p:sp>
    </p:spTree>
    <p:extLst>
      <p:ext uri="{BB962C8B-B14F-4D97-AF65-F5344CB8AC3E}">
        <p14:creationId xmlns:p14="http://schemas.microsoft.com/office/powerpoint/2010/main" val="1817312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solidFill>
          <a:schemeClr val="bg1"/>
        </a:solidFill>
        <a:effectLst/>
      </p:bgPr>
    </p:bg>
    <p:spTree>
      <p:nvGrpSpPr>
        <p:cNvPr id="1" name=""/>
        <p:cNvGrpSpPr/>
        <p:nvPr/>
      </p:nvGrpSpPr>
      <p:grpSpPr>
        <a:xfrm>
          <a:off x="0" y="0"/>
          <a:ext cx="0" cy="0"/>
          <a:chOff x="0" y="0"/>
          <a:chExt cx="0" cy="0"/>
        </a:xfrm>
      </p:grpSpPr>
      <p:grpSp>
        <p:nvGrpSpPr>
          <p:cNvPr id="2050" name="Group 2"/>
          <p:cNvGrpSpPr/>
          <p:nvPr/>
        </p:nvGrpSpPr>
        <p:grpSpPr>
          <a:xfrm>
            <a:off x="0" y="0"/>
            <a:ext cx="9144000" cy="6858000"/>
            <a:chOff x="0" y="0"/>
            <a:chExt cx="5760" cy="4320"/>
          </a:xfrm>
        </p:grpSpPr>
        <p:sp>
          <p:nvSpPr>
            <p:cNvPr id="18" name="Rectangle 3"/>
            <p:cNvSpPr>
              <a:spLocks noChangeArrowheads="1"/>
            </p:cNvSpPr>
            <p:nvPr/>
          </p:nvSpPr>
          <p:spPr bwMode="auto">
            <a:xfrm>
              <a:off x="0" y="0"/>
              <a:ext cx="2208" cy="4320"/>
            </a:xfrm>
            <a:prstGeom prst="rect">
              <a:avLst/>
            </a:prstGeom>
            <a:gradFill rotWithShape="0">
              <a:gsLst>
                <a:gs pos="0">
                  <a:schemeClr val="folHlink"/>
                </a:gs>
                <a:gs pos="100000">
                  <a:schemeClr val="bg1"/>
                </a:gs>
              </a:gsLst>
              <a:lin ang="0" scaled="1"/>
            </a:gradFill>
            <a:ln w="9525">
              <a:noFill/>
              <a:miter lim="800000"/>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9" name="Rectangle 4"/>
            <p:cNvSpPr>
              <a:spLocks noChangeArrowheads="1"/>
            </p:cNvSpPr>
            <p:nvPr/>
          </p:nvSpPr>
          <p:spPr bwMode="auto">
            <a:xfrm>
              <a:off x="1081" y="1065"/>
              <a:ext cx="4679" cy="1596"/>
            </a:xfrm>
            <a:prstGeom prst="rect">
              <a:avLst/>
            </a:prstGeom>
            <a:solidFill>
              <a:schemeClr val="bg2"/>
            </a:solidFill>
            <a:ln w="9525">
              <a:noFill/>
              <a:miter lim="800000"/>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grpSp>
          <p:nvGrpSpPr>
            <p:cNvPr id="2053" name="Group 5"/>
            <p:cNvGrpSpPr/>
            <p:nvPr/>
          </p:nvGrpSpPr>
          <p:grpSpPr>
            <a:xfrm>
              <a:off x="0" y="672"/>
              <a:ext cx="1806" cy="1989"/>
              <a:chOff x="0" y="0"/>
              <a:chExt cx="1806" cy="1989"/>
            </a:xfrm>
          </p:grpSpPr>
          <p:sp>
            <p:nvSpPr>
              <p:cNvPr id="21" name="Rectangle 6"/>
              <p:cNvSpPr>
                <a:spLocks noChangeArrowheads="1"/>
              </p:cNvSpPr>
              <p:nvPr/>
            </p:nvSpPr>
            <p:spPr bwMode="auto">
              <a:xfrm>
                <a:off x="361" y="1585"/>
                <a:ext cx="363" cy="404"/>
              </a:xfrm>
              <a:prstGeom prst="rect">
                <a:avLst/>
              </a:prstGeom>
              <a:solidFill>
                <a:schemeClr val="accent2"/>
              </a:solidFill>
              <a:ln w="9525">
                <a:noFill/>
                <a:miter lim="800000"/>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22" name="Rectangle 7"/>
              <p:cNvSpPr>
                <a:spLocks noChangeArrowheads="1"/>
              </p:cNvSpPr>
              <p:nvPr/>
            </p:nvSpPr>
            <p:spPr bwMode="auto">
              <a:xfrm>
                <a:off x="1081" y="393"/>
                <a:ext cx="362" cy="405"/>
              </a:xfrm>
              <a:prstGeom prst="rect">
                <a:avLst/>
              </a:prstGeom>
              <a:solidFill>
                <a:schemeClr val="folHlink"/>
              </a:solidFill>
              <a:ln w="9525">
                <a:noFill/>
                <a:miter lim="800000"/>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23" name="Rectangle 8"/>
              <p:cNvSpPr>
                <a:spLocks noChangeArrowheads="1"/>
              </p:cNvSpPr>
              <p:nvPr/>
            </p:nvSpPr>
            <p:spPr bwMode="auto">
              <a:xfrm>
                <a:off x="1437" y="0"/>
                <a:ext cx="369" cy="400"/>
              </a:xfrm>
              <a:prstGeom prst="rect">
                <a:avLst/>
              </a:prstGeom>
              <a:solidFill>
                <a:schemeClr val="folHlink"/>
              </a:solidFill>
              <a:ln w="9525">
                <a:noFill/>
                <a:miter lim="800000"/>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24" name="Rectangle 9"/>
              <p:cNvSpPr>
                <a:spLocks noChangeArrowheads="1"/>
              </p:cNvSpPr>
              <p:nvPr/>
            </p:nvSpPr>
            <p:spPr bwMode="auto">
              <a:xfrm>
                <a:off x="719" y="1585"/>
                <a:ext cx="368" cy="404"/>
              </a:xfrm>
              <a:prstGeom prst="rect">
                <a:avLst/>
              </a:prstGeom>
              <a:solidFill>
                <a:schemeClr val="bg2"/>
              </a:solidFill>
              <a:ln w="9525">
                <a:noFill/>
                <a:miter lim="800000"/>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25" name="Rectangle 10"/>
              <p:cNvSpPr>
                <a:spLocks noChangeArrowheads="1"/>
              </p:cNvSpPr>
              <p:nvPr/>
            </p:nvSpPr>
            <p:spPr bwMode="auto">
              <a:xfrm>
                <a:off x="1437" y="393"/>
                <a:ext cx="369" cy="405"/>
              </a:xfrm>
              <a:prstGeom prst="rect">
                <a:avLst/>
              </a:prstGeom>
              <a:solidFill>
                <a:schemeClr val="accent2"/>
              </a:solidFill>
              <a:ln w="9525">
                <a:noFill/>
                <a:miter lim="800000"/>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26" name="Rectangle 11"/>
              <p:cNvSpPr>
                <a:spLocks noChangeArrowheads="1"/>
              </p:cNvSpPr>
              <p:nvPr/>
            </p:nvSpPr>
            <p:spPr bwMode="auto">
              <a:xfrm>
                <a:off x="719" y="792"/>
                <a:ext cx="368" cy="399"/>
              </a:xfrm>
              <a:prstGeom prst="rect">
                <a:avLst/>
              </a:prstGeom>
              <a:solidFill>
                <a:schemeClr val="folHlink"/>
              </a:solidFill>
              <a:ln w="9525">
                <a:noFill/>
                <a:miter lim="800000"/>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27" name="Rectangle 12"/>
              <p:cNvSpPr>
                <a:spLocks noChangeArrowheads="1"/>
              </p:cNvSpPr>
              <p:nvPr/>
            </p:nvSpPr>
            <p:spPr bwMode="auto">
              <a:xfrm>
                <a:off x="0" y="792"/>
                <a:ext cx="367" cy="399"/>
              </a:xfrm>
              <a:prstGeom prst="rect">
                <a:avLst/>
              </a:prstGeom>
              <a:solidFill>
                <a:schemeClr val="bg2"/>
              </a:solidFill>
              <a:ln w="9525">
                <a:noFill/>
                <a:miter lim="800000"/>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28" name="Rectangle 13"/>
              <p:cNvSpPr>
                <a:spLocks noChangeArrowheads="1"/>
              </p:cNvSpPr>
              <p:nvPr/>
            </p:nvSpPr>
            <p:spPr bwMode="auto">
              <a:xfrm>
                <a:off x="1081" y="792"/>
                <a:ext cx="362" cy="399"/>
              </a:xfrm>
              <a:prstGeom prst="rect">
                <a:avLst/>
              </a:prstGeom>
              <a:solidFill>
                <a:schemeClr val="accent2"/>
              </a:solidFill>
              <a:ln w="9525">
                <a:noFill/>
                <a:miter lim="800000"/>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29" name="Rectangle 14"/>
              <p:cNvSpPr>
                <a:spLocks noChangeArrowheads="1"/>
              </p:cNvSpPr>
              <p:nvPr/>
            </p:nvSpPr>
            <p:spPr bwMode="auto">
              <a:xfrm>
                <a:off x="361" y="1185"/>
                <a:ext cx="363" cy="406"/>
              </a:xfrm>
              <a:prstGeom prst="rect">
                <a:avLst/>
              </a:prstGeom>
              <a:solidFill>
                <a:schemeClr val="folHlink"/>
              </a:solidFill>
              <a:ln w="9525">
                <a:noFill/>
                <a:miter lim="800000"/>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30" name="Rectangle 15"/>
              <p:cNvSpPr>
                <a:spLocks noChangeArrowheads="1"/>
              </p:cNvSpPr>
              <p:nvPr/>
            </p:nvSpPr>
            <p:spPr bwMode="auto">
              <a:xfrm>
                <a:off x="719" y="1185"/>
                <a:ext cx="368" cy="406"/>
              </a:xfrm>
              <a:prstGeom prst="rect">
                <a:avLst/>
              </a:prstGeom>
              <a:solidFill>
                <a:schemeClr val="accent2"/>
              </a:solidFill>
              <a:ln w="9525">
                <a:noFill/>
                <a:miter lim="800000"/>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grpSp>
      </p:grpSp>
      <p:sp>
        <p:nvSpPr>
          <p:cNvPr id="2067"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fontAlgn="base"/>
            <a:r>
              <a:rPr lang="zh-CN" strike="noStrike" noProof="1"/>
              <a:t>单击此处编辑母版标题样式</a:t>
            </a:r>
          </a:p>
        </p:txBody>
      </p:sp>
      <p:sp>
        <p:nvSpPr>
          <p:cNvPr id="2068" name="Rectangle 20"/>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400"/>
            </a:lvl1pPr>
          </a:lstStyle>
          <a:p>
            <a:pPr fontAlgn="base"/>
            <a:r>
              <a:rPr lang="zh-CN" strike="noStrike" noProof="1"/>
              <a:t>单击此处编辑母版副标题样式</a:t>
            </a:r>
          </a:p>
        </p:txBody>
      </p:sp>
      <p:sp>
        <p:nvSpPr>
          <p:cNvPr id="31" name="Rectangle 16"/>
          <p:cNvSpPr>
            <a:spLocks noGrp="1" noChangeArrowheads="1"/>
          </p:cNvSpPr>
          <p:nvPr>
            <p:ph type="dt" sz="half" idx="2"/>
          </p:nvPr>
        </p:nvSpPr>
        <p:spPr bwMode="auto">
          <a:xfrm>
            <a:off x="457200" y="6248400"/>
            <a:ext cx="2133600" cy="457200"/>
          </a:xfrm>
          <a:prstGeom prst="rect">
            <a:avLst/>
          </a:prstGeom>
          <a:noFill/>
          <a:ln w="9525">
            <a:noFill/>
            <a:miter lim="800000"/>
          </a:ln>
          <a:effectLst/>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11FC98AD-04B5-4525-B91E-B2E07B1B635B}" type="datetime1">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2017/9/14</a:t>
            </a:fld>
            <a:endParaRPr kumimoji="0" 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2" name="Rectangle 17"/>
          <p:cNvSpPr>
            <a:spLocks noGrp="1" noChangeArrowheads="1"/>
          </p:cNvSpPr>
          <p:nvPr>
            <p:ph type="ftr" sz="quarter" idx="3"/>
          </p:nvPr>
        </p:nvSpPr>
        <p:spPr bwMode="auto">
          <a:xfrm>
            <a:off x="3124200" y="6248400"/>
            <a:ext cx="2895600" cy="457200"/>
          </a:xfrm>
          <a:prstGeom prst="rect">
            <a:avLst/>
          </a:prstGeom>
          <a:noFill/>
          <a:ln w="9525">
            <a:noFill/>
            <a:miter lim="800000"/>
          </a:ln>
          <a:effectLst/>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周弘  2007年9月13日</a:t>
            </a:r>
          </a:p>
        </p:txBody>
      </p:sp>
      <p:sp>
        <p:nvSpPr>
          <p:cNvPr id="33" name="Rectangle 18"/>
          <p:cNvSpPr>
            <a:spLocks noGrp="1" noChangeArrowheads="1"/>
          </p:cNvSpPr>
          <p:nvPr>
            <p:ph type="sldNum" sz="quarter" idx="4"/>
          </p:nvPr>
        </p:nvSpPr>
        <p:spPr bwMode="auto">
          <a:xfrm>
            <a:off x="6553200" y="6248400"/>
            <a:ext cx="2133600" cy="457200"/>
          </a:xfrm>
          <a:prstGeom prst="rect">
            <a:avLst/>
          </a:prstGeom>
          <a:noFill/>
          <a:ln w="9525">
            <a:noFill/>
            <a:miter lim="800000"/>
          </a:ln>
          <a:effectLst/>
        </p:spPr>
        <p:txBody>
          <a:bodyPr vert="horz" wrap="square" lIns="91440" tIns="45720" rIns="91440" bIns="45720" numCol="1" anchor="b" anchorCtr="0" compatLnSpc="1"/>
          <a:lstStyle/>
          <a:p>
            <a:pPr algn="r" fontAlgn="base"/>
            <a:fld id="{9A0DB2DC-4C9A-4742-B13C-FB6460FD3503}" type="slidenum">
              <a:rPr lang="zh-CN" altLang="zh-CN" strike="noStrike" noProof="1" dirty="0">
                <a:latin typeface="Arial Black" panose="020B0A04020102020204" pitchFamily="34" charset="0"/>
                <a:ea typeface="宋体" panose="02010600030101010101" pitchFamily="2" charset="-122"/>
                <a:cs typeface="+mn-cs"/>
              </a:rPr>
              <a:t>‹N°›</a:t>
            </a:fld>
            <a:endParaRPr lang="zh-CN" altLang="zh-CN" strike="noStrike" noProof="1">
              <a:latin typeface="Arial Black" panose="020B0A04020102020204" pitchFamily="34" charset="0"/>
            </a:endParaRPr>
          </a:p>
        </p:txBody>
      </p:sp>
    </p:spTree>
  </p:cSld>
  <p:clrMapOvr>
    <a:masterClrMapping/>
  </p:clrMapOvr>
  <p:transition spd="slow" advTm="13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页脚占位符 3"/>
          <p:cNvSpPr>
            <a:spLocks noGrp="1"/>
          </p:cNvSpPr>
          <p:nvPr>
            <p:ph type="ftr" sz="quarter"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周弘  2007年9月13日</a:t>
            </a:r>
          </a:p>
        </p:txBody>
      </p:sp>
      <p:sp>
        <p:nvSpPr>
          <p:cNvPr id="5" name="灯片编号占位符 4"/>
          <p:cNvSpPr>
            <a:spLocks noGrp="1"/>
          </p:cNvSpPr>
          <p:nvPr>
            <p:ph type="sldNum" sz="quarter" idx="11"/>
          </p:nvPr>
        </p:nvSpPr>
        <p:spPr/>
        <p:txBody>
          <a:bodyPr/>
          <a:lstStyle/>
          <a:p>
            <a:pPr lvl="0" eaLnBrk="1" fontAlgn="base" hangingPunct="1"/>
            <a:fld id="{9A0DB2DC-4C9A-4742-B13C-FB6460FD3503}" type="slidenum">
              <a:rPr lang="zh-CN" altLang="zh-CN" strike="noStrike" noProof="1" dirty="0">
                <a:latin typeface="Arial Black" panose="020B0A04020102020204" pitchFamily="34" charset="0"/>
                <a:ea typeface="宋体" panose="02010600030101010101" pitchFamily="2" charset="-122"/>
                <a:cs typeface="+mn-cs"/>
              </a:rPr>
              <a:t>‹N°›</a:t>
            </a:fld>
            <a:endParaRPr lang="zh-CN" altLang="zh-CN" strike="noStrike" noProof="1"/>
          </a:p>
        </p:txBody>
      </p:sp>
      <p:sp>
        <p:nvSpPr>
          <p:cNvPr id="6" name="日期占位符 5"/>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FF060E4B-CA8D-493A-B02E-19BE030FC506}" type="datetime1">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2017/9/14</a:t>
            </a:fld>
            <a:endParaRPr kumimoji="0" 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slow" advTm="13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457200"/>
            <a:ext cx="2057400" cy="5410200"/>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457200"/>
            <a:ext cx="6019800" cy="5410200"/>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页脚占位符 3"/>
          <p:cNvSpPr>
            <a:spLocks noGrp="1"/>
          </p:cNvSpPr>
          <p:nvPr>
            <p:ph type="ftr" sz="quarter"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周弘  2007年9月13日</a:t>
            </a:r>
          </a:p>
        </p:txBody>
      </p:sp>
      <p:sp>
        <p:nvSpPr>
          <p:cNvPr id="5" name="灯片编号占位符 4"/>
          <p:cNvSpPr>
            <a:spLocks noGrp="1"/>
          </p:cNvSpPr>
          <p:nvPr>
            <p:ph type="sldNum" sz="quarter" idx="11"/>
          </p:nvPr>
        </p:nvSpPr>
        <p:spPr/>
        <p:txBody>
          <a:bodyPr/>
          <a:lstStyle/>
          <a:p>
            <a:pPr lvl="0" eaLnBrk="1" fontAlgn="base" hangingPunct="1"/>
            <a:fld id="{9A0DB2DC-4C9A-4742-B13C-FB6460FD3503}" type="slidenum">
              <a:rPr lang="zh-CN" altLang="zh-CN" strike="noStrike" noProof="1" dirty="0">
                <a:latin typeface="Arial Black" panose="020B0A04020102020204" pitchFamily="34" charset="0"/>
                <a:ea typeface="宋体" panose="02010600030101010101" pitchFamily="2" charset="-122"/>
                <a:cs typeface="+mn-cs"/>
              </a:rPr>
              <a:t>‹N°›</a:t>
            </a:fld>
            <a:endParaRPr lang="zh-CN" altLang="zh-CN" strike="noStrike" noProof="1"/>
          </a:p>
        </p:txBody>
      </p:sp>
      <p:sp>
        <p:nvSpPr>
          <p:cNvPr id="6" name="日期占位符 5"/>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FF060E4B-CA8D-493A-B02E-19BE030FC506}" type="datetime1">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2017/9/14</a:t>
            </a:fld>
            <a:endParaRPr kumimoji="0" 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slow" advTm="13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页脚占位符 3"/>
          <p:cNvSpPr>
            <a:spLocks noGrp="1"/>
          </p:cNvSpPr>
          <p:nvPr>
            <p:ph type="ftr" sz="quarter"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周弘  2007年9月13日</a:t>
            </a:r>
          </a:p>
        </p:txBody>
      </p:sp>
      <p:sp>
        <p:nvSpPr>
          <p:cNvPr id="5" name="灯片编号占位符 4"/>
          <p:cNvSpPr>
            <a:spLocks noGrp="1"/>
          </p:cNvSpPr>
          <p:nvPr>
            <p:ph type="sldNum" sz="quarter" idx="11"/>
          </p:nvPr>
        </p:nvSpPr>
        <p:spPr/>
        <p:txBody>
          <a:bodyPr/>
          <a:lstStyle/>
          <a:p>
            <a:pPr lvl="0" eaLnBrk="1" fontAlgn="base" hangingPunct="1"/>
            <a:fld id="{9A0DB2DC-4C9A-4742-B13C-FB6460FD3503}" type="slidenum">
              <a:rPr lang="zh-CN" altLang="zh-CN" strike="noStrike" noProof="1" dirty="0">
                <a:latin typeface="Arial Black" panose="020B0A04020102020204" pitchFamily="34" charset="0"/>
                <a:ea typeface="宋体" panose="02010600030101010101" pitchFamily="2" charset="-122"/>
                <a:cs typeface="+mn-cs"/>
              </a:rPr>
              <a:t>‹N°›</a:t>
            </a:fld>
            <a:endParaRPr lang="zh-CN" altLang="zh-CN" strike="noStrike" noProof="1"/>
          </a:p>
        </p:txBody>
      </p:sp>
      <p:sp>
        <p:nvSpPr>
          <p:cNvPr id="6" name="日期占位符 5"/>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FF060E4B-CA8D-493A-B02E-19BE030FC506}" type="datetime1">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2017/9/14</a:t>
            </a:fld>
            <a:endParaRPr kumimoji="0" 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slow" advTm="13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smtClean="0"/>
              <a:t>单击此处编辑母版文本样式</a:t>
            </a:r>
          </a:p>
        </p:txBody>
      </p:sp>
      <p:sp>
        <p:nvSpPr>
          <p:cNvPr id="4" name="页脚占位符 3"/>
          <p:cNvSpPr>
            <a:spLocks noGrp="1"/>
          </p:cNvSpPr>
          <p:nvPr>
            <p:ph type="ftr" sz="quarter"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周弘  2007年9月13日</a:t>
            </a:r>
          </a:p>
        </p:txBody>
      </p:sp>
      <p:sp>
        <p:nvSpPr>
          <p:cNvPr id="5" name="灯片编号占位符 4"/>
          <p:cNvSpPr>
            <a:spLocks noGrp="1"/>
          </p:cNvSpPr>
          <p:nvPr>
            <p:ph type="sldNum" sz="quarter" idx="11"/>
          </p:nvPr>
        </p:nvSpPr>
        <p:spPr/>
        <p:txBody>
          <a:bodyPr/>
          <a:lstStyle/>
          <a:p>
            <a:pPr lvl="0" eaLnBrk="1" fontAlgn="base" hangingPunct="1"/>
            <a:fld id="{9A0DB2DC-4C9A-4742-B13C-FB6460FD3503}" type="slidenum">
              <a:rPr lang="zh-CN" altLang="zh-CN" strike="noStrike" noProof="1" dirty="0">
                <a:latin typeface="Arial Black" panose="020B0A04020102020204" pitchFamily="34" charset="0"/>
                <a:ea typeface="宋体" panose="02010600030101010101" pitchFamily="2" charset="-122"/>
                <a:cs typeface="+mn-cs"/>
              </a:rPr>
              <a:t>‹N°›</a:t>
            </a:fld>
            <a:endParaRPr lang="zh-CN" altLang="zh-CN" strike="noStrike" noProof="1"/>
          </a:p>
        </p:txBody>
      </p:sp>
      <p:sp>
        <p:nvSpPr>
          <p:cNvPr id="6" name="日期占位符 5"/>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FF060E4B-CA8D-493A-B02E-19BE030FC506}" type="datetime1">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2017/9/14</a:t>
            </a:fld>
            <a:endParaRPr kumimoji="0" 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slow" advTm="13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页脚占位符 4"/>
          <p:cNvSpPr>
            <a:spLocks noGrp="1"/>
          </p:cNvSpPr>
          <p:nvPr>
            <p:ph type="ftr" sz="quarter"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周弘  2007年9月13日</a:t>
            </a:r>
          </a:p>
        </p:txBody>
      </p:sp>
      <p:sp>
        <p:nvSpPr>
          <p:cNvPr id="6" name="灯片编号占位符 5"/>
          <p:cNvSpPr>
            <a:spLocks noGrp="1"/>
          </p:cNvSpPr>
          <p:nvPr>
            <p:ph type="sldNum" sz="quarter" idx="11"/>
          </p:nvPr>
        </p:nvSpPr>
        <p:spPr/>
        <p:txBody>
          <a:bodyPr/>
          <a:lstStyle/>
          <a:p>
            <a:pPr lvl="0" eaLnBrk="1" fontAlgn="base" hangingPunct="1"/>
            <a:fld id="{9A0DB2DC-4C9A-4742-B13C-FB6460FD3503}" type="slidenum">
              <a:rPr lang="zh-CN" altLang="zh-CN" strike="noStrike" noProof="1" dirty="0">
                <a:latin typeface="Arial Black" panose="020B0A04020102020204" pitchFamily="34" charset="0"/>
                <a:ea typeface="宋体" panose="02010600030101010101" pitchFamily="2" charset="-122"/>
                <a:cs typeface="+mn-cs"/>
              </a:rPr>
              <a:t>‹N°›</a:t>
            </a:fld>
            <a:endParaRPr lang="zh-CN" altLang="zh-CN" strike="noStrike" noProof="1"/>
          </a:p>
        </p:txBody>
      </p:sp>
      <p:sp>
        <p:nvSpPr>
          <p:cNvPr id="7" name="日期占位符 6"/>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FF060E4B-CA8D-493A-B02E-19BE030FC506}" type="datetime1">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2017/9/14</a:t>
            </a:fld>
            <a:endParaRPr kumimoji="0" 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slow" advTm="13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7" name="页脚占位符 6"/>
          <p:cNvSpPr>
            <a:spLocks noGrp="1"/>
          </p:cNvSpPr>
          <p:nvPr>
            <p:ph type="ftr" sz="quarter"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周弘  2007年9月13日</a:t>
            </a:r>
          </a:p>
        </p:txBody>
      </p:sp>
      <p:sp>
        <p:nvSpPr>
          <p:cNvPr id="8" name="灯片编号占位符 7"/>
          <p:cNvSpPr>
            <a:spLocks noGrp="1"/>
          </p:cNvSpPr>
          <p:nvPr>
            <p:ph type="sldNum" sz="quarter" idx="11"/>
          </p:nvPr>
        </p:nvSpPr>
        <p:spPr/>
        <p:txBody>
          <a:bodyPr/>
          <a:lstStyle/>
          <a:p>
            <a:pPr lvl="0" eaLnBrk="1" fontAlgn="base" hangingPunct="1"/>
            <a:fld id="{9A0DB2DC-4C9A-4742-B13C-FB6460FD3503}" type="slidenum">
              <a:rPr lang="zh-CN" altLang="zh-CN" strike="noStrike" noProof="1" dirty="0">
                <a:latin typeface="Arial Black" panose="020B0A04020102020204" pitchFamily="34" charset="0"/>
                <a:ea typeface="宋体" panose="02010600030101010101" pitchFamily="2" charset="-122"/>
                <a:cs typeface="+mn-cs"/>
              </a:rPr>
              <a:t>‹N°›</a:t>
            </a:fld>
            <a:endParaRPr lang="zh-CN" altLang="zh-CN" strike="noStrike" noProof="1"/>
          </a:p>
        </p:txBody>
      </p:sp>
      <p:sp>
        <p:nvSpPr>
          <p:cNvPr id="9" name="日期占位符 8"/>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FF060E4B-CA8D-493A-B02E-19BE030FC506}" type="datetime1">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2017/9/14</a:t>
            </a:fld>
            <a:endParaRPr kumimoji="0" 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slow" advTm="13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页脚占位符 2"/>
          <p:cNvSpPr>
            <a:spLocks noGrp="1"/>
          </p:cNvSpPr>
          <p:nvPr>
            <p:ph type="ftr" sz="quarter"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周弘  2007年9月13日</a:t>
            </a:r>
          </a:p>
        </p:txBody>
      </p:sp>
      <p:sp>
        <p:nvSpPr>
          <p:cNvPr id="4" name="灯片编号占位符 3"/>
          <p:cNvSpPr>
            <a:spLocks noGrp="1"/>
          </p:cNvSpPr>
          <p:nvPr>
            <p:ph type="sldNum" sz="quarter" idx="11"/>
          </p:nvPr>
        </p:nvSpPr>
        <p:spPr/>
        <p:txBody>
          <a:bodyPr/>
          <a:lstStyle/>
          <a:p>
            <a:pPr lvl="0" eaLnBrk="1" fontAlgn="base" hangingPunct="1"/>
            <a:fld id="{9A0DB2DC-4C9A-4742-B13C-FB6460FD3503}" type="slidenum">
              <a:rPr lang="zh-CN" altLang="zh-CN" strike="noStrike" noProof="1" dirty="0">
                <a:latin typeface="Arial Black" panose="020B0A04020102020204" pitchFamily="34" charset="0"/>
                <a:ea typeface="宋体" panose="02010600030101010101" pitchFamily="2" charset="-122"/>
                <a:cs typeface="+mn-cs"/>
              </a:rPr>
              <a:t>‹N°›</a:t>
            </a:fld>
            <a:endParaRPr lang="zh-CN" altLang="zh-CN" strike="noStrike" noProof="1"/>
          </a:p>
        </p:txBody>
      </p:sp>
      <p:sp>
        <p:nvSpPr>
          <p:cNvPr id="5" name="日期占位符 4"/>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FF060E4B-CA8D-493A-B02E-19BE030FC506}" type="datetime1">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2017/9/14</a:t>
            </a:fld>
            <a:endParaRPr kumimoji="0" 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slow" advTm="13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页脚占位符 1"/>
          <p:cNvSpPr>
            <a:spLocks noGrp="1"/>
          </p:cNvSpPr>
          <p:nvPr>
            <p:ph type="ftr" sz="quarter"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周弘  2007年9月13日</a:t>
            </a:r>
          </a:p>
        </p:txBody>
      </p:sp>
      <p:sp>
        <p:nvSpPr>
          <p:cNvPr id="3" name="灯片编号占位符 2"/>
          <p:cNvSpPr>
            <a:spLocks noGrp="1"/>
          </p:cNvSpPr>
          <p:nvPr>
            <p:ph type="sldNum" sz="quarter" idx="11"/>
          </p:nvPr>
        </p:nvSpPr>
        <p:spPr/>
        <p:txBody>
          <a:bodyPr/>
          <a:lstStyle/>
          <a:p>
            <a:pPr lvl="0" eaLnBrk="1" fontAlgn="base" hangingPunct="1"/>
            <a:fld id="{9A0DB2DC-4C9A-4742-B13C-FB6460FD3503}" type="slidenum">
              <a:rPr lang="zh-CN" altLang="zh-CN" strike="noStrike" noProof="1" dirty="0">
                <a:latin typeface="Arial Black" panose="020B0A04020102020204" pitchFamily="34" charset="0"/>
                <a:ea typeface="宋体" panose="02010600030101010101" pitchFamily="2" charset="-122"/>
                <a:cs typeface="+mn-cs"/>
              </a:rPr>
              <a:t>‹N°›</a:t>
            </a:fld>
            <a:endParaRPr lang="zh-CN" altLang="zh-CN" strike="noStrike" noProof="1"/>
          </a:p>
        </p:txBody>
      </p:sp>
      <p:sp>
        <p:nvSpPr>
          <p:cNvPr id="4" name="日期占位符 3"/>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FF060E4B-CA8D-493A-B02E-19BE030FC506}" type="datetime1">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2017/9/14</a:t>
            </a:fld>
            <a:endParaRPr kumimoji="0" 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slow" advTm="13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p>
        </p:txBody>
      </p:sp>
      <p:sp>
        <p:nvSpPr>
          <p:cNvPr id="5" name="页脚占位符 4"/>
          <p:cNvSpPr>
            <a:spLocks noGrp="1"/>
          </p:cNvSpPr>
          <p:nvPr>
            <p:ph type="ftr" sz="quarter"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周弘  2007年9月13日</a:t>
            </a:r>
          </a:p>
        </p:txBody>
      </p:sp>
      <p:sp>
        <p:nvSpPr>
          <p:cNvPr id="6" name="灯片编号占位符 5"/>
          <p:cNvSpPr>
            <a:spLocks noGrp="1"/>
          </p:cNvSpPr>
          <p:nvPr>
            <p:ph type="sldNum" sz="quarter" idx="11"/>
          </p:nvPr>
        </p:nvSpPr>
        <p:spPr/>
        <p:txBody>
          <a:bodyPr/>
          <a:lstStyle/>
          <a:p>
            <a:pPr lvl="0" eaLnBrk="1" fontAlgn="base" hangingPunct="1"/>
            <a:fld id="{9A0DB2DC-4C9A-4742-B13C-FB6460FD3503}" type="slidenum">
              <a:rPr lang="zh-CN" altLang="zh-CN" strike="noStrike" noProof="1" dirty="0">
                <a:latin typeface="Arial Black" panose="020B0A04020102020204" pitchFamily="34" charset="0"/>
                <a:ea typeface="宋体" panose="02010600030101010101" pitchFamily="2" charset="-122"/>
                <a:cs typeface="+mn-cs"/>
              </a:rPr>
              <a:t>‹N°›</a:t>
            </a:fld>
            <a:endParaRPr lang="zh-CN" altLang="zh-CN" strike="noStrike" noProof="1"/>
          </a:p>
        </p:txBody>
      </p:sp>
      <p:sp>
        <p:nvSpPr>
          <p:cNvPr id="7" name="日期占位符 6"/>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FF060E4B-CA8D-493A-B02E-19BE030FC506}" type="datetime1">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2017/9/14</a:t>
            </a:fld>
            <a:endParaRPr kumimoji="0" 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slow" advTm="13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p>
        </p:txBody>
      </p:sp>
      <p:sp>
        <p:nvSpPr>
          <p:cNvPr id="5" name="页脚占位符 4"/>
          <p:cNvSpPr>
            <a:spLocks noGrp="1"/>
          </p:cNvSpPr>
          <p:nvPr>
            <p:ph type="ftr" sz="quarter"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周弘  2007年9月13日</a:t>
            </a:r>
          </a:p>
        </p:txBody>
      </p:sp>
      <p:sp>
        <p:nvSpPr>
          <p:cNvPr id="6" name="灯片编号占位符 5"/>
          <p:cNvSpPr>
            <a:spLocks noGrp="1"/>
          </p:cNvSpPr>
          <p:nvPr>
            <p:ph type="sldNum" sz="quarter" idx="11"/>
          </p:nvPr>
        </p:nvSpPr>
        <p:spPr/>
        <p:txBody>
          <a:bodyPr/>
          <a:lstStyle/>
          <a:p>
            <a:pPr lvl="0" eaLnBrk="1" fontAlgn="base" hangingPunct="1"/>
            <a:fld id="{9A0DB2DC-4C9A-4742-B13C-FB6460FD3503}" type="slidenum">
              <a:rPr lang="zh-CN" altLang="zh-CN" strike="noStrike" noProof="1" dirty="0">
                <a:latin typeface="Arial Black" panose="020B0A04020102020204" pitchFamily="34" charset="0"/>
                <a:ea typeface="宋体" panose="02010600030101010101" pitchFamily="2" charset="-122"/>
                <a:cs typeface="+mn-cs"/>
              </a:rPr>
              <a:t>‹N°›</a:t>
            </a:fld>
            <a:endParaRPr lang="zh-CN" altLang="zh-CN" strike="noStrike" noProof="1"/>
          </a:p>
        </p:txBody>
      </p:sp>
      <p:sp>
        <p:nvSpPr>
          <p:cNvPr id="7" name="日期占位符 6"/>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FF060E4B-CA8D-493A-B02E-19BE030FC506}" type="datetime1">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2017/9/14</a:t>
            </a:fld>
            <a:endParaRPr kumimoji="0" 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slow" advTm="13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ftr" sz="quarter" idx="3"/>
          </p:nvPr>
        </p:nvSpPr>
        <p:spPr bwMode="auto">
          <a:xfrm>
            <a:off x="3124200" y="6248400"/>
            <a:ext cx="2895600" cy="457200"/>
          </a:xfrm>
          <a:prstGeom prst="rect">
            <a:avLst/>
          </a:prstGeom>
          <a:noFill/>
          <a:ln w="9525">
            <a:noFill/>
            <a:miter lim="800000"/>
          </a:ln>
          <a:effectLst/>
        </p:spPr>
        <p:txBody>
          <a:bodyPr vert="horz" wrap="square" lIns="91440" tIns="45720" rIns="91440" bIns="45720" numCol="1" anchor="b" anchorCtr="0" compatLnSpc="1"/>
          <a:lstStyle>
            <a:lvl1pPr algn="ctr">
              <a:defRPr sz="1200">
                <a:latin typeface="Arial" panose="020B0604020202020204" pitchFamily="34" charset="0"/>
                <a:ea typeface="宋体" panose="02010600030101010101" pitchFamily="2" charset="-122"/>
              </a:defRPr>
            </a:lvl1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周弘  2007年9月13日</a:t>
            </a:r>
          </a:p>
        </p:txBody>
      </p:sp>
      <p:sp>
        <p:nvSpPr>
          <p:cNvPr id="1027" name="Rectangle 3"/>
          <p:cNvSpPr>
            <a:spLocks noGrp="1" noChangeArrowheads="1"/>
          </p:cNvSpPr>
          <p:nvPr>
            <p:ph type="sldNum" sz="quarter" idx="4"/>
          </p:nvPr>
        </p:nvSpPr>
        <p:spPr bwMode="auto">
          <a:xfrm>
            <a:off x="6553200" y="6248400"/>
            <a:ext cx="2133600" cy="457200"/>
          </a:xfrm>
          <a:prstGeom prst="rect">
            <a:avLst/>
          </a:prstGeom>
          <a:noFill/>
          <a:ln w="9525">
            <a:noFill/>
            <a:miter lim="800000"/>
          </a:ln>
          <a:effectLst/>
        </p:spPr>
        <p:txBody>
          <a:bodyPr vert="horz" wrap="square" lIns="91440" tIns="45720" rIns="91440" bIns="45720" numCol="1" anchor="b" anchorCtr="0" compatLnSpc="1"/>
          <a:lstStyle>
            <a:lvl1pPr algn="r">
              <a:defRPr sz="1200">
                <a:latin typeface="Arial Black" panose="020B0A04020102020204" pitchFamily="34" charset="0"/>
              </a:defRPr>
            </a:lvl1pPr>
          </a:lstStyle>
          <a:p>
            <a:pPr lvl="0" eaLnBrk="1" fontAlgn="base" hangingPunct="1"/>
            <a:fld id="{9A0DB2DC-4C9A-4742-B13C-FB6460FD3503}" type="slidenum">
              <a:rPr lang="zh-CN" altLang="zh-CN" strike="noStrike" noProof="1" dirty="0">
                <a:latin typeface="Arial Black" panose="020B0A04020102020204" pitchFamily="34" charset="0"/>
                <a:ea typeface="宋体" panose="02010600030101010101" pitchFamily="2" charset="-122"/>
                <a:cs typeface="+mn-cs"/>
              </a:rPr>
              <a:t>‹N°›</a:t>
            </a:fld>
            <a:endParaRPr lang="zh-CN" altLang="zh-CN" strike="noStrike" noProof="1"/>
          </a:p>
        </p:txBody>
      </p:sp>
      <p:grpSp>
        <p:nvGrpSpPr>
          <p:cNvPr id="1028" name="Group 4"/>
          <p:cNvGrpSpPr/>
          <p:nvPr/>
        </p:nvGrpSpPr>
        <p:grpSpPr>
          <a:xfrm>
            <a:off x="0" y="0"/>
            <a:ext cx="9144000" cy="546100"/>
            <a:chOff x="0" y="0"/>
            <a:chExt cx="5760" cy="344"/>
          </a:xfrm>
        </p:grpSpPr>
        <p:sp>
          <p:nvSpPr>
            <p:cNvPr id="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31" name="Rectangle 7"/>
            <p:cNvSpPr>
              <a:spLocks noChangeArrowheads="1"/>
            </p:cNvSpPr>
            <p:nvPr/>
          </p:nvSpPr>
          <p:spPr bwMode="auto">
            <a:xfrm>
              <a:off x="258" y="85"/>
              <a:ext cx="87" cy="89"/>
            </a:xfrm>
            <a:prstGeom prst="rect">
              <a:avLst/>
            </a:prstGeom>
            <a:solidFill>
              <a:schemeClr val="folHlink"/>
            </a:solidFill>
            <a:ln w="9525">
              <a:noFill/>
              <a:miter lim="800000"/>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800" b="0" i="0" u="none" strike="noStrike" kern="1200" cap="none" spc="0" normalizeH="0" baseline="0" noProof="0">
                <a:ln>
                  <a:noFill/>
                </a:ln>
                <a:solidFill>
                  <a:schemeClr val="hlink"/>
                </a:solidFill>
                <a:effectLst/>
                <a:uLnTx/>
                <a:uFillTx/>
                <a:latin typeface="Arial" panose="020B0604020202020204" pitchFamily="34" charset="0"/>
                <a:ea typeface="宋体" panose="02010600030101010101" pitchFamily="2" charset="-122"/>
                <a:cs typeface="+mn-cs"/>
              </a:endParaRPr>
            </a:p>
          </p:txBody>
        </p:sp>
        <p:sp>
          <p:nvSpPr>
            <p:cNvPr id="1032" name="Rectangle 8"/>
            <p:cNvSpPr>
              <a:spLocks noChangeArrowheads="1"/>
            </p:cNvSpPr>
            <p:nvPr/>
          </p:nvSpPr>
          <p:spPr bwMode="auto">
            <a:xfrm>
              <a:off x="345" y="0"/>
              <a:ext cx="88" cy="87"/>
            </a:xfrm>
            <a:prstGeom prst="rect">
              <a:avLst/>
            </a:prstGeom>
            <a:solidFill>
              <a:schemeClr val="folHlink"/>
            </a:solidFill>
            <a:ln w="9525">
              <a:noFill/>
              <a:miter lim="800000"/>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800" b="0" i="0" u="none" strike="noStrike" kern="1200" cap="none" spc="0" normalizeH="0" baseline="0" noProof="0">
                <a:ln>
                  <a:noFill/>
                </a:ln>
                <a:solidFill>
                  <a:schemeClr val="hlink"/>
                </a:solidFill>
                <a:effectLst/>
                <a:uLnTx/>
                <a:uFillTx/>
                <a:latin typeface="Arial" panose="020B0604020202020204" pitchFamily="34" charset="0"/>
                <a:ea typeface="宋体" panose="02010600030101010101" pitchFamily="2" charset="-122"/>
                <a:cs typeface="+mn-cs"/>
              </a:endParaRPr>
            </a:p>
          </p:txBody>
        </p:sp>
        <p:sp>
          <p:nvSpPr>
            <p:cNvPr id="1033" name="Rectangle 9"/>
            <p:cNvSpPr>
              <a:spLocks noChangeArrowheads="1"/>
            </p:cNvSpPr>
            <p:nvPr/>
          </p:nvSpPr>
          <p:spPr bwMode="auto">
            <a:xfrm>
              <a:off x="345" y="85"/>
              <a:ext cx="88" cy="89"/>
            </a:xfrm>
            <a:prstGeom prst="rect">
              <a:avLst/>
            </a:prstGeom>
            <a:solidFill>
              <a:schemeClr val="accent2"/>
            </a:solidFill>
            <a:ln w="9525">
              <a:noFill/>
              <a:miter lim="800000"/>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800" b="0" i="0" u="none" strike="noStrike" kern="1200" cap="none" spc="0" normalizeH="0" baseline="0" noProof="0">
                <a:ln>
                  <a:noFill/>
                </a:ln>
                <a:solidFill>
                  <a:schemeClr val="accent2"/>
                </a:solidFill>
                <a:effectLst/>
                <a:uLnTx/>
                <a:uFillTx/>
                <a:latin typeface="Arial" panose="020B0604020202020204" pitchFamily="34" charset="0"/>
                <a:ea typeface="宋体" panose="02010600030101010101" pitchFamily="2" charset="-122"/>
                <a:cs typeface="+mn-cs"/>
              </a:endParaRPr>
            </a:p>
          </p:txBody>
        </p:sp>
        <p:sp>
          <p:nvSpPr>
            <p:cNvPr id="1034" name="Rectangle 10"/>
            <p:cNvSpPr>
              <a:spLocks noChangeArrowheads="1"/>
            </p:cNvSpPr>
            <p:nvPr/>
          </p:nvSpPr>
          <p:spPr bwMode="auto">
            <a:xfrm>
              <a:off x="173" y="173"/>
              <a:ext cx="86" cy="87"/>
            </a:xfrm>
            <a:prstGeom prst="rect">
              <a:avLst/>
            </a:prstGeom>
            <a:solidFill>
              <a:schemeClr val="folHlink"/>
            </a:solidFill>
            <a:ln w="9525">
              <a:noFill/>
              <a:miter lim="800000"/>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800" b="0" i="0" u="none" strike="noStrike" kern="1200" cap="none" spc="0" normalizeH="0" baseline="0" noProof="0">
                <a:ln>
                  <a:noFill/>
                </a:ln>
                <a:solidFill>
                  <a:schemeClr val="hlink"/>
                </a:solidFill>
                <a:effectLst/>
                <a:uLnTx/>
                <a:uFillTx/>
                <a:latin typeface="Arial" panose="020B0604020202020204" pitchFamily="34" charset="0"/>
                <a:ea typeface="宋体" panose="02010600030101010101" pitchFamily="2" charset="-122"/>
                <a:cs typeface="+mn-cs"/>
              </a:endParaRPr>
            </a:p>
          </p:txBody>
        </p:sp>
        <p:sp>
          <p:nvSpPr>
            <p:cNvPr id="1035" name="Rectangle 11"/>
            <p:cNvSpPr>
              <a:spLocks noChangeArrowheads="1"/>
            </p:cNvSpPr>
            <p:nvPr/>
          </p:nvSpPr>
          <p:spPr bwMode="auto">
            <a:xfrm>
              <a:off x="83" y="86"/>
              <a:ext cx="89" cy="87"/>
            </a:xfrm>
            <a:prstGeom prst="rect">
              <a:avLst/>
            </a:prstGeom>
            <a:solidFill>
              <a:schemeClr val="bg2"/>
            </a:solidFill>
            <a:ln w="9525">
              <a:noFill/>
              <a:miter lim="800000"/>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36" name="Rectangle 12"/>
            <p:cNvSpPr>
              <a:spLocks noChangeArrowheads="1"/>
            </p:cNvSpPr>
            <p:nvPr/>
          </p:nvSpPr>
          <p:spPr bwMode="auto">
            <a:xfrm>
              <a:off x="258" y="171"/>
              <a:ext cx="87" cy="87"/>
            </a:xfrm>
            <a:prstGeom prst="rect">
              <a:avLst/>
            </a:prstGeom>
            <a:solidFill>
              <a:schemeClr val="accent2"/>
            </a:solidFill>
            <a:ln w="9525">
              <a:noFill/>
              <a:miter lim="800000"/>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800" b="0" i="0" u="none" strike="noStrike" kern="1200" cap="none" spc="0" normalizeH="0" baseline="0" noProof="0">
                <a:ln>
                  <a:noFill/>
                </a:ln>
                <a:solidFill>
                  <a:schemeClr val="accent2"/>
                </a:solidFill>
                <a:effectLst/>
                <a:uLnTx/>
                <a:uFillTx/>
                <a:latin typeface="Arial" panose="020B0604020202020204" pitchFamily="34" charset="0"/>
                <a:ea typeface="宋体" panose="02010600030101010101" pitchFamily="2" charset="-122"/>
                <a:cs typeface="+mn-cs"/>
              </a:endParaRPr>
            </a:p>
          </p:txBody>
        </p:sp>
        <p:sp>
          <p:nvSpPr>
            <p:cNvPr id="1037" name="Rectangle 13"/>
            <p:cNvSpPr>
              <a:spLocks noChangeArrowheads="1"/>
            </p:cNvSpPr>
            <p:nvPr/>
          </p:nvSpPr>
          <p:spPr bwMode="auto">
            <a:xfrm>
              <a:off x="173" y="258"/>
              <a:ext cx="86" cy="86"/>
            </a:xfrm>
            <a:prstGeom prst="rect">
              <a:avLst/>
            </a:prstGeom>
            <a:solidFill>
              <a:schemeClr val="accent2"/>
            </a:solidFill>
            <a:ln w="9525">
              <a:noFill/>
              <a:miter lim="800000"/>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800" b="0" i="0" u="none" strike="noStrike" kern="1200" cap="none" spc="0" normalizeH="0" baseline="0" noProof="0">
                <a:ln>
                  <a:noFill/>
                </a:ln>
                <a:solidFill>
                  <a:schemeClr val="accent2"/>
                </a:solidFill>
                <a:effectLst/>
                <a:uLnTx/>
                <a:uFillTx/>
                <a:latin typeface="Arial" panose="020B0604020202020204" pitchFamily="34" charset="0"/>
                <a:ea typeface="宋体" panose="02010600030101010101" pitchFamily="2" charset="-122"/>
                <a:cs typeface="+mn-cs"/>
              </a:endParaRPr>
            </a:p>
          </p:txBody>
        </p:sp>
      </p:grpSp>
      <p:sp>
        <p:nvSpPr>
          <p:cNvPr id="1038" name="Rectangle 14"/>
          <p:cNvSpPr>
            <a:spLocks noGrp="1"/>
          </p:cNvSpPr>
          <p:nvPr>
            <p:ph type="title"/>
          </p:nvPr>
        </p:nvSpPr>
        <p:spPr>
          <a:xfrm>
            <a:off x="457200" y="457200"/>
            <a:ext cx="8229600" cy="1371600"/>
          </a:xfrm>
          <a:prstGeom prst="rect">
            <a:avLst/>
          </a:prstGeom>
          <a:noFill/>
          <a:ln w="9525">
            <a:noFill/>
          </a:ln>
        </p:spPr>
        <p:txBody>
          <a:bodyPr anchor="ctr"/>
          <a:lstStyle/>
          <a:p>
            <a:pPr lvl="0"/>
            <a:r>
              <a:rPr lang="zh-CN" altLang="en-US" dirty="0"/>
              <a:t>单击此处编辑母版标题样式</a:t>
            </a:r>
          </a:p>
        </p:txBody>
      </p:sp>
      <p:sp>
        <p:nvSpPr>
          <p:cNvPr id="1039" name="Rectangle 15"/>
          <p:cNvSpPr>
            <a:spLocks noGrp="1"/>
          </p:cNvSpPr>
          <p:nvPr>
            <p:ph type="body"/>
          </p:nvPr>
        </p:nvSpPr>
        <p:spPr>
          <a:xfrm>
            <a:off x="457200" y="1981200"/>
            <a:ext cx="8229600" cy="3886200"/>
          </a:xfrm>
          <a:prstGeom prst="rect">
            <a:avLst/>
          </a:prstGeom>
          <a:noFill/>
          <a:ln w="9525">
            <a:noFill/>
          </a:ln>
        </p:spPr>
        <p:txBody>
          <a:bodyPr anchor="t"/>
          <a:lstStyle/>
          <a:p>
            <a:pPr lvl="0" indent="-342900"/>
            <a:r>
              <a:rPr lang="zh-CN" altLang="en-US" dirty="0"/>
              <a:t>单击此处编辑母版文本样式</a:t>
            </a:r>
          </a:p>
          <a:p>
            <a:pPr lvl="1" indent="-285750"/>
            <a:r>
              <a:rPr lang="zh-CN" altLang="en-US" dirty="0"/>
              <a:t>第二级</a:t>
            </a:r>
          </a:p>
          <a:p>
            <a:pPr lvl="2" indent="-228600"/>
            <a:r>
              <a:rPr lang="zh-CN" altLang="en-US" dirty="0"/>
              <a:t>第三级</a:t>
            </a:r>
          </a:p>
          <a:p>
            <a:pPr lvl="3" indent="-228600"/>
            <a:r>
              <a:rPr lang="zh-CN" altLang="en-US" dirty="0"/>
              <a:t>第四级</a:t>
            </a:r>
          </a:p>
          <a:p>
            <a:pPr lvl="4" indent="-228600"/>
            <a:r>
              <a:rPr lang="zh-CN" altLang="en-US" dirty="0"/>
              <a:t>第五级</a:t>
            </a:r>
          </a:p>
        </p:txBody>
      </p:sp>
      <p:sp>
        <p:nvSpPr>
          <p:cNvPr id="1040" name="Rectangle 16"/>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b" anchorCtr="0" compatLnSpc="1"/>
          <a:lstStyle>
            <a:lvl1pPr>
              <a:defRPr sz="1200">
                <a:latin typeface="Arial" panose="020B060402020202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FF060E4B-CA8D-493A-B02E-19BE030FC506}" type="datetime1">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2017/9/14</a:t>
            </a:fld>
            <a:endParaRPr kumimoji="0" 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Tm="13000"/>
  <p:hf sldNum="0" hdr="0" ftr="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defRPr>
      </a:lvl2pPr>
      <a:lvl3pPr algn="l"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defRPr>
      </a:lvl3pPr>
      <a:lvl4pPr algn="l"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defRPr>
      </a:lvl4pPr>
      <a:lvl5pPr algn="l"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defRPr>
      </a:lvl5pPr>
      <a:lvl6pPr marL="457200" algn="l" rtl="0" fontAlgn="base">
        <a:spcBef>
          <a:spcPct val="0"/>
        </a:spcBef>
        <a:spcAft>
          <a:spcPct val="0"/>
        </a:spcAft>
        <a:defRPr sz="4400">
          <a:solidFill>
            <a:schemeClr val="tx1"/>
          </a:solidFill>
          <a:latin typeface="Arial" panose="020B0604020202020204" pitchFamily="34" charset="0"/>
          <a:ea typeface="宋体" panose="02010600030101010101" pitchFamily="2" charset="-122"/>
        </a:defRPr>
      </a:lvl6pPr>
      <a:lvl7pPr marL="914400" algn="l" rtl="0" fontAlgn="base">
        <a:spcBef>
          <a:spcPct val="0"/>
        </a:spcBef>
        <a:spcAft>
          <a:spcPct val="0"/>
        </a:spcAft>
        <a:defRPr sz="4400">
          <a:solidFill>
            <a:schemeClr val="tx1"/>
          </a:solidFill>
          <a:latin typeface="Arial" panose="020B0604020202020204" pitchFamily="34" charset="0"/>
          <a:ea typeface="宋体" panose="02010600030101010101" pitchFamily="2" charset="-122"/>
        </a:defRPr>
      </a:lvl7pPr>
      <a:lvl8pPr marL="1371600" algn="l" rtl="0" fontAlgn="base">
        <a:spcBef>
          <a:spcPct val="0"/>
        </a:spcBef>
        <a:spcAft>
          <a:spcPct val="0"/>
        </a:spcAft>
        <a:defRPr sz="4400">
          <a:solidFill>
            <a:schemeClr val="tx1"/>
          </a:solidFill>
          <a:latin typeface="Arial" panose="020B0604020202020204" pitchFamily="34" charset="0"/>
          <a:ea typeface="宋体" panose="02010600030101010101" pitchFamily="2" charset="-122"/>
        </a:defRPr>
      </a:lvl8pPr>
      <a:lvl9pPr marL="1828800" algn="l" rtl="0" fontAlgn="base">
        <a:spcBef>
          <a:spcPct val="0"/>
        </a:spcBef>
        <a:spcAft>
          <a:spcPct val="0"/>
        </a:spcAft>
        <a:defRPr sz="4400">
          <a:solidFill>
            <a:schemeClr val="tx1"/>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ea typeface="+mn-ea"/>
        </a:defRPr>
      </a:lvl5pPr>
      <a:lvl6pPr marL="2514600" indent="-228600" algn="l" rtl="0" fontAlgn="base">
        <a:spcBef>
          <a:spcPct val="20000"/>
        </a:spcBef>
        <a:spcAft>
          <a:spcPct val="0"/>
        </a:spcAft>
        <a:buClr>
          <a:schemeClr val="bg2"/>
        </a:buClr>
        <a:buFont typeface="Wingdings" panose="05000000000000000000" pitchFamily="2" charset="2"/>
        <a:buChar char="§"/>
        <a:defRPr sz="2000">
          <a:solidFill>
            <a:schemeClr val="tx1"/>
          </a:solidFill>
          <a:latin typeface="+mn-lt"/>
          <a:ea typeface="+mn-ea"/>
        </a:defRPr>
      </a:lvl6pPr>
      <a:lvl7pPr marL="2971800" indent="-228600" algn="l" rtl="0" fontAlgn="base">
        <a:spcBef>
          <a:spcPct val="20000"/>
        </a:spcBef>
        <a:spcAft>
          <a:spcPct val="0"/>
        </a:spcAft>
        <a:buClr>
          <a:schemeClr val="bg2"/>
        </a:buClr>
        <a:buFont typeface="Wingdings" panose="05000000000000000000" pitchFamily="2" charset="2"/>
        <a:buChar char="§"/>
        <a:defRPr sz="2000">
          <a:solidFill>
            <a:schemeClr val="tx1"/>
          </a:solidFill>
          <a:latin typeface="+mn-lt"/>
          <a:ea typeface="+mn-ea"/>
        </a:defRPr>
      </a:lvl7pPr>
      <a:lvl8pPr marL="3429000" indent="-228600" algn="l" rtl="0" fontAlgn="base">
        <a:spcBef>
          <a:spcPct val="20000"/>
        </a:spcBef>
        <a:spcAft>
          <a:spcPct val="0"/>
        </a:spcAft>
        <a:buClr>
          <a:schemeClr val="bg2"/>
        </a:buClr>
        <a:buFont typeface="Wingdings" panose="05000000000000000000" pitchFamily="2" charset="2"/>
        <a:buChar char="§"/>
        <a:defRPr sz="2000">
          <a:solidFill>
            <a:schemeClr val="tx1"/>
          </a:solidFill>
          <a:latin typeface="+mn-lt"/>
          <a:ea typeface="+mn-ea"/>
        </a:defRPr>
      </a:lvl8pPr>
      <a:lvl9pPr marL="3886200" indent="-228600" algn="l" rtl="0" fontAlgn="base">
        <a:spcBef>
          <a:spcPct val="20000"/>
        </a:spcBef>
        <a:spcAft>
          <a:spcPct val="0"/>
        </a:spcAft>
        <a:buClr>
          <a:schemeClr val="bg2"/>
        </a:buClr>
        <a:buFont typeface="Wingdings" panose="05000000000000000000"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p:cNvSpPr>
          <p:nvPr>
            <p:ph type="ctrTitle"/>
          </p:nvPr>
        </p:nvSpPr>
        <p:spPr>
          <a:ln/>
        </p:spPr>
        <p:txBody>
          <a:bodyPr wrap="square" lIns="91440" tIns="45720" rIns="91440" bIns="45720" anchor="ctr"/>
          <a:lstStyle/>
          <a:p>
            <a:r>
              <a:rPr lang="en-US" altLang="zh-CN" sz="3200" b="1" dirty="0">
                <a:solidFill>
                  <a:srgbClr val="FFFFFF"/>
                </a:solidFill>
                <a:latin typeface="黑体" panose="02010609060101010101" pitchFamily="49" charset="-122"/>
                <a:ea typeface="黑体" panose="02010609060101010101" pitchFamily="49" charset="-122"/>
                <a:cs typeface="+mj-cs"/>
              </a:rPr>
              <a:t>欧洲国家公共养老金参数化改革</a:t>
            </a:r>
            <a:r>
              <a:rPr lang="zh-CN" altLang="en-US" sz="3200" b="1" dirty="0">
                <a:solidFill>
                  <a:srgbClr val="FFFFFF"/>
                </a:solidFill>
                <a:latin typeface="黑体" panose="02010609060101010101" pitchFamily="49" charset="-122"/>
                <a:ea typeface="黑体" panose="02010609060101010101" pitchFamily="49" charset="-122"/>
                <a:cs typeface="+mj-cs"/>
              </a:rPr>
              <a:t>及对中国的启示</a:t>
            </a:r>
            <a:r>
              <a:rPr lang="zh-CN" altLang="zh-CN" sz="3200" b="1" dirty="0">
                <a:solidFill>
                  <a:srgbClr val="FFFFFF"/>
                </a:solidFill>
                <a:latin typeface="黑体" panose="02010609060101010101" pitchFamily="49" charset="-122"/>
                <a:ea typeface="黑体" panose="02010609060101010101" pitchFamily="49" charset="-122"/>
                <a:cs typeface="+mj-cs"/>
              </a:rPr>
              <a:t/>
            </a:r>
            <a:br>
              <a:rPr lang="zh-CN" altLang="zh-CN" sz="3200" b="1" dirty="0">
                <a:solidFill>
                  <a:srgbClr val="FFFFFF"/>
                </a:solidFill>
                <a:latin typeface="黑体" panose="02010609060101010101" pitchFamily="49" charset="-122"/>
                <a:ea typeface="黑体" panose="02010609060101010101" pitchFamily="49" charset="-122"/>
                <a:cs typeface="+mj-cs"/>
              </a:rPr>
            </a:br>
            <a:r>
              <a:rPr lang="en-US" altLang="zh-CN" sz="3200" b="1" dirty="0">
                <a:solidFill>
                  <a:srgbClr val="FFFFFF"/>
                </a:solidFill>
                <a:latin typeface="黑体" panose="02010609060101010101" pitchFamily="49" charset="-122"/>
                <a:ea typeface="黑体" panose="02010609060101010101" pitchFamily="49" charset="-122"/>
                <a:cs typeface="+mj-cs"/>
              </a:rPr>
              <a:t>Public Pension Parametric Reform in European Countries and Implications to China</a:t>
            </a:r>
            <a:endParaRPr lang="zh-CN" altLang="zh-CN" sz="3600" b="1" dirty="0">
              <a:solidFill>
                <a:srgbClr val="FFFFFF"/>
              </a:solidFill>
              <a:latin typeface="黑体" panose="02010609060101010101" pitchFamily="49" charset="-122"/>
              <a:ea typeface="黑体" panose="02010609060101010101" pitchFamily="49" charset="-122"/>
              <a:cs typeface="+mj-cs"/>
            </a:endParaRPr>
          </a:p>
        </p:txBody>
      </p:sp>
      <p:sp>
        <p:nvSpPr>
          <p:cNvPr id="4098" name="Rectangle 3"/>
          <p:cNvSpPr>
            <a:spLocks noGrp="1"/>
          </p:cNvSpPr>
          <p:nvPr>
            <p:ph type="subTitle" idx="1"/>
          </p:nvPr>
        </p:nvSpPr>
        <p:spPr>
          <a:xfrm>
            <a:off x="1214438" y="4267200"/>
            <a:ext cx="7777162" cy="1752600"/>
          </a:xfrm>
          <a:ln/>
        </p:spPr>
        <p:txBody>
          <a:bodyPr wrap="square" lIns="91440" tIns="45720" rIns="91440" bIns="45720" anchor="t"/>
          <a:lstStyle/>
          <a:p>
            <a:pPr algn="ctr" eaLnBrk="1" hangingPunct="1">
              <a:lnSpc>
                <a:spcPct val="80000"/>
              </a:lnSpc>
              <a:buSzPct val="75000"/>
              <a:buFont typeface="Wingdings" panose="05000000000000000000" pitchFamily="2" charset="2"/>
            </a:pPr>
            <a:endParaRPr lang="en-US" altLang="zh-CN" sz="2800" dirty="0">
              <a:latin typeface="Verdana" panose="020B0604030504040204" pitchFamily="34" charset="0"/>
              <a:ea typeface="+mn-ea"/>
              <a:cs typeface="+mn-cs"/>
            </a:endParaRPr>
          </a:p>
          <a:p>
            <a:pPr algn="ctr" eaLnBrk="1" hangingPunct="1">
              <a:lnSpc>
                <a:spcPct val="80000"/>
              </a:lnSpc>
              <a:buSzPct val="75000"/>
              <a:buFont typeface="Wingdings" panose="05000000000000000000" pitchFamily="2" charset="2"/>
            </a:pPr>
            <a:r>
              <a:rPr lang="zh-CN" altLang="en-US" sz="2800" dirty="0">
                <a:latin typeface="黑体" panose="02010609060101010101" pitchFamily="49" charset="-122"/>
                <a:ea typeface="黑体" panose="02010609060101010101" pitchFamily="49" charset="-122"/>
                <a:cs typeface="+mn-cs"/>
              </a:rPr>
              <a:t>周弘</a:t>
            </a:r>
            <a:endParaRPr lang="en-US" altLang="zh-CN" sz="2800" dirty="0">
              <a:latin typeface="黑体" panose="02010609060101010101" pitchFamily="49" charset="-122"/>
              <a:ea typeface="黑体" panose="02010609060101010101" pitchFamily="49" charset="-122"/>
              <a:cs typeface="+mn-cs"/>
            </a:endParaRPr>
          </a:p>
          <a:p>
            <a:pPr algn="ctr" eaLnBrk="1" hangingPunct="1">
              <a:lnSpc>
                <a:spcPct val="80000"/>
              </a:lnSpc>
              <a:buSzPct val="75000"/>
              <a:buFont typeface="Wingdings" panose="05000000000000000000" pitchFamily="2" charset="2"/>
            </a:pPr>
            <a:r>
              <a:rPr lang="en-US" altLang="zh-CN" sz="2800" dirty="0">
                <a:latin typeface="黑体" panose="02010609060101010101" pitchFamily="49" charset="-122"/>
                <a:ea typeface="黑体" panose="02010609060101010101" pitchFamily="49" charset="-122"/>
                <a:cs typeface="+mn-cs"/>
              </a:rPr>
              <a:t>ZHOU, Hong</a:t>
            </a:r>
          </a:p>
          <a:p>
            <a:pPr algn="ctr" eaLnBrk="1" hangingPunct="1">
              <a:lnSpc>
                <a:spcPct val="80000"/>
              </a:lnSpc>
              <a:buSzPct val="75000"/>
              <a:buFont typeface="Wingdings" panose="05000000000000000000" pitchFamily="2" charset="2"/>
            </a:pPr>
            <a:r>
              <a:rPr lang="en-US" altLang="zh-CN" sz="2800" dirty="0">
                <a:latin typeface="黑体" panose="02010609060101010101" pitchFamily="49" charset="-122"/>
                <a:ea typeface="黑体" panose="02010609060101010101" pitchFamily="49" charset="-122"/>
                <a:cs typeface="+mn-cs"/>
              </a:rPr>
              <a:t>2017.9.14 </a:t>
            </a:r>
          </a:p>
          <a:p>
            <a:pPr algn="ctr" eaLnBrk="1" hangingPunct="1">
              <a:lnSpc>
                <a:spcPct val="80000"/>
              </a:lnSpc>
              <a:buSzPct val="75000"/>
              <a:buFont typeface="Wingdings" panose="05000000000000000000" pitchFamily="2" charset="2"/>
            </a:pPr>
            <a:r>
              <a:rPr lang="en-US" altLang="zh-CN" sz="2800" dirty="0">
                <a:latin typeface="黑体" panose="02010609060101010101" pitchFamily="49" charset="-122"/>
                <a:ea typeface="黑体" panose="02010609060101010101" pitchFamily="49" charset="-122"/>
                <a:cs typeface="+mn-cs"/>
              </a:rPr>
              <a:t>Paris</a:t>
            </a:r>
          </a:p>
        </p:txBody>
      </p:sp>
      <p:pic>
        <p:nvPicPr>
          <p:cNvPr id="4099" name="Picture 7" descr="D:\Pictures\image7.jpg"/>
          <p:cNvPicPr>
            <a:picLocks noChangeAspect="1"/>
          </p:cNvPicPr>
          <p:nvPr/>
        </p:nvPicPr>
        <p:blipFill>
          <a:blip r:embed="rId3"/>
          <a:stretch>
            <a:fillRect/>
          </a:stretch>
        </p:blipFill>
        <p:spPr>
          <a:xfrm>
            <a:off x="395288" y="620713"/>
            <a:ext cx="2471737" cy="1714500"/>
          </a:xfrm>
          <a:prstGeom prst="rect">
            <a:avLst/>
          </a:prstGeom>
          <a:noFill/>
          <a:ln w="9525">
            <a:noFill/>
          </a:ln>
        </p:spPr>
      </p:pic>
    </p:spTree>
  </p:cSld>
  <p:clrMapOvr>
    <a:masterClrMapping/>
  </p:clrMapOvr>
  <p:transition spd="slow" advTm="13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p:nvPr>
        </p:nvSpPr>
        <p:spPr>
          <a:xfrm>
            <a:off x="539750" y="404813"/>
            <a:ext cx="8229600" cy="1371600"/>
          </a:xfrm>
          <a:ln/>
        </p:spPr>
        <p:txBody>
          <a:bodyPr wrap="square" lIns="91440" tIns="45720" rIns="91440" bIns="45720" anchor="ctr"/>
          <a:lstStyle/>
          <a:p>
            <a:r>
              <a:rPr lang="en-US" altLang="zh-CN" sz="3200" b="1" dirty="0"/>
              <a:t>7-1. </a:t>
            </a:r>
            <a:r>
              <a:rPr lang="zh-CN" altLang="zh-CN" sz="3200" b="1" dirty="0"/>
              <a:t>征缴阶段</a:t>
            </a:r>
            <a:r>
              <a:rPr lang="zh-CN" altLang="en-US" sz="3200" b="1" dirty="0"/>
              <a:t>可供选择的</a:t>
            </a:r>
            <a:r>
              <a:rPr lang="zh-CN" altLang="zh-CN" sz="3200" b="1" dirty="0"/>
              <a:t>切入点：</a:t>
            </a:r>
            <a:r>
              <a:rPr lang="en-US" altLang="zh-CN" sz="3200" b="1" dirty="0"/>
              <a:t/>
            </a:r>
            <a:br>
              <a:rPr lang="en-US" altLang="zh-CN" sz="3200" b="1" dirty="0"/>
            </a:br>
            <a:r>
              <a:rPr lang="en-US" altLang="zh-CN" sz="3200" b="1" dirty="0"/>
              <a:t>       Policy options during fee collection </a:t>
            </a:r>
            <a:endParaRPr lang="zh-CN" altLang="en-US" dirty="0"/>
          </a:p>
        </p:txBody>
      </p:sp>
      <p:sp>
        <p:nvSpPr>
          <p:cNvPr id="15362" name="内容占位符 2"/>
          <p:cNvSpPr>
            <a:spLocks noGrp="1"/>
          </p:cNvSpPr>
          <p:nvPr>
            <p:ph idx="1"/>
          </p:nvPr>
        </p:nvSpPr>
        <p:spPr>
          <a:xfrm>
            <a:off x="395288" y="1557338"/>
            <a:ext cx="8291512" cy="4238625"/>
          </a:xfrm>
          <a:ln/>
        </p:spPr>
        <p:txBody>
          <a:bodyPr wrap="square" lIns="91440" tIns="45720" rIns="91440" bIns="45720" anchor="t"/>
          <a:lstStyle/>
          <a:p>
            <a:pPr marL="457200" indent="-457200">
              <a:buNone/>
            </a:pPr>
            <a:r>
              <a:rPr lang="en-US" altLang="zh-CN" sz="2000" dirty="0"/>
              <a:t>Adjust bases of collection (to cover all the income including welfare payment. 调整缴费基数</a:t>
            </a:r>
            <a:r>
              <a:rPr lang="zh-CN" altLang="en-US" sz="2000" dirty="0"/>
              <a:t>（根据</a:t>
            </a:r>
            <a:r>
              <a:rPr lang="en-US" altLang="zh-CN" sz="2000" dirty="0"/>
              <a:t>最低收入标准？包括各项福利在内的全额收入？还是社会平均工资</a:t>
            </a:r>
            <a:r>
              <a:rPr lang="zh-CN" altLang="en-US" sz="2000" dirty="0"/>
              <a:t>）</a:t>
            </a:r>
            <a:r>
              <a:rPr lang="en-US" altLang="zh-CN" sz="2000" dirty="0"/>
              <a:t>？</a:t>
            </a:r>
            <a:r>
              <a:rPr lang="zh-CN" altLang="en-US" sz="2000" dirty="0"/>
              <a:t>中国各地不同标准因为观念上没有统一起来。从收缴就不一致，很难将制度统一起来并发挥规模优势。</a:t>
            </a:r>
            <a:endParaRPr lang="zh-CN" altLang="zh-CN" sz="2000" dirty="0"/>
          </a:p>
          <a:p>
            <a:pPr marL="457200" indent="-457200">
              <a:buNone/>
            </a:pPr>
            <a:r>
              <a:rPr lang="en-US" altLang="zh-CN" sz="2000" dirty="0"/>
              <a:t>Raise the rate of contribution, but difficult. </a:t>
            </a:r>
            <a:r>
              <a:rPr lang="zh-CN" altLang="zh-CN" sz="2000" dirty="0"/>
              <a:t>提高缴费率</a:t>
            </a:r>
            <a:r>
              <a:rPr lang="zh-CN" altLang="en-US" sz="2000" dirty="0"/>
              <a:t>（欧洲国家税率高，很难做到，中国缴费率虽然高，但缴费基数不等</a:t>
            </a:r>
            <a:r>
              <a:rPr lang="zh-CN" altLang="zh-CN" sz="2000" dirty="0"/>
              <a:t>。</a:t>
            </a:r>
            <a:r>
              <a:rPr lang="zh-CN" altLang="en-US" sz="2000" dirty="0"/>
              <a:t>可以参考欧洲一些国家调整缴费参数</a:t>
            </a:r>
            <a:r>
              <a:rPr lang="en-US" altLang="zh-CN" sz="2000" dirty="0"/>
              <a:t>—</a:t>
            </a:r>
            <a:r>
              <a:rPr lang="zh-CN" altLang="en-US" sz="2000" dirty="0"/>
              <a:t>如延长缴费年限等，达到事实上提高缴费的目的）</a:t>
            </a:r>
            <a:r>
              <a:rPr lang="zh-CN" altLang="zh-CN" sz="2000" dirty="0"/>
              <a:t>。总体来说，统筹规模有多大，标准统一的规模就要有多大。</a:t>
            </a:r>
          </a:p>
          <a:p>
            <a:pPr marL="457200" indent="-457200">
              <a:buNone/>
            </a:pPr>
            <a:r>
              <a:rPr lang="en-US" altLang="zh-CN" sz="2000" dirty="0"/>
              <a:t>Raise retirement age. How to cope with “healthy retirement age”? Finish case. </a:t>
            </a:r>
            <a:r>
              <a:rPr lang="zh-CN" altLang="zh-CN" sz="2000" dirty="0"/>
              <a:t>提高退休年龄。</a:t>
            </a:r>
            <a:r>
              <a:rPr lang="zh-CN" altLang="en-US" sz="2000" dirty="0"/>
              <a:t>与</a:t>
            </a:r>
            <a:r>
              <a:rPr lang="zh-CN" altLang="zh-CN" sz="2000" dirty="0"/>
              <a:t>“享受健康的老年”</a:t>
            </a:r>
            <a:r>
              <a:rPr lang="zh-CN" altLang="en-US" sz="2000" dirty="0"/>
              <a:t>观念相悖，如何赢得</a:t>
            </a:r>
            <a:r>
              <a:rPr lang="zh-CN" altLang="zh-CN" sz="2000" dirty="0"/>
              <a:t>社会公认？芬兰将退休年龄与寿命预期做指数化的动态关联。如果预期寿命延长，工作年限也相应延长，理论上讲，如果预期寿命缩短，工作年限也可以相应缩短，这样就保证了工作者还有一段合理的“健康老年”可供享受。延后矛盾的做法。</a:t>
            </a:r>
          </a:p>
        </p:txBody>
      </p:sp>
      <p:sp>
        <p:nvSpPr>
          <p:cNvPr id="15363" name="灯片编号占位符 3"/>
          <p:cNvSpPr>
            <a:spLocks noGrp="1"/>
          </p:cNvSpPr>
          <p:nvPr>
            <p:ph type="sldNum" sz="quarter" idx="11"/>
          </p:nvPr>
        </p:nvSpPr>
        <p:spPr>
          <a:ln/>
        </p:spPr>
        <p:txBody>
          <a:bodyPr wrap="square" lIns="91440" tIns="45720" rIns="91440" bIns="45720" anchor="b"/>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a:fld id="{9A0DB2DC-4C9A-4742-B13C-FB6460FD3503}" type="slidenum">
              <a:rPr lang="zh-CN" altLang="zh-CN" sz="1200" dirty="0">
                <a:latin typeface="Arial Black" panose="020B0A04020102020204" pitchFamily="34" charset="0"/>
              </a:rPr>
              <a:t>10</a:t>
            </a:fld>
            <a:endParaRPr lang="zh-CN" altLang="zh-CN" sz="1200" dirty="0">
              <a:latin typeface="Arial Black" panose="020B0A04020102020204" pitchFamily="34" charset="0"/>
            </a:endParaRPr>
          </a:p>
        </p:txBody>
      </p:sp>
      <p:sp>
        <p:nvSpPr>
          <p:cNvPr id="15364" name="日期占位符 4"/>
          <p:cNvSpPr>
            <a:spLocks noGrp="1"/>
          </p:cNvSpPr>
          <p:nvPr>
            <p:ph type="dt" sz="half" idx="12"/>
          </p:nvPr>
        </p:nvSpPr>
        <p:spPr>
          <a:ln/>
        </p:spPr>
        <p:txBody>
          <a:bodyPr wrap="square" lIns="91440" tIns="45720" rIns="91440" bIns="45720" anchor="b"/>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fld id="{BB962C8B-B14F-4D97-AF65-F5344CB8AC3E}" type="datetime1">
              <a:rPr lang="zh-CN" altLang="en-US" sz="1200" dirty="0"/>
              <a:t>2017/9/14</a:t>
            </a:fld>
            <a:endParaRPr lang="zh-CN" altLang="en-US" sz="1200" dirty="0"/>
          </a:p>
        </p:txBody>
      </p:sp>
    </p:spTree>
  </p:cSld>
  <p:clrMapOvr>
    <a:masterClrMapping/>
  </p:clrMapOvr>
  <p:transition spd="slow" advTm="13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539750" y="476250"/>
            <a:ext cx="8229600" cy="1371600"/>
          </a:xfrm>
          <a:ln/>
        </p:spPr>
        <p:txBody>
          <a:bodyPr wrap="square" lIns="91440" tIns="45720" rIns="91440" bIns="45720" anchor="ctr"/>
          <a:lstStyle/>
          <a:p>
            <a:r>
              <a:rPr lang="zh-CN" altLang="zh-CN" sz="3200" b="1" dirty="0"/>
              <a:t>征缴阶段</a:t>
            </a:r>
            <a:r>
              <a:rPr lang="zh-CN" altLang="en-US" sz="3200" b="1" dirty="0"/>
              <a:t>（继续）</a:t>
            </a:r>
            <a:r>
              <a:rPr lang="en-US" altLang="zh-CN" sz="3200" b="1" dirty="0"/>
              <a:t/>
            </a:r>
            <a:br>
              <a:rPr lang="en-US" altLang="zh-CN" sz="3200" b="1" dirty="0"/>
            </a:br>
            <a:r>
              <a:rPr lang="en-US" altLang="zh-CN" sz="3200" b="1" dirty="0"/>
              <a:t>Collection phase </a:t>
            </a:r>
            <a:r>
              <a:rPr lang="zh-CN" altLang="en-US" sz="3200" b="1" dirty="0"/>
              <a:t>（</a:t>
            </a:r>
            <a:r>
              <a:rPr lang="en-US" altLang="zh-CN" sz="3200" b="1" dirty="0"/>
              <a:t>continue</a:t>
            </a:r>
            <a:r>
              <a:rPr lang="zh-CN" altLang="en-US" sz="3200" b="1" dirty="0"/>
              <a:t>）</a:t>
            </a:r>
            <a:r>
              <a:rPr lang="en-US" altLang="zh-CN" sz="3200" b="1" dirty="0"/>
              <a:t> </a:t>
            </a:r>
            <a:endParaRPr lang="zh-CN" altLang="en-US" sz="3200" dirty="0"/>
          </a:p>
        </p:txBody>
      </p:sp>
      <p:sp>
        <p:nvSpPr>
          <p:cNvPr id="16386" name="内容占位符 2"/>
          <p:cNvSpPr>
            <a:spLocks noGrp="1"/>
          </p:cNvSpPr>
          <p:nvPr>
            <p:ph idx="1"/>
          </p:nvPr>
        </p:nvSpPr>
        <p:spPr>
          <a:ln/>
        </p:spPr>
        <p:txBody>
          <a:bodyPr wrap="square" lIns="91440" tIns="45720" rIns="91440" bIns="45720" anchor="t"/>
          <a:lstStyle/>
          <a:p>
            <a:pPr marL="457200" indent="-457200">
              <a:buNone/>
            </a:pPr>
            <a:r>
              <a:rPr lang="en-US" altLang="zh-CN" sz="2000" dirty="0"/>
              <a:t>Lessons</a:t>
            </a:r>
            <a:r>
              <a:rPr lang="zh-CN" altLang="en-US" sz="2000" dirty="0"/>
              <a:t> （</a:t>
            </a:r>
            <a:r>
              <a:rPr lang="en-US" altLang="zh-CN" sz="2000" dirty="0"/>
              <a:t>Poland</a:t>
            </a:r>
            <a:r>
              <a:rPr lang="zh-CN" altLang="en-US" sz="2000" dirty="0"/>
              <a:t>）</a:t>
            </a:r>
            <a:r>
              <a:rPr lang="en-US" altLang="zh-CN" sz="2000" dirty="0"/>
              <a:t>——should be done incrementally. </a:t>
            </a:r>
            <a:r>
              <a:rPr lang="zh-CN" altLang="en-US" sz="2000" dirty="0"/>
              <a:t>欧洲国家也有教训</a:t>
            </a:r>
            <a:r>
              <a:rPr lang="zh-CN" altLang="zh-CN" sz="2000" dirty="0"/>
              <a:t>（如波兰）设计不够</a:t>
            </a:r>
            <a:r>
              <a:rPr lang="zh-CN" altLang="en-US" sz="2000" dirty="0"/>
              <a:t>精细</a:t>
            </a:r>
            <a:r>
              <a:rPr lang="zh-CN" altLang="zh-CN" sz="2000" dirty="0"/>
              <a:t>，</a:t>
            </a:r>
            <a:r>
              <a:rPr lang="en-US" altLang="zh-CN" sz="2000" dirty="0"/>
              <a:t>2012</a:t>
            </a:r>
            <a:r>
              <a:rPr lang="zh-CN" altLang="zh-CN" sz="2000" dirty="0"/>
              <a:t>年把法定退休年龄的男</a:t>
            </a:r>
            <a:r>
              <a:rPr lang="en-US" altLang="zh-CN" sz="2000" dirty="0"/>
              <a:t>65</a:t>
            </a:r>
            <a:r>
              <a:rPr lang="zh-CN" altLang="zh-CN" sz="2000" dirty="0"/>
              <a:t>岁和女</a:t>
            </a:r>
            <a:r>
              <a:rPr lang="en-US" altLang="zh-CN" sz="2000" dirty="0"/>
              <a:t>60</a:t>
            </a:r>
            <a:r>
              <a:rPr lang="zh-CN" altLang="zh-CN" sz="2000" dirty="0"/>
              <a:t>岁一步调整为一律</a:t>
            </a:r>
            <a:r>
              <a:rPr lang="en-US" altLang="zh-CN" sz="2000" dirty="0"/>
              <a:t>67</a:t>
            </a:r>
            <a:r>
              <a:rPr lang="zh-CN" altLang="zh-CN" sz="2000" dirty="0"/>
              <a:t>岁，遭到社会强烈反对</a:t>
            </a:r>
            <a:r>
              <a:rPr lang="zh-CN" altLang="en-US" sz="2000" dirty="0"/>
              <a:t>而取消。</a:t>
            </a:r>
            <a:endParaRPr lang="en-US" altLang="zh-CN" sz="2000" dirty="0"/>
          </a:p>
          <a:p>
            <a:pPr marL="457200" indent="-457200">
              <a:buNone/>
            </a:pPr>
            <a:r>
              <a:rPr lang="en-US" altLang="zh-CN" sz="2000" dirty="0"/>
              <a:t>Limit early retirement or encourage late retirement. </a:t>
            </a:r>
            <a:r>
              <a:rPr lang="zh-CN" altLang="zh-CN" sz="2000" dirty="0"/>
              <a:t>限制提前退休或鼓励延迟退休。</a:t>
            </a:r>
            <a:r>
              <a:rPr lang="zh-CN" altLang="en-US" sz="2000" dirty="0"/>
              <a:t>有些国家制定</a:t>
            </a:r>
            <a:r>
              <a:rPr lang="zh-CN" altLang="zh-CN" sz="2000" dirty="0"/>
              <a:t>提前退休罚金政策，有些国家选择了鼓励性的政策，例如认可“双重身份”，可以一边领取劳动报酬，一边领取一定比例（如</a:t>
            </a:r>
            <a:r>
              <a:rPr lang="en-US" altLang="zh-CN" sz="2000" dirty="0"/>
              <a:t>20%</a:t>
            </a:r>
            <a:r>
              <a:rPr lang="zh-CN" altLang="zh-CN" sz="2000" dirty="0"/>
              <a:t>）的养老金。</a:t>
            </a:r>
            <a:endParaRPr lang="en-US" altLang="zh-CN" sz="2000" dirty="0"/>
          </a:p>
          <a:p>
            <a:pPr marL="457200" indent="-457200">
              <a:buNone/>
            </a:pPr>
            <a:r>
              <a:rPr lang="en-US" altLang="zh-CN" sz="2000" dirty="0"/>
              <a:t>All these measures contribute to the increase of pension fund. </a:t>
            </a:r>
            <a:r>
              <a:rPr lang="zh-CN" altLang="en-US" sz="2000" dirty="0"/>
              <a:t>这些措施通过延长工作时间（延长缴纳，降低支付）起到充实养老基金的作用。</a:t>
            </a:r>
            <a:endParaRPr lang="zh-CN" altLang="zh-CN" sz="2000" dirty="0"/>
          </a:p>
          <a:p>
            <a:pPr marL="457200" indent="-457200">
              <a:buNone/>
            </a:pPr>
            <a:r>
              <a:rPr lang="en-US" altLang="zh-CN" sz="2400" dirty="0"/>
              <a:t>But banchmarking of standards is important. </a:t>
            </a:r>
            <a:r>
              <a:rPr lang="zh-CN" altLang="en-US" sz="2400" dirty="0"/>
              <a:t>必须在统一的法制框架下进行。</a:t>
            </a:r>
          </a:p>
        </p:txBody>
      </p:sp>
      <p:sp>
        <p:nvSpPr>
          <p:cNvPr id="16387" name="灯片编号占位符 3"/>
          <p:cNvSpPr>
            <a:spLocks noGrp="1"/>
          </p:cNvSpPr>
          <p:nvPr>
            <p:ph type="sldNum" sz="quarter" idx="11"/>
          </p:nvPr>
        </p:nvSpPr>
        <p:spPr>
          <a:ln/>
        </p:spPr>
        <p:txBody>
          <a:bodyPr wrap="square" lIns="91440" tIns="45720" rIns="91440" bIns="45720" anchor="b"/>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a:fld id="{9A0DB2DC-4C9A-4742-B13C-FB6460FD3503}" type="slidenum">
              <a:rPr lang="zh-CN" altLang="zh-CN" sz="1200" dirty="0">
                <a:latin typeface="Arial Black" panose="020B0A04020102020204" pitchFamily="34" charset="0"/>
              </a:rPr>
              <a:t>11</a:t>
            </a:fld>
            <a:endParaRPr lang="zh-CN" altLang="zh-CN" sz="1200" dirty="0">
              <a:latin typeface="Arial Black" panose="020B0A04020102020204" pitchFamily="34" charset="0"/>
            </a:endParaRPr>
          </a:p>
        </p:txBody>
      </p:sp>
      <p:sp>
        <p:nvSpPr>
          <p:cNvPr id="16388" name="日期占位符 4"/>
          <p:cNvSpPr>
            <a:spLocks noGrp="1"/>
          </p:cNvSpPr>
          <p:nvPr>
            <p:ph type="dt" sz="half" idx="12"/>
          </p:nvPr>
        </p:nvSpPr>
        <p:spPr>
          <a:ln/>
        </p:spPr>
        <p:txBody>
          <a:bodyPr wrap="square" lIns="91440" tIns="45720" rIns="91440" bIns="45720" anchor="b"/>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fld id="{BB962C8B-B14F-4D97-AF65-F5344CB8AC3E}" type="datetime1">
              <a:rPr lang="zh-CN" altLang="en-US" sz="1200" dirty="0"/>
              <a:t>2017/9/14</a:t>
            </a:fld>
            <a:endParaRPr lang="zh-CN" altLang="en-US" sz="1200" dirty="0"/>
          </a:p>
        </p:txBody>
      </p:sp>
    </p:spTree>
  </p:cSld>
  <p:clrMapOvr>
    <a:masterClrMapping/>
  </p:clrMapOvr>
  <p:transition spd="slow" advTm="13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标题 1"/>
          <p:cNvSpPr>
            <a:spLocks noGrp="1"/>
          </p:cNvSpPr>
          <p:nvPr>
            <p:ph type="title"/>
          </p:nvPr>
        </p:nvSpPr>
        <p:spPr>
          <a:ln/>
        </p:spPr>
        <p:txBody>
          <a:bodyPr wrap="square" lIns="91440" tIns="45720" rIns="91440" bIns="45720" anchor="ctr"/>
          <a:lstStyle/>
          <a:p>
            <a:r>
              <a:rPr lang="en-US" altLang="zh-CN" sz="3200" b="1" dirty="0"/>
              <a:t>7-2. </a:t>
            </a:r>
            <a:r>
              <a:rPr lang="zh-CN" altLang="zh-CN" sz="3200" b="1" dirty="0"/>
              <a:t>支出阶段</a:t>
            </a:r>
            <a:r>
              <a:rPr lang="zh-CN" altLang="en-US" sz="3200" b="1" dirty="0"/>
              <a:t>要注意的问题</a:t>
            </a:r>
            <a:r>
              <a:rPr lang="en-US" altLang="zh-CN" sz="3200" b="1" dirty="0"/>
              <a:t/>
            </a:r>
            <a:br>
              <a:rPr lang="en-US" altLang="zh-CN" sz="3200" b="1" dirty="0"/>
            </a:br>
            <a:r>
              <a:rPr lang="en-US" altLang="zh-CN" sz="3200" b="1" dirty="0"/>
              <a:t>        Issues during benefit payment </a:t>
            </a:r>
            <a:endParaRPr lang="zh-CN" altLang="en-US" sz="3200" dirty="0"/>
          </a:p>
        </p:txBody>
      </p:sp>
      <p:sp>
        <p:nvSpPr>
          <p:cNvPr id="3" name="内容占位符 2"/>
          <p:cNvSpPr>
            <a:spLocks noGrp="1"/>
          </p:cNvSpPr>
          <p:nvPr>
            <p:ph idx="1"/>
          </p:nvPr>
        </p:nvSpPr>
        <p:spPr>
          <a:xfrm>
            <a:off x="457200" y="1755775"/>
            <a:ext cx="8229600" cy="4111625"/>
          </a:xfrm>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defRPr/>
            </a:pPr>
            <a:r>
              <a:rPr kumimoji="0" lang="en-US" altLang="zh-CN" sz="2000" b="0" i="0" u="none" strike="noStrike" kern="0" cap="none" spc="0" normalizeH="0" baseline="0" noProof="0" dirty="0" smtClean="0">
                <a:ln>
                  <a:noFill/>
                </a:ln>
                <a:solidFill>
                  <a:schemeClr val="tx1"/>
                </a:solidFill>
                <a:effectLst/>
                <a:uLnTx/>
                <a:uFillTx/>
                <a:latin typeface="+mn-lt"/>
                <a:ea typeface="+mn-ea"/>
                <a:cs typeface="+mn-cs"/>
              </a:rPr>
              <a:t>Benefit linked with what?</a:t>
            </a:r>
          </a:p>
          <a:p>
            <a:pPr marL="0" marR="0" lvl="0" indent="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defRPr/>
            </a:pPr>
            <a:r>
              <a:rPr lang="zh-CN" altLang="zh-CN" sz="2000" strike="noStrike" noProof="0" dirty="0" smtClean="0">
                <a:ln>
                  <a:noFill/>
                </a:ln>
                <a:effectLst/>
                <a:uLnTx/>
                <a:uFillTx/>
                <a:sym typeface="+mn-ea"/>
              </a:rPr>
              <a:t>养老金</a:t>
            </a:r>
            <a:r>
              <a:rPr lang="zh-CN" altLang="en-US" sz="2000" strike="noStrike" noProof="0" dirty="0" smtClean="0">
                <a:ln>
                  <a:noFill/>
                </a:ln>
                <a:effectLst/>
                <a:uLnTx/>
                <a:uFillTx/>
                <a:sym typeface="+mn-ea"/>
              </a:rPr>
              <a:t>支出</a:t>
            </a:r>
            <a:r>
              <a:rPr lang="zh-CN" altLang="zh-CN" sz="2000" strike="noStrike" noProof="0" dirty="0" smtClean="0">
                <a:ln>
                  <a:noFill/>
                </a:ln>
                <a:effectLst/>
                <a:uLnTx/>
                <a:uFillTx/>
                <a:sym typeface="+mn-ea"/>
              </a:rPr>
              <a:t>与</a:t>
            </a:r>
            <a:r>
              <a:rPr lang="en-US" altLang="zh-CN" sz="2000" strike="noStrike" noProof="0" dirty="0" err="1" smtClean="0">
                <a:ln>
                  <a:noFill/>
                </a:ln>
                <a:effectLst/>
                <a:uLnTx/>
                <a:uFillTx/>
                <a:sym typeface="+mn-ea"/>
              </a:rPr>
              <a:t>哪项参数挂钩</a:t>
            </a:r>
            <a:r>
              <a:rPr lang="en-US" altLang="zh-CN" sz="2000" strike="noStrike" noProof="0" dirty="0" smtClean="0">
                <a:ln>
                  <a:noFill/>
                </a:ln>
                <a:effectLst/>
                <a:uLnTx/>
                <a:uFillTx/>
                <a:sym typeface="+mn-ea"/>
              </a:rPr>
              <a:t>？</a:t>
            </a:r>
            <a:endParaRPr kumimoji="0" lang="en-US" altLang="zh-CN" sz="1800" b="0" i="0" u="none" strike="noStrike" kern="0" cap="none" spc="0" normalizeH="0" baseline="0" noProof="0" dirty="0" smtClean="0">
              <a:ln>
                <a:noFill/>
              </a:ln>
              <a:solidFill>
                <a:schemeClr val="tx1"/>
              </a:solidFill>
              <a:effectLst/>
              <a:uLnTx/>
              <a:uFillTx/>
              <a:latin typeface="+mn-lt"/>
              <a:ea typeface="+mn-ea"/>
              <a:cs typeface="+mn-cs"/>
            </a:endParaRPr>
          </a:p>
          <a:p>
            <a:pPr marR="0" lvl="1" algn="l" defTabSz="914400" rtl="0" eaLnBrk="0" fontAlgn="base" latinLnBrk="0" hangingPunct="0">
              <a:lnSpc>
                <a:spcPct val="100000"/>
              </a:lnSpc>
              <a:spcBef>
                <a:spcPct val="20000"/>
              </a:spcBef>
              <a:spcAft>
                <a:spcPct val="0"/>
              </a:spcAft>
              <a:buClr>
                <a:schemeClr val="bg2"/>
              </a:buClr>
              <a:buSzPct val="75000"/>
              <a:buFont typeface="Wingdings" panose="05000000000000000000" charset="0"/>
              <a:buChar char=""/>
              <a:defRPr/>
            </a:pPr>
            <a:r>
              <a:rPr kumimoji="0" lang="en-US" altLang="zh-CN" sz="1800" b="0" i="0" u="none" strike="noStrike" kern="0" cap="none" spc="0" normalizeH="0" baseline="0" noProof="0" dirty="0" err="1" smtClean="0">
                <a:ln>
                  <a:noFill/>
                </a:ln>
                <a:solidFill>
                  <a:schemeClr val="tx1"/>
                </a:solidFill>
                <a:effectLst/>
                <a:uLnTx/>
                <a:uFillTx/>
                <a:latin typeface="+mn-lt"/>
                <a:ea typeface="+mn-ea"/>
                <a:cs typeface="+mn-cs"/>
              </a:rPr>
              <a:t>With contribution?</a:t>
            </a:r>
          </a:p>
          <a:p>
            <a:pPr marL="457200" marR="0" lvl="1" indent="0" algn="l" defTabSz="914400" rtl="0" eaLnBrk="0" fontAlgn="base" latinLnBrk="0" hangingPunct="0">
              <a:lnSpc>
                <a:spcPct val="100000"/>
              </a:lnSpc>
              <a:spcBef>
                <a:spcPct val="20000"/>
              </a:spcBef>
              <a:spcAft>
                <a:spcPct val="0"/>
              </a:spcAft>
              <a:buClr>
                <a:schemeClr val="bg2"/>
              </a:buClr>
              <a:buSzPct val="75000"/>
              <a:buFont typeface="Wingdings" panose="05000000000000000000" charset="0"/>
              <a:buNone/>
              <a:defRPr/>
            </a:pPr>
            <a:r>
              <a:rPr lang="en-US" altLang="zh-CN" sz="1800" strike="noStrike" noProof="0" dirty="0" err="1" smtClean="0">
                <a:ln>
                  <a:noFill/>
                </a:ln>
                <a:effectLst/>
                <a:uLnTx/>
                <a:uFillTx/>
                <a:cs typeface="+mn-cs"/>
                <a:sym typeface="+mn-ea"/>
              </a:rPr>
              <a:t>与缴费挂钩，体现多劳多得原则</a:t>
            </a:r>
            <a:r>
              <a:rPr lang="en-US" altLang="zh-CN" sz="1800" strike="noStrike" noProof="0" dirty="0" smtClean="0">
                <a:ln>
                  <a:noFill/>
                </a:ln>
                <a:effectLst/>
                <a:uLnTx/>
                <a:uFillTx/>
                <a:cs typeface="+mn-cs"/>
                <a:sym typeface="+mn-ea"/>
              </a:rPr>
              <a:t>？</a:t>
            </a:r>
            <a:endParaRPr kumimoji="0" lang="en-US" altLang="zh-CN" sz="1800" b="0" i="0" u="none" strike="noStrike" kern="0" cap="none" spc="0" normalizeH="0" baseline="0" noProof="0" dirty="0" smtClean="0">
              <a:ln>
                <a:noFill/>
              </a:ln>
              <a:solidFill>
                <a:schemeClr val="tx1"/>
              </a:solidFill>
              <a:effectLst/>
              <a:uLnTx/>
              <a:uFillTx/>
              <a:latin typeface="+mn-lt"/>
              <a:ea typeface="+mn-ea"/>
              <a:cs typeface="+mn-cs"/>
            </a:endParaRPr>
          </a:p>
          <a:p>
            <a:pPr marR="0" lvl="1" algn="l" defTabSz="914400" rtl="0" eaLnBrk="0" fontAlgn="base" latinLnBrk="0" hangingPunct="0">
              <a:lnSpc>
                <a:spcPct val="100000"/>
              </a:lnSpc>
              <a:spcBef>
                <a:spcPct val="20000"/>
              </a:spcBef>
              <a:spcAft>
                <a:spcPct val="0"/>
              </a:spcAft>
              <a:buClr>
                <a:schemeClr val="bg2"/>
              </a:buClr>
              <a:buSzPct val="75000"/>
              <a:buFont typeface="Wingdings" panose="05000000000000000000" charset="0"/>
              <a:buChar char=""/>
              <a:defRPr/>
            </a:pPr>
            <a:r>
              <a:rPr kumimoji="0" lang="en-US" altLang="zh-CN" sz="1800" b="0" i="0" u="none" strike="noStrike" kern="0" cap="none" spc="0" normalizeH="0" baseline="0" noProof="0" dirty="0" smtClean="0">
                <a:ln>
                  <a:noFill/>
                </a:ln>
                <a:solidFill>
                  <a:schemeClr val="tx1"/>
                </a:solidFill>
                <a:effectLst/>
                <a:uLnTx/>
                <a:uFillTx/>
                <a:latin typeface="+mn-lt"/>
                <a:ea typeface="+mn-ea"/>
                <a:cs typeface="+mn-cs"/>
              </a:rPr>
              <a:t>Or with income indicator? </a:t>
            </a:r>
          </a:p>
          <a:p>
            <a:pPr marL="457200" marR="0" lvl="1" indent="0" algn="l" defTabSz="914400" rtl="0" eaLnBrk="0" fontAlgn="base" latinLnBrk="0" hangingPunct="0">
              <a:lnSpc>
                <a:spcPct val="100000"/>
              </a:lnSpc>
              <a:spcBef>
                <a:spcPct val="20000"/>
              </a:spcBef>
              <a:spcAft>
                <a:spcPct val="0"/>
              </a:spcAft>
              <a:buClr>
                <a:schemeClr val="bg2"/>
              </a:buClr>
              <a:buSzPct val="75000"/>
              <a:buFont typeface="Wingdings" panose="05000000000000000000" charset="0"/>
              <a:buNone/>
              <a:defRPr/>
            </a:pPr>
            <a:r>
              <a:rPr lang="en-US" altLang="zh-CN" sz="1800" strike="noStrike" noProof="0" dirty="0" err="1" smtClean="0">
                <a:ln>
                  <a:noFill/>
                </a:ln>
                <a:effectLst/>
                <a:uLnTx/>
                <a:uFillTx/>
                <a:cs typeface="+mn-cs"/>
                <a:sym typeface="+mn-ea"/>
              </a:rPr>
              <a:t>还是与工资指数挂钩，使退休者也能分享到社会财富的增长</a:t>
            </a:r>
            <a:r>
              <a:rPr lang="en-US" altLang="zh-CN" sz="1800" strike="noStrike" noProof="0" dirty="0" smtClean="0">
                <a:ln>
                  <a:noFill/>
                </a:ln>
                <a:effectLst/>
                <a:uLnTx/>
                <a:uFillTx/>
                <a:cs typeface="+mn-cs"/>
                <a:sym typeface="+mn-ea"/>
              </a:rPr>
              <a:t>？</a:t>
            </a:r>
            <a:endParaRPr kumimoji="0" lang="en-US" altLang="zh-CN" sz="1800" b="0" i="0" u="none" strike="noStrike" kern="0" cap="none" spc="0" normalizeH="0" baseline="0" noProof="0" dirty="0" smtClean="0">
              <a:ln>
                <a:noFill/>
              </a:ln>
              <a:solidFill>
                <a:schemeClr val="tx1"/>
              </a:solidFill>
              <a:effectLst/>
              <a:uLnTx/>
              <a:uFillTx/>
              <a:latin typeface="+mn-lt"/>
              <a:ea typeface="+mn-ea"/>
              <a:cs typeface="+mn-cs"/>
            </a:endParaRPr>
          </a:p>
          <a:p>
            <a:pPr marR="0" lvl="1" algn="l" defTabSz="914400" rtl="0" eaLnBrk="0" fontAlgn="base" latinLnBrk="0" hangingPunct="0">
              <a:lnSpc>
                <a:spcPct val="100000"/>
              </a:lnSpc>
              <a:spcBef>
                <a:spcPct val="20000"/>
              </a:spcBef>
              <a:spcAft>
                <a:spcPct val="0"/>
              </a:spcAft>
              <a:buClr>
                <a:schemeClr val="bg2"/>
              </a:buClr>
              <a:buSzPct val="75000"/>
              <a:buFont typeface="Wingdings" panose="05000000000000000000" charset="0"/>
              <a:buChar char=""/>
              <a:defRPr/>
            </a:pPr>
            <a:r>
              <a:rPr kumimoji="0" lang="en-US" altLang="zh-CN" sz="1800" b="0" i="0" u="none" strike="noStrike" kern="0" cap="none" spc="0" normalizeH="0" baseline="0" noProof="0" dirty="0" smtClean="0">
                <a:ln>
                  <a:noFill/>
                </a:ln>
                <a:solidFill>
                  <a:schemeClr val="tx1"/>
                </a:solidFill>
                <a:effectLst/>
                <a:uLnTx/>
                <a:uFillTx/>
                <a:latin typeface="+mn-lt"/>
                <a:ea typeface="+mn-ea"/>
                <a:cs typeface="+mn-cs"/>
              </a:rPr>
              <a:t>Or with price of commodity?</a:t>
            </a:r>
          </a:p>
          <a:p>
            <a:pPr marL="457200" marR="0" lvl="1" indent="0" algn="l" defTabSz="914400" rtl="0" eaLnBrk="0" fontAlgn="base" latinLnBrk="0" hangingPunct="0">
              <a:lnSpc>
                <a:spcPct val="100000"/>
              </a:lnSpc>
              <a:spcBef>
                <a:spcPct val="20000"/>
              </a:spcBef>
              <a:spcAft>
                <a:spcPct val="0"/>
              </a:spcAft>
              <a:buClr>
                <a:schemeClr val="bg2"/>
              </a:buClr>
              <a:buSzPct val="75000"/>
              <a:buFont typeface="Wingdings" panose="05000000000000000000" charset="0"/>
              <a:buNone/>
              <a:defRPr/>
            </a:pPr>
            <a:r>
              <a:rPr lang="zh-CN" altLang="zh-CN" sz="1800" strike="noStrike" noProof="0" dirty="0" smtClean="0">
                <a:ln>
                  <a:noFill/>
                </a:ln>
                <a:effectLst/>
                <a:uLnTx/>
                <a:uFillTx/>
                <a:cs typeface="+mn-cs"/>
                <a:sym typeface="+mn-ea"/>
              </a:rPr>
              <a:t>或是与</a:t>
            </a:r>
            <a:r>
              <a:rPr lang="en-US" altLang="zh-CN" sz="1800" strike="noStrike" noProof="0" dirty="0" err="1" smtClean="0">
                <a:ln>
                  <a:noFill/>
                </a:ln>
                <a:effectLst/>
                <a:uLnTx/>
                <a:uFillTx/>
                <a:cs typeface="+mn-cs"/>
                <a:sym typeface="+mn-ea"/>
              </a:rPr>
              <a:t>物价指数挂钩，以控制养老金过快增长</a:t>
            </a:r>
            <a:r>
              <a:rPr lang="en-US" altLang="zh-CN" sz="1800" strike="noStrike" noProof="0" dirty="0" smtClean="0">
                <a:ln>
                  <a:noFill/>
                </a:ln>
                <a:effectLst/>
                <a:uLnTx/>
                <a:uFillTx/>
                <a:cs typeface="+mn-cs"/>
                <a:sym typeface="+mn-ea"/>
              </a:rPr>
              <a:t>？</a:t>
            </a:r>
            <a:endParaRPr kumimoji="0" lang="zh-CN" altLang="zh-CN" sz="1800" b="0"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defRPr/>
            </a:pPr>
            <a:r>
              <a:rPr lang="en-US" altLang="zh-CN" sz="2000" strike="noStrike" noProof="0" dirty="0" smtClean="0">
                <a:ln>
                  <a:noFill/>
                </a:ln>
                <a:effectLst/>
                <a:uLnTx/>
                <a:uFillTx/>
                <a:sym typeface="+mn-ea"/>
              </a:rPr>
              <a:t>Calculate the last 5 years of individual income? Or last 10 or even 25 years of income?</a:t>
            </a:r>
            <a:endParaRPr kumimoji="0" lang="en-US" altLang="zh-CN" sz="2000" b="0" i="0" u="none" strike="noStrike" kern="0" cap="none" spc="0" normalizeH="0" baseline="0" noProof="0" dirty="0" smtClean="0">
              <a:ln>
                <a:noFill/>
              </a:ln>
              <a:solidFill>
                <a:schemeClr val="tx1"/>
              </a:solidFill>
              <a:effectLst/>
              <a:uLnTx/>
              <a:uFillTx/>
              <a:latin typeface="+mn-lt"/>
              <a:ea typeface="+mn-ea"/>
              <a:cs typeface="+mn-cs"/>
            </a:endParaRPr>
          </a:p>
          <a:p>
            <a:pPr marR="0" lvl="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Char char="n"/>
              <a:defRPr/>
            </a:pPr>
            <a:r>
              <a:rPr kumimoji="0" lang="zh-CN" altLang="zh-CN" sz="2000" b="0" i="0" u="none" strike="noStrike" kern="0" cap="none" spc="0" normalizeH="0" baseline="0" noProof="0" dirty="0" smtClean="0">
                <a:ln>
                  <a:noFill/>
                </a:ln>
                <a:solidFill>
                  <a:schemeClr val="tx1"/>
                </a:solidFill>
                <a:effectLst/>
                <a:uLnTx/>
                <a:uFillTx/>
                <a:latin typeface="+mn-lt"/>
                <a:ea typeface="+mn-ea"/>
                <a:cs typeface="+mn-cs"/>
              </a:rPr>
              <a:t>养老金待遇计算最后</a:t>
            </a:r>
            <a:r>
              <a:rPr kumimoji="0" lang="en-US" altLang="zh-CN" sz="2000" b="0" i="0" u="none" strike="noStrike" kern="0" cap="none" spc="0" normalizeH="0" baseline="0" noProof="0" dirty="0" smtClean="0">
                <a:ln>
                  <a:noFill/>
                </a:ln>
                <a:solidFill>
                  <a:schemeClr val="tx1"/>
                </a:solidFill>
                <a:effectLst/>
                <a:uLnTx/>
                <a:uFillTx/>
                <a:latin typeface="+mn-lt"/>
                <a:ea typeface="+mn-ea"/>
                <a:cs typeface="+mn-cs"/>
              </a:rPr>
              <a:t>5</a:t>
            </a:r>
            <a:r>
              <a:rPr kumimoji="0" lang="zh-CN" altLang="zh-CN" sz="2000" b="0" i="0" u="none" strike="noStrike" kern="0" cap="none" spc="0" normalizeH="0" baseline="0" noProof="0" dirty="0" smtClean="0">
                <a:ln>
                  <a:noFill/>
                </a:ln>
                <a:solidFill>
                  <a:schemeClr val="tx1"/>
                </a:solidFill>
                <a:effectLst/>
                <a:uLnTx/>
                <a:uFillTx/>
                <a:latin typeface="+mn-lt"/>
                <a:ea typeface="+mn-ea"/>
                <a:cs typeface="+mn-cs"/>
              </a:rPr>
              <a:t>年的个人收入？还是最后</a:t>
            </a:r>
            <a:r>
              <a:rPr kumimoji="0" lang="en-US" altLang="zh-CN" sz="2000" b="0" i="0" u="none" strike="noStrike" kern="0" cap="none" spc="0" normalizeH="0" baseline="0" noProof="0" dirty="0" smtClean="0">
                <a:ln>
                  <a:noFill/>
                </a:ln>
                <a:solidFill>
                  <a:schemeClr val="tx1"/>
                </a:solidFill>
                <a:effectLst/>
                <a:uLnTx/>
                <a:uFillTx/>
                <a:latin typeface="+mn-lt"/>
                <a:ea typeface="+mn-ea"/>
                <a:cs typeface="+mn-cs"/>
              </a:rPr>
              <a:t>10</a:t>
            </a:r>
            <a:r>
              <a:rPr kumimoji="0" lang="zh-CN" altLang="zh-CN" sz="2000" b="0" i="0" u="none" strike="noStrike" kern="0" cap="none" spc="0" normalizeH="0" baseline="0" noProof="0" dirty="0" smtClean="0">
                <a:ln>
                  <a:noFill/>
                </a:ln>
                <a:solidFill>
                  <a:schemeClr val="tx1"/>
                </a:solidFill>
                <a:effectLst/>
                <a:uLnTx/>
                <a:uFillTx/>
                <a:latin typeface="+mn-lt"/>
                <a:ea typeface="+mn-ea"/>
                <a:cs typeface="+mn-cs"/>
              </a:rPr>
              <a:t>年或</a:t>
            </a:r>
            <a:r>
              <a:rPr kumimoji="0" lang="en-US" altLang="zh-CN" sz="2000" b="0" i="0" u="none" strike="noStrike" kern="0" cap="none" spc="0" normalizeH="0" baseline="0" noProof="0" dirty="0" smtClean="0">
                <a:ln>
                  <a:noFill/>
                </a:ln>
                <a:solidFill>
                  <a:schemeClr val="tx1"/>
                </a:solidFill>
                <a:effectLst/>
                <a:uLnTx/>
                <a:uFillTx/>
                <a:latin typeface="+mn-lt"/>
                <a:ea typeface="+mn-ea"/>
                <a:cs typeface="+mn-cs"/>
              </a:rPr>
              <a:t>25</a:t>
            </a:r>
            <a:r>
              <a:rPr kumimoji="0" lang="zh-CN" altLang="zh-CN" sz="2000" b="0" i="0" u="none" strike="noStrike" kern="0" cap="none" spc="0" normalizeH="0" baseline="0" noProof="0" dirty="0" smtClean="0">
                <a:ln>
                  <a:noFill/>
                </a:ln>
                <a:solidFill>
                  <a:schemeClr val="tx1"/>
                </a:solidFill>
                <a:effectLst/>
                <a:uLnTx/>
                <a:uFillTx/>
                <a:latin typeface="+mn-lt"/>
                <a:ea typeface="+mn-ea"/>
                <a:cs typeface="+mn-cs"/>
              </a:rPr>
              <a:t>年的平均个人收入？各国根据不同的国情有不同的政策选择，但目前的趋势是从最后</a:t>
            </a:r>
            <a:r>
              <a:rPr kumimoji="0" lang="en-US" altLang="zh-CN" sz="2000" b="0" i="0" u="none" strike="noStrike" kern="0" cap="none" spc="0" normalizeH="0" baseline="0" noProof="0" dirty="0" smtClean="0">
                <a:ln>
                  <a:noFill/>
                </a:ln>
                <a:solidFill>
                  <a:schemeClr val="tx1"/>
                </a:solidFill>
                <a:effectLst/>
                <a:uLnTx/>
                <a:uFillTx/>
                <a:latin typeface="+mn-lt"/>
                <a:ea typeface="+mn-ea"/>
                <a:cs typeface="+mn-cs"/>
              </a:rPr>
              <a:t>5</a:t>
            </a:r>
            <a:r>
              <a:rPr kumimoji="0" lang="zh-CN" altLang="zh-CN" sz="2000" b="0" i="0" u="none" strike="noStrike" kern="0" cap="none" spc="0" normalizeH="0" baseline="0" noProof="0" dirty="0" smtClean="0">
                <a:ln>
                  <a:noFill/>
                </a:ln>
                <a:solidFill>
                  <a:schemeClr val="tx1"/>
                </a:solidFill>
                <a:effectLst/>
                <a:uLnTx/>
                <a:uFillTx/>
                <a:latin typeface="+mn-lt"/>
                <a:ea typeface="+mn-ea"/>
                <a:cs typeface="+mn-cs"/>
              </a:rPr>
              <a:t>年的收入延伸到计算</a:t>
            </a:r>
            <a:r>
              <a:rPr kumimoji="0" lang="en-US" altLang="zh-CN" sz="2000" b="0" i="0" u="none" strike="noStrike" kern="0" cap="none" spc="0" normalizeH="0" baseline="0" noProof="0" dirty="0" smtClean="0">
                <a:ln>
                  <a:noFill/>
                </a:ln>
                <a:solidFill>
                  <a:schemeClr val="tx1"/>
                </a:solidFill>
                <a:effectLst/>
                <a:uLnTx/>
                <a:uFillTx/>
                <a:latin typeface="+mn-lt"/>
                <a:ea typeface="+mn-ea"/>
                <a:cs typeface="+mn-cs"/>
              </a:rPr>
              <a:t>10</a:t>
            </a:r>
            <a:r>
              <a:rPr kumimoji="0" lang="zh-CN" altLang="zh-CN" sz="2000" b="0" i="0" u="none" strike="noStrike" kern="0" cap="none" spc="0" normalizeH="0" baseline="0" noProof="0" dirty="0" smtClean="0">
                <a:ln>
                  <a:noFill/>
                </a:ln>
                <a:solidFill>
                  <a:schemeClr val="tx1"/>
                </a:solidFill>
                <a:effectLst/>
                <a:uLnTx/>
                <a:uFillTx/>
                <a:latin typeface="+mn-lt"/>
                <a:ea typeface="+mn-ea"/>
                <a:cs typeface="+mn-cs"/>
              </a:rPr>
              <a:t>年或者更长时间的收入，也就是掺入一些缴费的因素。</a:t>
            </a:r>
            <a:endParaRPr kumimoji="0" lang="zh-CN" alt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Char char="n"/>
              <a:defRPr/>
            </a:pPr>
            <a:endParaRPr kumimoji="0" lang="zh-CN" altLang="en-US" sz="2000" b="0" i="0" u="none" strike="noStrike" kern="0" cap="none" spc="0" normalizeH="0" baseline="0" noProof="0" dirty="0">
              <a:ln>
                <a:noFill/>
              </a:ln>
              <a:solidFill>
                <a:schemeClr val="tx1"/>
              </a:solidFill>
              <a:effectLst/>
              <a:uLnTx/>
              <a:uFillTx/>
              <a:latin typeface="+mn-lt"/>
              <a:ea typeface="+mn-ea"/>
              <a:cs typeface="+mn-cs"/>
            </a:endParaRPr>
          </a:p>
        </p:txBody>
      </p:sp>
      <p:sp>
        <p:nvSpPr>
          <p:cNvPr id="17411" name="灯片编号占位符 3"/>
          <p:cNvSpPr>
            <a:spLocks noGrp="1"/>
          </p:cNvSpPr>
          <p:nvPr>
            <p:ph type="sldNum" sz="quarter" idx="11"/>
          </p:nvPr>
        </p:nvSpPr>
        <p:spPr>
          <a:ln/>
        </p:spPr>
        <p:txBody>
          <a:bodyPr wrap="square" lIns="91440" tIns="45720" rIns="91440" bIns="45720" anchor="b"/>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a:fld id="{9A0DB2DC-4C9A-4742-B13C-FB6460FD3503}" type="slidenum">
              <a:rPr lang="zh-CN" altLang="zh-CN" sz="1200" dirty="0">
                <a:latin typeface="Arial Black" panose="020B0A04020102020204" pitchFamily="34" charset="0"/>
              </a:rPr>
              <a:t>12</a:t>
            </a:fld>
            <a:endParaRPr lang="zh-CN" altLang="zh-CN" sz="1200" dirty="0">
              <a:latin typeface="Arial Black" panose="020B0A04020102020204" pitchFamily="34" charset="0"/>
            </a:endParaRPr>
          </a:p>
        </p:txBody>
      </p:sp>
      <p:sp>
        <p:nvSpPr>
          <p:cNvPr id="17412" name="日期占位符 4"/>
          <p:cNvSpPr>
            <a:spLocks noGrp="1"/>
          </p:cNvSpPr>
          <p:nvPr>
            <p:ph type="dt" sz="half" idx="12"/>
          </p:nvPr>
        </p:nvSpPr>
        <p:spPr>
          <a:ln/>
        </p:spPr>
        <p:txBody>
          <a:bodyPr wrap="square" lIns="91440" tIns="45720" rIns="91440" bIns="45720" anchor="b"/>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fld id="{BB962C8B-B14F-4D97-AF65-F5344CB8AC3E}" type="datetime1">
              <a:rPr lang="zh-CN" altLang="en-US" sz="1200" dirty="0"/>
              <a:t>2017/9/14</a:t>
            </a:fld>
            <a:endParaRPr lang="zh-CN" altLang="en-US" sz="1200" dirty="0"/>
          </a:p>
        </p:txBody>
      </p:sp>
    </p:spTree>
  </p:cSld>
  <p:clrMapOvr>
    <a:masterClrMapping/>
  </p:clrMapOvr>
  <p:transition spd="slow" advTm="13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标题 1"/>
          <p:cNvSpPr>
            <a:spLocks noGrp="1"/>
          </p:cNvSpPr>
          <p:nvPr>
            <p:ph type="title"/>
          </p:nvPr>
        </p:nvSpPr>
        <p:spPr>
          <a:xfrm>
            <a:off x="457200" y="450850"/>
            <a:ext cx="8229600" cy="1371600"/>
          </a:xfrm>
          <a:ln/>
        </p:spPr>
        <p:txBody>
          <a:bodyPr wrap="square" lIns="91440" tIns="45720" rIns="91440" bIns="45720" anchor="ctr"/>
          <a:lstStyle/>
          <a:p>
            <a:r>
              <a:rPr lang="en-US" altLang="zh-CN" sz="3200" b="1" dirty="0"/>
              <a:t>7-3. </a:t>
            </a:r>
            <a:r>
              <a:rPr lang="zh-CN" altLang="zh-CN" sz="3200" b="1" dirty="0"/>
              <a:t>引入可持续计算因子或“分值”</a:t>
            </a:r>
            <a:r>
              <a:rPr lang="en-US" altLang="zh-CN" sz="3200" b="1" dirty="0"/>
              <a:t/>
            </a:r>
            <a:br>
              <a:rPr lang="en-US" altLang="zh-CN" sz="3200" b="1" dirty="0"/>
            </a:br>
            <a:r>
              <a:rPr lang="en-US" altLang="zh-CN" sz="3200" b="1" dirty="0"/>
              <a:t>Introducing sustainability factor/points</a:t>
            </a:r>
            <a:endParaRPr lang="zh-CN" altLang="en-US" sz="3200" b="1" dirty="0"/>
          </a:p>
        </p:txBody>
      </p:sp>
      <p:sp>
        <p:nvSpPr>
          <p:cNvPr id="19458" name="内容占位符 2"/>
          <p:cNvSpPr>
            <a:spLocks noGrp="1"/>
          </p:cNvSpPr>
          <p:nvPr>
            <p:ph idx="1"/>
          </p:nvPr>
        </p:nvSpPr>
        <p:spPr>
          <a:xfrm>
            <a:off x="323850" y="1773238"/>
            <a:ext cx="8640763" cy="4094162"/>
          </a:xfrm>
          <a:ln/>
        </p:spPr>
        <p:txBody>
          <a:bodyPr wrap="square" lIns="91440" tIns="45720" rIns="91440" bIns="45720" anchor="t"/>
          <a:lstStyle/>
          <a:p>
            <a:pPr lvl="1"/>
            <a:r>
              <a:rPr lang="zh-CN" altLang="zh-CN" sz="2000" dirty="0"/>
              <a:t>“收入分值”（Earnings Points）</a:t>
            </a:r>
            <a:r>
              <a:rPr lang="zh-CN" altLang="en-US" sz="2000" dirty="0"/>
              <a:t>：</a:t>
            </a:r>
            <a:r>
              <a:rPr lang="en-US" altLang="zh-CN" sz="2000" dirty="0"/>
              <a:t>1</a:t>
            </a:r>
            <a:r>
              <a:rPr lang="zh-CN" altLang="en-US" sz="2000" dirty="0"/>
              <a:t>个分值</a:t>
            </a:r>
            <a:r>
              <a:rPr lang="en-US" altLang="zh-CN" sz="2000" dirty="0"/>
              <a:t>=</a:t>
            </a:r>
            <a:r>
              <a:rPr lang="zh-CN" altLang="en-US" sz="2000" dirty="0"/>
              <a:t>平均收入的</a:t>
            </a:r>
            <a:r>
              <a:rPr lang="en-US" altLang="zh-CN" sz="2000" dirty="0"/>
              <a:t>100%</a:t>
            </a:r>
            <a:r>
              <a:rPr lang="zh-CN" altLang="en-US" sz="2000" dirty="0"/>
              <a:t>。</a:t>
            </a:r>
            <a:endParaRPr lang="zh-CN" altLang="zh-CN" sz="2000" dirty="0"/>
          </a:p>
          <a:p>
            <a:pPr lvl="1"/>
            <a:r>
              <a:rPr lang="zh-CN" altLang="zh-CN" sz="2000" dirty="0"/>
              <a:t>工作年限／缴费年限</a:t>
            </a:r>
            <a:r>
              <a:rPr lang="zh-CN" altLang="en-US" sz="2000" dirty="0"/>
              <a:t>及非缴费年限（</a:t>
            </a:r>
            <a:r>
              <a:rPr lang="en-US" altLang="zh-CN" sz="2000" dirty="0"/>
              <a:t>Contribution Years/non-contributory years</a:t>
            </a:r>
            <a:r>
              <a:rPr lang="zh-CN" altLang="en-US" sz="2000" dirty="0"/>
              <a:t>）。</a:t>
            </a:r>
            <a:endParaRPr lang="zh-CN" altLang="zh-CN" sz="2000" dirty="0"/>
          </a:p>
          <a:p>
            <a:pPr lvl="1"/>
            <a:r>
              <a:rPr lang="zh-CN" altLang="zh-CN" sz="2000" dirty="0"/>
              <a:t>养老金现值（Current Pension Value）代表国家当前收入状况，</a:t>
            </a:r>
          </a:p>
          <a:p>
            <a:pPr lvl="1"/>
            <a:r>
              <a:rPr lang="zh-CN" altLang="zh-CN" sz="2000" dirty="0"/>
              <a:t>可持续性因子</a:t>
            </a:r>
            <a:r>
              <a:rPr lang="zh-CN" altLang="en-US" sz="2000" dirty="0"/>
              <a:t>（</a:t>
            </a:r>
            <a:r>
              <a:rPr lang="en-US" altLang="zh-CN" sz="2000" dirty="0"/>
              <a:t>sustainability Factor</a:t>
            </a:r>
            <a:r>
              <a:rPr lang="zh-CN" altLang="en-US" sz="2000" dirty="0"/>
              <a:t>）</a:t>
            </a:r>
            <a:r>
              <a:rPr lang="zh-CN" altLang="zh-CN" sz="2000" dirty="0"/>
              <a:t>。将养老金价值的调整与法定养老金的抚养比（退休人员与缴费人员的比例）的变化相关联。</a:t>
            </a:r>
          </a:p>
          <a:p>
            <a:pPr lvl="1"/>
            <a:r>
              <a:rPr lang="zh-CN" altLang="zh-CN" sz="2000" dirty="0"/>
              <a:t>养老金类别因子（Pension Type Factor）。例如：老年养老金的因子为1，寡妇的因子为0.55。</a:t>
            </a:r>
            <a:endParaRPr lang="en-US" altLang="zh-CN" sz="2000" dirty="0"/>
          </a:p>
          <a:p>
            <a:pPr lvl="1"/>
            <a:r>
              <a:rPr lang="zh-CN" altLang="zh-CN" sz="2000" dirty="0"/>
              <a:t>精算因子（Actuarial Factor），作用于提前退休和延后退休的养老金待遇差。如果提前退休，那么根据精算因子，养老金待遇每个月需减少0.003个百分点，也就是每年减少3.6%养老金。</a:t>
            </a:r>
          </a:p>
          <a:p>
            <a:pPr lvl="1"/>
            <a:r>
              <a:rPr lang="zh-CN" altLang="zh-CN" sz="2000" dirty="0"/>
              <a:t>养老金待遇的年度指数化调整</a:t>
            </a:r>
            <a:r>
              <a:rPr lang="zh-CN" altLang="en-US" sz="2000" dirty="0"/>
              <a:t>（</a:t>
            </a:r>
            <a:r>
              <a:rPr lang="en-US" altLang="zh-CN" sz="2000" dirty="0"/>
              <a:t>yearly indexation</a:t>
            </a:r>
            <a:r>
              <a:rPr lang="zh-CN" altLang="en-US" sz="2000" dirty="0"/>
              <a:t>）</a:t>
            </a:r>
            <a:r>
              <a:rPr lang="zh-CN" altLang="zh-CN" sz="2000" dirty="0"/>
              <a:t>，以适应养老金现值的变化。</a:t>
            </a:r>
          </a:p>
        </p:txBody>
      </p:sp>
      <p:sp>
        <p:nvSpPr>
          <p:cNvPr id="19459" name="灯片编号占位符 3"/>
          <p:cNvSpPr>
            <a:spLocks noGrp="1"/>
          </p:cNvSpPr>
          <p:nvPr>
            <p:ph type="sldNum" sz="quarter" idx="11"/>
          </p:nvPr>
        </p:nvSpPr>
        <p:spPr>
          <a:ln/>
        </p:spPr>
        <p:txBody>
          <a:bodyPr wrap="square" lIns="91440" tIns="45720" rIns="91440" bIns="45720" anchor="b"/>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a:fld id="{9A0DB2DC-4C9A-4742-B13C-FB6460FD3503}" type="slidenum">
              <a:rPr lang="zh-CN" altLang="zh-CN" sz="1200" dirty="0">
                <a:latin typeface="Arial Black" panose="020B0A04020102020204" pitchFamily="34" charset="0"/>
              </a:rPr>
              <a:t>13</a:t>
            </a:fld>
            <a:endParaRPr lang="zh-CN" altLang="zh-CN" sz="1200" dirty="0">
              <a:latin typeface="Arial Black" panose="020B0A04020102020204" pitchFamily="34" charset="0"/>
            </a:endParaRPr>
          </a:p>
        </p:txBody>
      </p:sp>
      <p:sp>
        <p:nvSpPr>
          <p:cNvPr id="19460" name="日期占位符 4"/>
          <p:cNvSpPr>
            <a:spLocks noGrp="1"/>
          </p:cNvSpPr>
          <p:nvPr>
            <p:ph type="dt" sz="half" idx="12"/>
          </p:nvPr>
        </p:nvSpPr>
        <p:spPr>
          <a:ln/>
        </p:spPr>
        <p:txBody>
          <a:bodyPr wrap="square" lIns="91440" tIns="45720" rIns="91440" bIns="45720" anchor="b"/>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fld id="{BB962C8B-B14F-4D97-AF65-F5344CB8AC3E}" type="datetime1">
              <a:rPr lang="zh-CN" altLang="en-US" sz="1200" dirty="0"/>
              <a:t>2017/9/14</a:t>
            </a:fld>
            <a:endParaRPr lang="zh-CN" altLang="en-US" sz="1200" dirty="0"/>
          </a:p>
        </p:txBody>
      </p:sp>
    </p:spTree>
  </p:cSld>
  <p:clrMapOvr>
    <a:masterClrMapping/>
  </p:clrMapOvr>
  <p:transition spd="slow" advTm="13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标题 1"/>
          <p:cNvSpPr>
            <a:spLocks noGrp="1"/>
          </p:cNvSpPr>
          <p:nvPr>
            <p:ph type="title"/>
          </p:nvPr>
        </p:nvSpPr>
        <p:spPr>
          <a:ln/>
        </p:spPr>
        <p:txBody>
          <a:bodyPr wrap="square" lIns="91440" tIns="45720" rIns="91440" bIns="45720" anchor="ctr"/>
          <a:lstStyle/>
          <a:p>
            <a:r>
              <a:rPr lang="en-US" altLang="zh-CN" sz="3200" b="1" dirty="0"/>
              <a:t>7-4. </a:t>
            </a:r>
            <a:r>
              <a:rPr lang="zh-CN" altLang="en-US" sz="3200" b="1" dirty="0"/>
              <a:t>需要注意的问题 </a:t>
            </a:r>
            <a:br>
              <a:rPr lang="zh-CN" altLang="en-US" sz="3200" b="1" dirty="0"/>
            </a:br>
            <a:r>
              <a:rPr lang="zh-CN" altLang="en-US" sz="3200" b="1" dirty="0"/>
              <a:t>       </a:t>
            </a:r>
            <a:r>
              <a:rPr lang="en-US" altLang="zh-CN" sz="3200" b="1" dirty="0"/>
              <a:t>Other issues or impacts</a:t>
            </a:r>
            <a:endParaRPr lang="zh-CN" altLang="en-US" sz="3200" b="1" dirty="0"/>
          </a:p>
        </p:txBody>
      </p:sp>
      <p:sp>
        <p:nvSpPr>
          <p:cNvPr id="16387" name="内容占位符 2"/>
          <p:cNvSpPr>
            <a:spLocks noGrp="1"/>
          </p:cNvSpPr>
          <p:nvPr>
            <p:ph idx="1"/>
          </p:nvPr>
        </p:nvSpPr>
        <p:spPr>
          <a:xfrm>
            <a:off x="646113" y="1557338"/>
            <a:ext cx="8040688" cy="4310063"/>
          </a:xfrm>
        </p:spPr>
        <p:txBody>
          <a:bodyPr vert="horz" wrap="square" lIns="91440" tIns="45720" rIns="91440" bIns="45720" anchor="t"/>
          <a:lstStyle/>
          <a:p>
            <a:pPr marL="457200" indent="-457200" fontAlgn="base"/>
            <a:endParaRPr lang="en-US" altLang="zh-CN" sz="2000" strike="noStrike" noProof="1"/>
          </a:p>
          <a:p>
            <a:pPr marL="457200" indent="-457200" fontAlgn="base"/>
            <a:r>
              <a:rPr lang="zh-CN" altLang="zh-CN" sz="2000" strike="noStrike" noProof="1">
                <a:sym typeface="+mn-ea"/>
              </a:rPr>
              <a:t>据初步评估，欧洲国家的养老金参数改革大都达到了控制公共养老金增幅、减少公共债务的基本目标。</a:t>
            </a:r>
            <a:r>
              <a:rPr lang="zh-TW" altLang="zh-CN" sz="2000" strike="noStrike" noProof="1">
                <a:sym typeface="+mn-ea"/>
              </a:rPr>
              <a:t>根据</a:t>
            </a:r>
            <a:r>
              <a:rPr lang="en-US" altLang="zh-CN" sz="2000" strike="noStrike" noProof="1">
                <a:sym typeface="+mn-ea"/>
              </a:rPr>
              <a:t>2016</a:t>
            </a:r>
            <a:r>
              <a:rPr lang="zh-TW" altLang="zh-CN" sz="2000" strike="noStrike" noProof="1">
                <a:sym typeface="+mn-ea"/>
              </a:rPr>
              <a:t>年德国养老保险报告，</a:t>
            </a:r>
            <a:r>
              <a:rPr lang="en-US" altLang="zh-CN" sz="2000" strike="noStrike" noProof="1">
                <a:sym typeface="+mn-ea"/>
              </a:rPr>
              <a:t>2016</a:t>
            </a:r>
            <a:r>
              <a:rPr lang="zh-TW" altLang="zh-CN" sz="2000" strike="noStrike" noProof="1">
                <a:sym typeface="+mn-ea"/>
              </a:rPr>
              <a:t>年至</a:t>
            </a:r>
            <a:r>
              <a:rPr lang="en-US" altLang="zh-CN" sz="2000" strike="noStrike" noProof="1">
                <a:sym typeface="+mn-ea"/>
              </a:rPr>
              <a:t>2020</a:t>
            </a:r>
            <a:r>
              <a:rPr lang="zh-TW" altLang="zh-CN" sz="2000" strike="noStrike" noProof="1">
                <a:sym typeface="+mn-ea"/>
              </a:rPr>
              <a:t>年，在维持养老保险缴费比例</a:t>
            </a:r>
            <a:r>
              <a:rPr lang="en-US" altLang="zh-CN" sz="2000" strike="noStrike" noProof="1">
                <a:sym typeface="+mn-ea"/>
              </a:rPr>
              <a:t>18.7%</a:t>
            </a:r>
            <a:r>
              <a:rPr lang="zh-TW" altLang="zh-CN" sz="2000" strike="noStrike" noProof="1">
                <a:sym typeface="+mn-ea"/>
              </a:rPr>
              <a:t>的情况下，养老金收支赤字将控制在</a:t>
            </a:r>
            <a:r>
              <a:rPr lang="en-US" altLang="zh-CN" sz="2000" strike="noStrike" noProof="1">
                <a:sym typeface="+mn-ea"/>
              </a:rPr>
              <a:t>1.5%</a:t>
            </a:r>
            <a:r>
              <a:rPr lang="zh-TW" altLang="zh-CN" sz="2000" strike="noStrike" noProof="1">
                <a:sym typeface="+mn-ea"/>
              </a:rPr>
              <a:t>以下。</a:t>
            </a:r>
            <a:r>
              <a:rPr lang="zh-CN" altLang="en-US" sz="2000" strike="noStrike" noProof="1">
                <a:sym typeface="+mn-ea"/>
              </a:rPr>
              <a:t>所以参数改革可供参考。</a:t>
            </a:r>
            <a:endParaRPr lang="en-US" altLang="zh-CN" sz="2000" strike="noStrike" noProof="1"/>
          </a:p>
          <a:p>
            <a:pPr marL="0" indent="0" fontAlgn="base">
              <a:buNone/>
            </a:pPr>
            <a:r>
              <a:rPr lang="en-US" altLang="zh-CN" sz="2000" strike="noStrike" noProof="1"/>
              <a:t>      Parametric reform contributed to the control of pension deficit.</a:t>
            </a:r>
          </a:p>
          <a:p>
            <a:pPr marL="457200" lvl="1" indent="0" fontAlgn="base">
              <a:buNone/>
            </a:pPr>
            <a:endParaRPr lang="en-US" altLang="zh-TW" sz="1750" strike="noStrike" noProof="1"/>
          </a:p>
          <a:p>
            <a:pPr marL="457200" indent="-457200" fontAlgn="base"/>
            <a:r>
              <a:rPr lang="zh-CN" altLang="zh-CN" sz="2000" strike="noStrike" noProof="1">
                <a:sym typeface="+mn-ea"/>
              </a:rPr>
              <a:t>欧洲各国的参数改革相互影响和借鉴，</a:t>
            </a:r>
            <a:r>
              <a:rPr lang="zh-CN" altLang="en-US" sz="2000" strike="noStrike" noProof="1">
                <a:sym typeface="+mn-ea"/>
              </a:rPr>
              <a:t>形成了各具特色的</a:t>
            </a:r>
            <a:r>
              <a:rPr lang="zh-CN" altLang="zh-CN" sz="2000" b="1" strike="noStrike" noProof="1">
                <a:sym typeface="+mn-ea"/>
              </a:rPr>
              <a:t>参数改革政策组合</a:t>
            </a:r>
            <a:r>
              <a:rPr lang="zh-CN" altLang="zh-CN" sz="2000" strike="noStrike" noProof="1">
                <a:sym typeface="+mn-ea"/>
              </a:rPr>
              <a:t>。中国在实施改革的时候，也可以考虑多管齐下</a:t>
            </a:r>
            <a:r>
              <a:rPr lang="zh-CN" altLang="en-US" sz="2000" strike="noStrike" noProof="1">
                <a:sym typeface="+mn-ea"/>
              </a:rPr>
              <a:t>，形成适合中国国情的政策组合</a:t>
            </a:r>
            <a:r>
              <a:rPr lang="zh-CN" altLang="zh-CN" sz="2000" strike="noStrike" noProof="1">
                <a:sym typeface="+mn-ea"/>
              </a:rPr>
              <a:t>。</a:t>
            </a:r>
            <a:endParaRPr lang="zh-CN" altLang="zh-CN" sz="2000" strike="noStrike" noProof="1"/>
          </a:p>
          <a:p>
            <a:pPr marL="457200" lvl="1" indent="0" fontAlgn="base">
              <a:buNone/>
            </a:pPr>
            <a:r>
              <a:rPr lang="en-US" altLang="zh-CN" sz="2000" strike="noStrike" noProof="1"/>
              <a:t>Methodologically, European countries influenced each other and there ware different policy mix which China can choose from the pool of the tools and make a policy mix suitable for China’s own situation. </a:t>
            </a:r>
          </a:p>
          <a:p>
            <a:pPr marL="457200" indent="-457200" fontAlgn="base"/>
            <a:endParaRPr lang="zh-CN" altLang="zh-CN" sz="2000" strike="noStrike" noProof="1"/>
          </a:p>
        </p:txBody>
      </p:sp>
      <p:sp>
        <p:nvSpPr>
          <p:cNvPr id="20483" name="灯片编号占位符 3"/>
          <p:cNvSpPr>
            <a:spLocks noGrp="1"/>
          </p:cNvSpPr>
          <p:nvPr>
            <p:ph type="sldNum" sz="quarter" idx="11"/>
          </p:nvPr>
        </p:nvSpPr>
        <p:spPr>
          <a:ln/>
        </p:spPr>
        <p:txBody>
          <a:bodyPr wrap="square" lIns="91440" tIns="45720" rIns="91440" bIns="45720" anchor="b"/>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a:fld id="{9A0DB2DC-4C9A-4742-B13C-FB6460FD3503}" type="slidenum">
              <a:rPr lang="zh-CN" altLang="zh-CN" sz="1200" dirty="0">
                <a:latin typeface="Arial Black" panose="020B0A04020102020204" pitchFamily="34" charset="0"/>
              </a:rPr>
              <a:t>14</a:t>
            </a:fld>
            <a:endParaRPr lang="zh-CN" altLang="zh-CN" sz="1200" dirty="0">
              <a:latin typeface="Arial Black" panose="020B0A04020102020204" pitchFamily="34" charset="0"/>
            </a:endParaRPr>
          </a:p>
        </p:txBody>
      </p:sp>
      <p:sp>
        <p:nvSpPr>
          <p:cNvPr id="20484" name="日期占位符 4"/>
          <p:cNvSpPr>
            <a:spLocks noGrp="1"/>
          </p:cNvSpPr>
          <p:nvPr>
            <p:ph type="dt" sz="half" idx="12"/>
          </p:nvPr>
        </p:nvSpPr>
        <p:spPr>
          <a:ln/>
        </p:spPr>
        <p:txBody>
          <a:bodyPr wrap="square" lIns="91440" tIns="45720" rIns="91440" bIns="45720" anchor="b"/>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fld id="{BB962C8B-B14F-4D97-AF65-F5344CB8AC3E}" type="datetime1">
              <a:rPr lang="zh-CN" altLang="en-US" sz="1200" dirty="0"/>
              <a:t>2017/9/14</a:t>
            </a:fld>
            <a:endParaRPr lang="zh-CN" altLang="en-US" sz="1200" dirty="0"/>
          </a:p>
        </p:txBody>
      </p:sp>
    </p:spTree>
  </p:cSld>
  <p:clrMapOvr>
    <a:masterClrMapping/>
  </p:clrMapOvr>
  <p:transition spd="slow" advTm="1300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标题 1"/>
          <p:cNvSpPr>
            <a:spLocks noGrp="1"/>
          </p:cNvSpPr>
          <p:nvPr>
            <p:ph type="title"/>
          </p:nvPr>
        </p:nvSpPr>
        <p:spPr>
          <a:ln/>
        </p:spPr>
        <p:txBody>
          <a:bodyPr wrap="square" lIns="91440" tIns="45720" rIns="91440" bIns="45720" anchor="ctr"/>
          <a:lstStyle/>
          <a:p>
            <a:r>
              <a:rPr lang="zh-CN" altLang="en-US" sz="3200" b="1" dirty="0"/>
              <a:t>需要注意的问题（继续）</a:t>
            </a:r>
            <a:br>
              <a:rPr lang="zh-CN" altLang="en-US" sz="3200" b="1" dirty="0"/>
            </a:br>
            <a:r>
              <a:rPr lang="zh-CN" altLang="en-US" sz="3200" b="1" dirty="0"/>
              <a:t> </a:t>
            </a:r>
            <a:r>
              <a:rPr lang="en-US" altLang="zh-CN" sz="3200" b="1" dirty="0"/>
              <a:t>other issues or impacts</a:t>
            </a:r>
            <a:r>
              <a:rPr lang="zh-CN" altLang="en-US" sz="3200" b="1" dirty="0"/>
              <a:t>（</a:t>
            </a:r>
            <a:r>
              <a:rPr lang="en-US" altLang="zh-CN" sz="3200" b="1" dirty="0"/>
              <a:t>continued</a:t>
            </a:r>
            <a:r>
              <a:rPr lang="zh-CN" altLang="en-US" sz="3200" b="1" dirty="0"/>
              <a:t>）</a:t>
            </a:r>
            <a:endParaRPr lang="zh-CN" altLang="en-US" sz="3200" dirty="0"/>
          </a:p>
        </p:txBody>
      </p:sp>
      <p:sp>
        <p:nvSpPr>
          <p:cNvPr id="3" name="内容占位符 2"/>
          <p:cNvSpPr>
            <a:spLocks noGrp="1"/>
          </p:cNvSpPr>
          <p:nvPr>
            <p:ph idx="1"/>
          </p:nvPr>
        </p:nvSpPr>
        <p:spPr>
          <a:xfrm>
            <a:off x="395288" y="1773238"/>
            <a:ext cx="8291513" cy="4094163"/>
          </a:xfrm>
        </p:spPr>
        <p:txBody>
          <a:bodyPr vert="horz" wrap="square" lIns="91440" tIns="45720" rIns="91440" bIns="45720" numCol="1" anchor="t" anchorCtr="0" compatLnSpc="1"/>
          <a:lstStyle/>
          <a:p>
            <a:pPr marL="457200" marR="0" lvl="0" indent="-45720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Char char="n"/>
              <a:defRPr/>
            </a:pPr>
            <a:r>
              <a:rPr kumimoji="0" lang="zh-TW" altLang="zh-CN" sz="2000" b="0" i="0" u="none" strike="noStrike" kern="0" cap="none" spc="0" normalizeH="0" baseline="0" noProof="0" dirty="0" smtClean="0">
                <a:ln>
                  <a:noFill/>
                </a:ln>
                <a:solidFill>
                  <a:schemeClr val="tx1"/>
                </a:solidFill>
                <a:effectLst/>
                <a:uLnTx/>
                <a:uFillTx/>
                <a:latin typeface="+mn-lt"/>
                <a:ea typeface="+mn-ea"/>
                <a:cs typeface="+mn-cs"/>
              </a:rPr>
              <a:t>压缩养老金开支并非改革的唯一目标，也并非改革的初衷。欧洲公共养老金制度的建立是为了减少老年贫困，实现社会的平衡发展。</a:t>
            </a:r>
          </a:p>
          <a:p>
            <a:pPr marL="457200" marR="0" lvl="1" indent="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defRPr/>
            </a:pPr>
            <a:r>
              <a:rPr lang="en-US" altLang="zh-TW" sz="1750" strike="noStrike" noProof="0" dirty="0" smtClean="0">
                <a:ln>
                  <a:noFill/>
                </a:ln>
                <a:effectLst/>
                <a:uLnTx/>
                <a:uFillTx/>
                <a:sym typeface="+mn-ea"/>
              </a:rPr>
              <a:t>The final goal of the reform is not only to reduce pension expenditure, but also for reducing the poverty. </a:t>
            </a:r>
            <a:endParaRPr kumimoji="0" lang="zh-CN" altLang="en-US" sz="1750" b="0" i="0" u="none" strike="noStrike" kern="0" cap="none" spc="0" normalizeH="0" baseline="0" noProof="0" dirty="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Char char="n"/>
              <a:defRPr/>
            </a:pPr>
            <a:r>
              <a:rPr kumimoji="0" lang="zh-TW" altLang="zh-CN" sz="2000" b="0" i="0" u="none" strike="noStrike" kern="0" cap="none" spc="0" normalizeH="0" baseline="0" noProof="0" dirty="0" smtClean="0">
                <a:ln>
                  <a:noFill/>
                </a:ln>
                <a:solidFill>
                  <a:schemeClr val="tx1"/>
                </a:solidFill>
                <a:effectLst/>
                <a:uLnTx/>
                <a:uFillTx/>
                <a:latin typeface="+mn-lt"/>
                <a:ea typeface="+mn-ea"/>
                <a:cs typeface="+mn-cs"/>
              </a:rPr>
              <a:t>欧盟国家在防止养老金制度的浪费和滥用的同时，须臾也没有忘记同时</a:t>
            </a:r>
            <a:r>
              <a:rPr kumimoji="0" lang="zh-TW" altLang="zh-CN" sz="2000" b="1" i="0" u="none" strike="noStrike" kern="0" cap="none" spc="0" normalizeH="0" baseline="0" noProof="0" dirty="0" smtClean="0">
                <a:ln>
                  <a:noFill/>
                </a:ln>
                <a:solidFill>
                  <a:schemeClr val="tx1"/>
                </a:solidFill>
                <a:effectLst/>
                <a:uLnTx/>
                <a:uFillTx/>
                <a:latin typeface="+mn-lt"/>
                <a:ea typeface="+mn-ea"/>
                <a:cs typeface="+mn-cs"/>
              </a:rPr>
              <a:t>采取避免老年贫困的措施</a:t>
            </a:r>
            <a:r>
              <a:rPr kumimoji="0" lang="zh-TW" altLang="zh-CN" sz="2000" b="0" i="0" u="none" strike="noStrike" kern="0" cap="none" spc="0" normalizeH="0" baseline="0" noProof="0" dirty="0" smtClean="0">
                <a:ln>
                  <a:noFill/>
                </a:ln>
                <a:solidFill>
                  <a:schemeClr val="tx1"/>
                </a:solidFill>
                <a:effectLst/>
                <a:uLnTx/>
                <a:uFillTx/>
                <a:latin typeface="+mn-lt"/>
                <a:ea typeface="+mn-ea"/>
                <a:cs typeface="+mn-cs"/>
              </a:rPr>
              <a:t>。中国在参考欧洲经验的时候不应当忽略改革对社会产生的影响，可以考虑引入社会平衡因子（或指数），使得改革既能够削减开支，又能够平衡贫富。</a:t>
            </a:r>
            <a:r>
              <a:rPr kumimoji="0" lang="zh-CN" altLang="zh-TW" sz="2000" b="0" i="0" u="none" strike="noStrike" kern="0" cap="none" spc="0" normalizeH="0" baseline="0" noProof="0" dirty="0" smtClean="0">
                <a:ln>
                  <a:noFill/>
                </a:ln>
                <a:solidFill>
                  <a:schemeClr val="tx1"/>
                </a:solidFill>
                <a:effectLst/>
                <a:uLnTx/>
                <a:uFillTx/>
                <a:latin typeface="+mn-lt"/>
                <a:ea typeface="+mn-ea"/>
                <a:cs typeface="+mn-cs"/>
              </a:rPr>
              <a:t>技术上是可能的。</a:t>
            </a:r>
          </a:p>
          <a:p>
            <a:pPr marL="457200" marR="0" lvl="1" indent="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defRPr/>
            </a:pPr>
            <a:r>
              <a:rPr lang="en-US" altLang="zh-TW" sz="1750" strike="noStrike" noProof="0" dirty="0" smtClean="0">
                <a:ln>
                  <a:noFill/>
                </a:ln>
                <a:effectLst/>
                <a:uLnTx/>
                <a:uFillTx/>
                <a:sym typeface="+mn-ea"/>
              </a:rPr>
              <a:t>Carefull adjust parametrics as to make the result avoid waste and beneficial to aged poor. It is technically possible. </a:t>
            </a:r>
            <a:endParaRPr kumimoji="0" lang="zh-CN" altLang="zh-CN" sz="1750" b="0" i="0" u="none" strike="noStrike" kern="0" cap="none" spc="0" normalizeH="0" baseline="0" noProof="0" dirty="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Char char="n"/>
              <a:defRPr/>
            </a:pPr>
            <a:r>
              <a:rPr kumimoji="0" lang="zh-CN" altLang="en-US" sz="2000" b="0" i="0" u="none" strike="noStrike" kern="0" cap="none" spc="0" normalizeH="0" baseline="0" noProof="0" dirty="0" smtClean="0">
                <a:ln>
                  <a:noFill/>
                </a:ln>
                <a:solidFill>
                  <a:schemeClr val="tx1"/>
                </a:solidFill>
                <a:effectLst/>
                <a:uLnTx/>
                <a:uFillTx/>
                <a:latin typeface="+mn-lt"/>
                <a:ea typeface="+mn-ea"/>
                <a:cs typeface="+mn-cs"/>
              </a:rPr>
              <a:t>关于“</a:t>
            </a:r>
            <a:r>
              <a:rPr kumimoji="0" lang="zh-CN" altLang="zh-CN" sz="2000" b="0" i="0" u="none" strike="noStrike" kern="0" cap="none" spc="0" normalizeH="0" baseline="0" noProof="0" dirty="0" smtClean="0">
                <a:ln>
                  <a:noFill/>
                </a:ln>
                <a:solidFill>
                  <a:schemeClr val="tx1"/>
                </a:solidFill>
                <a:effectLst/>
                <a:uLnTx/>
                <a:uFillTx/>
                <a:latin typeface="+mn-lt"/>
                <a:ea typeface="+mn-ea"/>
                <a:cs typeface="+mn-cs"/>
              </a:rPr>
              <a:t>名义个人账户</a:t>
            </a:r>
            <a:r>
              <a:rPr kumimoji="0" lang="zh-CN" altLang="en-US" sz="2000" b="0" i="0" u="none" strike="noStrike" kern="0" cap="none" spc="0" normalizeH="0" baseline="0" noProof="0" dirty="0" smtClean="0">
                <a:ln>
                  <a:noFill/>
                </a:ln>
                <a:solidFill>
                  <a:schemeClr val="tx1"/>
                </a:solidFill>
                <a:effectLst/>
                <a:uLnTx/>
                <a:uFillTx/>
                <a:latin typeface="+mn-lt"/>
                <a:ea typeface="+mn-ea"/>
                <a:cs typeface="+mn-cs"/>
              </a:rPr>
              <a:t>”</a:t>
            </a:r>
            <a:r>
              <a:rPr kumimoji="0" lang="en-US" altLang="zh-CN" sz="2000" b="0" i="0" u="none" strike="noStrike" kern="0" cap="none" spc="0" normalizeH="0" baseline="0" noProof="0" dirty="0" smtClean="0">
                <a:ln>
                  <a:noFill/>
                </a:ln>
                <a:solidFill>
                  <a:schemeClr val="tx1"/>
                </a:solidFill>
                <a:effectLst/>
                <a:uLnTx/>
                <a:uFillTx/>
                <a:latin typeface="+mn-lt"/>
                <a:ea typeface="+mn-ea"/>
                <a:cs typeface="+mn-cs"/>
              </a:rPr>
              <a:t>(NIA)</a:t>
            </a:r>
            <a:r>
              <a:rPr kumimoji="0" lang="zh-CN" altLang="zh-CN" sz="2000" b="0" i="0" u="none" strike="noStrike" kern="0" cap="none" spc="0" normalizeH="0" baseline="0" noProof="0" dirty="0" smtClean="0">
                <a:ln>
                  <a:noFill/>
                </a:ln>
                <a:solidFill>
                  <a:schemeClr val="tx1"/>
                </a:solidFill>
                <a:effectLst/>
                <a:uLnTx/>
                <a:uFillTx/>
                <a:latin typeface="+mn-lt"/>
                <a:ea typeface="+mn-ea"/>
                <a:cs typeface="+mn-cs"/>
              </a:rPr>
              <a:t>，</a:t>
            </a:r>
            <a:r>
              <a:rPr kumimoji="0" lang="zh-CN" altLang="en-US" sz="2000" b="0" i="0" u="none" strike="noStrike" kern="0" cap="none" spc="0" normalizeH="0" baseline="0" noProof="0" dirty="0" smtClean="0">
                <a:ln>
                  <a:noFill/>
                </a:ln>
                <a:solidFill>
                  <a:schemeClr val="tx1"/>
                </a:solidFill>
                <a:effectLst/>
                <a:uLnTx/>
                <a:uFillTx/>
                <a:latin typeface="+mn-lt"/>
                <a:ea typeface="+mn-ea"/>
                <a:cs typeface="+mn-cs"/>
              </a:rPr>
              <a:t>主流还是国家保基本，市场管差别。</a:t>
            </a:r>
            <a:r>
              <a:rPr kumimoji="0" lang="en-US" altLang="zh-CN" sz="2000" b="0" i="0" u="none" strike="noStrike" kern="0" cap="none" spc="0" normalizeH="0" baseline="0" noProof="0" dirty="0" smtClean="0">
                <a:ln>
                  <a:noFill/>
                </a:ln>
                <a:solidFill>
                  <a:schemeClr val="tx1"/>
                </a:solidFill>
                <a:effectLst/>
                <a:uLnTx/>
                <a:uFillTx/>
                <a:latin typeface="+mn-lt"/>
                <a:ea typeface="+mn-ea"/>
                <a:cs typeface="+mn-cs"/>
              </a:rPr>
              <a:t>State should continue to guarantee basic protection.</a:t>
            </a:r>
          </a:p>
          <a:p>
            <a:pPr marL="342900" marR="0" lvl="0" indent="-34290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Char char="n"/>
              <a:defRPr/>
            </a:pPr>
            <a:endParaRPr kumimoji="0" lang="zh-CN" altLang="en-US" sz="2000" b="0" i="0" u="none" strike="noStrike" kern="0" cap="none" spc="0" normalizeH="0" baseline="0" noProof="0" dirty="0">
              <a:ln>
                <a:noFill/>
              </a:ln>
              <a:solidFill>
                <a:schemeClr val="tx1"/>
              </a:solidFill>
              <a:effectLst/>
              <a:uLnTx/>
              <a:uFillTx/>
              <a:latin typeface="+mn-lt"/>
              <a:ea typeface="+mn-ea"/>
              <a:cs typeface="+mn-cs"/>
            </a:endParaRPr>
          </a:p>
        </p:txBody>
      </p:sp>
      <p:sp>
        <p:nvSpPr>
          <p:cNvPr id="21507" name="灯片编号占位符 3"/>
          <p:cNvSpPr>
            <a:spLocks noGrp="1"/>
          </p:cNvSpPr>
          <p:nvPr>
            <p:ph type="sldNum" sz="quarter" idx="11"/>
          </p:nvPr>
        </p:nvSpPr>
        <p:spPr>
          <a:ln/>
        </p:spPr>
        <p:txBody>
          <a:bodyPr wrap="square" lIns="91440" tIns="45720" rIns="91440" bIns="45720" anchor="b"/>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a:fld id="{9A0DB2DC-4C9A-4742-B13C-FB6460FD3503}" type="slidenum">
              <a:rPr lang="zh-CN" altLang="zh-CN" sz="1200" dirty="0">
                <a:latin typeface="Arial Black" panose="020B0A04020102020204" pitchFamily="34" charset="0"/>
              </a:rPr>
              <a:t>15</a:t>
            </a:fld>
            <a:endParaRPr lang="zh-CN" altLang="zh-CN" sz="1200" dirty="0">
              <a:latin typeface="Arial Black" panose="020B0A04020102020204" pitchFamily="34" charset="0"/>
            </a:endParaRPr>
          </a:p>
        </p:txBody>
      </p:sp>
      <p:sp>
        <p:nvSpPr>
          <p:cNvPr id="21508" name="日期占位符 4"/>
          <p:cNvSpPr>
            <a:spLocks noGrp="1"/>
          </p:cNvSpPr>
          <p:nvPr>
            <p:ph type="dt" sz="half" idx="12"/>
          </p:nvPr>
        </p:nvSpPr>
        <p:spPr>
          <a:ln/>
        </p:spPr>
        <p:txBody>
          <a:bodyPr wrap="square" lIns="91440" tIns="45720" rIns="91440" bIns="45720" anchor="b"/>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fld id="{BB962C8B-B14F-4D97-AF65-F5344CB8AC3E}" type="datetime1">
              <a:rPr lang="zh-CN" altLang="en-US" sz="1200" dirty="0"/>
              <a:t>2017/9/14</a:t>
            </a:fld>
            <a:endParaRPr lang="zh-CN" altLang="en-US" sz="1200" dirty="0"/>
          </a:p>
        </p:txBody>
      </p:sp>
    </p:spTree>
  </p:cSld>
  <p:clrMapOvr>
    <a:masterClrMapping/>
  </p:clrMapOvr>
  <p:transition spd="slow" advTm="1300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标题 1"/>
          <p:cNvSpPr>
            <a:spLocks noGrp="1"/>
          </p:cNvSpPr>
          <p:nvPr>
            <p:ph type="title"/>
          </p:nvPr>
        </p:nvSpPr>
        <p:spPr>
          <a:ln/>
        </p:spPr>
        <p:txBody>
          <a:bodyPr wrap="square" lIns="91440" tIns="45720" rIns="91440" bIns="45720" anchor="ctr"/>
          <a:lstStyle/>
          <a:p>
            <a:r>
              <a:rPr lang="en-US" altLang="zh-CN" sz="3200" b="1" dirty="0"/>
              <a:t>8. </a:t>
            </a:r>
            <a:r>
              <a:rPr lang="zh-CN" altLang="en-US" sz="3200" b="1" dirty="0"/>
              <a:t>总结</a:t>
            </a:r>
            <a:br>
              <a:rPr lang="zh-CN" altLang="en-US" sz="3200" b="1" dirty="0"/>
            </a:br>
            <a:r>
              <a:rPr lang="zh-CN" altLang="en-US" sz="3200" b="1" dirty="0"/>
              <a:t>   </a:t>
            </a:r>
            <a:r>
              <a:rPr lang="en-US" altLang="zh-CN" sz="3200" b="1" dirty="0"/>
              <a:t>General conclusions</a:t>
            </a:r>
            <a:r>
              <a:rPr lang="zh-CN" altLang="en-US" sz="3200" b="1" dirty="0"/>
              <a:t>：</a:t>
            </a:r>
          </a:p>
        </p:txBody>
      </p:sp>
      <p:sp>
        <p:nvSpPr>
          <p:cNvPr id="18435" name="内容占位符 2"/>
          <p:cNvSpPr>
            <a:spLocks noGrp="1"/>
          </p:cNvSpPr>
          <p:nvPr>
            <p:ph idx="1"/>
          </p:nvPr>
        </p:nvSpPr>
        <p:spPr>
          <a:xfrm>
            <a:off x="552450" y="1720850"/>
            <a:ext cx="8134350" cy="4146550"/>
          </a:xfrm>
        </p:spPr>
        <p:txBody>
          <a:bodyPr vert="horz" wrap="square" lIns="91440" tIns="45720" rIns="91440" bIns="45720" anchor="t"/>
          <a:lstStyle/>
          <a:p>
            <a:pPr marL="457200" indent="-457200" fontAlgn="base">
              <a:buFont typeface="Arial" panose="020B0604020202020204" pitchFamily="34" charset="0"/>
              <a:buAutoNum type="arabicPeriod"/>
            </a:pPr>
            <a:r>
              <a:rPr lang="zh-CN" altLang="en-US" sz="2000" strike="noStrike" noProof="1"/>
              <a:t>中欧体制不同，难以简单类比和照搬，但欧洲的实践有启迪作用。</a:t>
            </a:r>
          </a:p>
          <a:p>
            <a:pPr marL="457200" lvl="1" indent="0" fontAlgn="base">
              <a:buFont typeface="Arial" panose="020B0604020202020204" pitchFamily="34" charset="0"/>
              <a:buNone/>
            </a:pPr>
            <a:r>
              <a:rPr lang="en-US" altLang="zh-CN" sz="1750" strike="noStrike" noProof="1"/>
              <a:t>Difficult to make simplified comparison between China and Europe </a:t>
            </a:r>
          </a:p>
          <a:p>
            <a:pPr marL="457200" indent="-457200" fontAlgn="base">
              <a:buFont typeface="Arial" panose="020B0604020202020204" pitchFamily="34" charset="0"/>
              <a:buAutoNum type="arabicPeriod"/>
            </a:pPr>
            <a:r>
              <a:rPr lang="zh-CN" altLang="en-US" sz="2000" strike="noStrike" noProof="1"/>
              <a:t>坚持国家保基本，通过参数改革，实现制度一致性（从标准统一开始）和可持续性。</a:t>
            </a:r>
          </a:p>
          <a:p>
            <a:pPr marL="457200" lvl="1" indent="0" fontAlgn="base">
              <a:buFont typeface="Arial" panose="020B0604020202020204" pitchFamily="34" charset="0"/>
              <a:buNone/>
            </a:pPr>
            <a:r>
              <a:rPr lang="en-US" altLang="zh-CN" sz="1750" strike="noStrike" noProof="1"/>
              <a:t>Through parametric reform, institutional unanimity and financial sustainability might be achieved.</a:t>
            </a:r>
          </a:p>
          <a:p>
            <a:pPr marL="457200" indent="-457200" fontAlgn="base">
              <a:buFont typeface="Arial" panose="020B0604020202020204" pitchFamily="34" charset="0"/>
              <a:buAutoNum type="arabicPeriod"/>
            </a:pPr>
            <a:r>
              <a:rPr lang="zh-CN" altLang="en-US" sz="2000" strike="noStrike" noProof="1"/>
              <a:t>通过参数改革降低养老金替代率，逐步为市场让出空间，实现多支柱多层次保障。</a:t>
            </a:r>
          </a:p>
          <a:p>
            <a:pPr marL="457200" lvl="1" indent="0" fontAlgn="base">
              <a:buFont typeface="Arial" panose="020B0604020202020204" pitchFamily="34" charset="0"/>
              <a:buNone/>
            </a:pPr>
            <a:r>
              <a:rPr lang="en-US" altLang="zh-CN" sz="1750" strike="noStrike" noProof="1"/>
              <a:t>Lowering gradually replacement, protect poor, leave market space, establish multi-pillar/multi-layered systems.</a:t>
            </a:r>
          </a:p>
          <a:p>
            <a:pPr marL="457200" indent="-457200" fontAlgn="base">
              <a:buFont typeface="Arial" panose="020B0604020202020204" pitchFamily="34" charset="0"/>
              <a:buAutoNum type="arabicPeriod"/>
            </a:pPr>
            <a:r>
              <a:rPr lang="zh-CN" altLang="en-US" sz="2000" strike="noStrike" noProof="1"/>
              <a:t>参数改革需要精细化设计和计算，每项指数的设立都需要认真地推敲原则和实际效果之间的关联，不可大而化之。</a:t>
            </a:r>
          </a:p>
          <a:p>
            <a:pPr marL="457200" lvl="1" indent="0" fontAlgn="base">
              <a:buFont typeface="Arial" panose="020B0604020202020204" pitchFamily="34" charset="0"/>
              <a:buNone/>
            </a:pPr>
            <a:r>
              <a:rPr lang="en-US" altLang="zh-CN" sz="1750" strike="noStrike" noProof="1"/>
              <a:t>Careful calculation needed.</a:t>
            </a:r>
          </a:p>
          <a:p>
            <a:pPr marL="457200" indent="-457200" fontAlgn="base">
              <a:buFont typeface="Arial" panose="020B0604020202020204" pitchFamily="34" charset="0"/>
              <a:buAutoNum type="arabicPeriod"/>
            </a:pPr>
            <a:r>
              <a:rPr lang="zh-CN" altLang="en-US" sz="2000" strike="noStrike" noProof="1"/>
              <a:t>关于参数改革的研究尚处于起步阶段，值得后续研究。</a:t>
            </a:r>
          </a:p>
          <a:p>
            <a:pPr marL="457200" lvl="1" indent="0" fontAlgn="base">
              <a:buFont typeface="Arial" panose="020B0604020202020204" pitchFamily="34" charset="0"/>
              <a:buNone/>
            </a:pPr>
            <a:r>
              <a:rPr lang="en-US" altLang="zh-CN" sz="1750" strike="noStrike" noProof="1"/>
              <a:t>Continued follow-up and researches.</a:t>
            </a:r>
          </a:p>
          <a:p>
            <a:pPr marL="457200" indent="-457200" fontAlgn="base">
              <a:buFont typeface="Arial" panose="020B0604020202020204" pitchFamily="34" charset="0"/>
              <a:buAutoNum type="arabicPeriod"/>
            </a:pPr>
            <a:endParaRPr lang="en-US" altLang="zh-CN" sz="2000" strike="noStrike" noProof="1"/>
          </a:p>
          <a:p>
            <a:pPr marL="457200" indent="-457200" fontAlgn="base">
              <a:buFont typeface="Arial" panose="020B0604020202020204" pitchFamily="34" charset="0"/>
              <a:buAutoNum type="arabicPeriod"/>
            </a:pPr>
            <a:endParaRPr lang="zh-CN" altLang="en-US" sz="2400" strike="noStrike" noProof="1"/>
          </a:p>
        </p:txBody>
      </p:sp>
      <p:sp>
        <p:nvSpPr>
          <p:cNvPr id="22531" name="灯片编号占位符 3"/>
          <p:cNvSpPr>
            <a:spLocks noGrp="1"/>
          </p:cNvSpPr>
          <p:nvPr>
            <p:ph type="sldNum" sz="quarter" idx="11"/>
          </p:nvPr>
        </p:nvSpPr>
        <p:spPr>
          <a:ln/>
        </p:spPr>
        <p:txBody>
          <a:bodyPr wrap="square" lIns="91440" tIns="45720" rIns="91440" bIns="45720" anchor="b"/>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a:fld id="{9A0DB2DC-4C9A-4742-B13C-FB6460FD3503}" type="slidenum">
              <a:rPr lang="zh-CN" altLang="zh-CN" sz="1200" dirty="0">
                <a:latin typeface="Arial Black" panose="020B0A04020102020204" pitchFamily="34" charset="0"/>
              </a:rPr>
              <a:t>16</a:t>
            </a:fld>
            <a:endParaRPr lang="zh-CN" altLang="zh-CN" sz="1200" dirty="0">
              <a:latin typeface="Arial Black" panose="020B0A04020102020204" pitchFamily="34" charset="0"/>
            </a:endParaRPr>
          </a:p>
        </p:txBody>
      </p:sp>
      <p:sp>
        <p:nvSpPr>
          <p:cNvPr id="22532" name="日期占位符 4"/>
          <p:cNvSpPr>
            <a:spLocks noGrp="1"/>
          </p:cNvSpPr>
          <p:nvPr>
            <p:ph type="dt" sz="half" idx="12"/>
          </p:nvPr>
        </p:nvSpPr>
        <p:spPr>
          <a:ln/>
        </p:spPr>
        <p:txBody>
          <a:bodyPr wrap="square" lIns="91440" tIns="45720" rIns="91440" bIns="45720" anchor="b"/>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fld id="{BB962C8B-B14F-4D97-AF65-F5344CB8AC3E}" type="datetime1">
              <a:rPr lang="zh-CN" altLang="en-US" sz="1200" dirty="0"/>
              <a:t>2017/9/14</a:t>
            </a:fld>
            <a:endParaRPr lang="zh-CN" altLang="en-US" sz="1200" dirty="0"/>
          </a:p>
        </p:txBody>
      </p:sp>
    </p:spTree>
  </p:cSld>
  <p:clrMapOvr>
    <a:masterClrMapping/>
  </p:clrMapOvr>
  <p:transition spd="slow" advTm="13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标题 1"/>
          <p:cNvSpPr>
            <a:spLocks noGrp="1"/>
          </p:cNvSpPr>
          <p:nvPr>
            <p:ph type="title"/>
          </p:nvPr>
        </p:nvSpPr>
        <p:spPr>
          <a:xfrm>
            <a:off x="468313" y="457200"/>
            <a:ext cx="8218487" cy="1063625"/>
          </a:xfrm>
          <a:ln/>
        </p:spPr>
        <p:txBody>
          <a:bodyPr wrap="square" lIns="91440" tIns="45720" rIns="91440" bIns="45720" anchor="ctr"/>
          <a:lstStyle/>
          <a:p>
            <a:r>
              <a:rPr lang="en-US" altLang="zh-CN" sz="3600" b="1" dirty="0"/>
              <a:t>1. </a:t>
            </a:r>
            <a:r>
              <a:rPr lang="zh-CN" altLang="en-US" sz="3600" b="1" dirty="0"/>
              <a:t>研究目的 </a:t>
            </a:r>
            <a:br>
              <a:rPr lang="zh-CN" altLang="en-US" sz="3600" b="1" dirty="0"/>
            </a:br>
            <a:r>
              <a:rPr lang="zh-CN" altLang="en-US" sz="3600" b="1" dirty="0"/>
              <a:t>  </a:t>
            </a:r>
            <a:r>
              <a:rPr lang="en-US" altLang="zh-CN" sz="3600" b="1" dirty="0"/>
              <a:t>Purpose of the Research</a:t>
            </a:r>
            <a:endParaRPr lang="zh-CN" altLang="en-US" sz="3600" b="1" dirty="0"/>
          </a:p>
        </p:txBody>
      </p:sp>
      <p:sp>
        <p:nvSpPr>
          <p:cNvPr id="6146" name="内容占位符 2"/>
          <p:cNvSpPr>
            <a:spLocks noGrp="1"/>
          </p:cNvSpPr>
          <p:nvPr>
            <p:ph idx="1"/>
          </p:nvPr>
        </p:nvSpPr>
        <p:spPr>
          <a:xfrm>
            <a:off x="450850" y="1479550"/>
            <a:ext cx="8483600" cy="4251325"/>
          </a:xfrm>
          <a:ln/>
        </p:spPr>
        <p:txBody>
          <a:bodyPr wrap="square" lIns="91440" tIns="45720" rIns="91440" bIns="45720" anchor="t"/>
          <a:lstStyle/>
          <a:p>
            <a:pPr>
              <a:buNone/>
            </a:pPr>
            <a:r>
              <a:rPr lang="zh-CN" altLang="zh-CN" sz="2400" dirty="0"/>
              <a:t>一、针对中国公共养老金改革的现实问题寻找相关的欧洲经验</a:t>
            </a:r>
          </a:p>
          <a:p>
            <a:pPr>
              <a:buNone/>
            </a:pPr>
            <a:r>
              <a:rPr lang="zh-CN" altLang="en-US" sz="2400" dirty="0"/>
              <a:t>（</a:t>
            </a:r>
            <a:r>
              <a:rPr lang="en-US" altLang="zh-CN" sz="2400" dirty="0"/>
              <a:t>seeking for relevant experiences from Europe</a:t>
            </a:r>
            <a:r>
              <a:rPr lang="zh-CN" altLang="en-US" sz="2400" dirty="0"/>
              <a:t>）</a:t>
            </a:r>
            <a:r>
              <a:rPr lang="zh-CN" altLang="zh-CN" sz="2400" dirty="0"/>
              <a:t>；</a:t>
            </a:r>
            <a:endParaRPr lang="en-US" altLang="zh-CN" sz="2400" dirty="0"/>
          </a:p>
          <a:p>
            <a:pPr>
              <a:buNone/>
            </a:pPr>
            <a:r>
              <a:rPr lang="zh-CN" altLang="zh-CN" sz="2400" dirty="0"/>
              <a:t>二、根据欧洲国家的现实情况较为深入地介绍欧洲经验的来源、过程、内容及效果</a:t>
            </a:r>
          </a:p>
          <a:p>
            <a:pPr>
              <a:buNone/>
            </a:pPr>
            <a:r>
              <a:rPr lang="zh-CN" altLang="en-US" sz="2400" dirty="0"/>
              <a:t>（</a:t>
            </a:r>
            <a:r>
              <a:rPr lang="en-US" altLang="zh-CN" sz="2400" dirty="0"/>
              <a:t>looking for origins</a:t>
            </a:r>
            <a:r>
              <a:rPr lang="zh-CN" altLang="en-US" sz="2400" dirty="0"/>
              <a:t>， </a:t>
            </a:r>
            <a:r>
              <a:rPr lang="en-US" altLang="zh-CN" sz="2400" dirty="0"/>
              <a:t>processes</a:t>
            </a:r>
            <a:r>
              <a:rPr lang="zh-CN" altLang="en-US" sz="2400" dirty="0"/>
              <a:t>， </a:t>
            </a:r>
            <a:r>
              <a:rPr lang="en-US" altLang="zh-CN" sz="2400" dirty="0"/>
              <a:t>contents and results/impacts of such reforms</a:t>
            </a:r>
            <a:r>
              <a:rPr lang="zh-CN" altLang="en-US" sz="2400" dirty="0"/>
              <a:t>）</a:t>
            </a:r>
            <a:r>
              <a:rPr lang="zh-CN" altLang="zh-CN" sz="2400" dirty="0"/>
              <a:t>；</a:t>
            </a:r>
            <a:endParaRPr lang="en-US" altLang="zh-CN" sz="2400" dirty="0"/>
          </a:p>
          <a:p>
            <a:pPr>
              <a:buNone/>
            </a:pPr>
            <a:r>
              <a:rPr lang="zh-CN" altLang="zh-CN" sz="2400" dirty="0"/>
              <a:t>三、在比较中国和欧洲国家公共养老金改革实践的基础上提出课题组的见解和建议</a:t>
            </a:r>
          </a:p>
          <a:p>
            <a:pPr>
              <a:buNone/>
            </a:pPr>
            <a:r>
              <a:rPr lang="zh-CN" altLang="en-US" sz="2400" dirty="0"/>
              <a:t>（</a:t>
            </a:r>
            <a:r>
              <a:rPr lang="en-US" altLang="zh-CN" sz="2400" dirty="0"/>
              <a:t>trying to compare China with Europe in reform attempts and points to learn from each other</a:t>
            </a:r>
            <a:r>
              <a:rPr lang="zh-CN" altLang="en-US" sz="2400" dirty="0"/>
              <a:t>）</a:t>
            </a:r>
            <a:r>
              <a:rPr lang="zh-CN" altLang="zh-CN" sz="2400" dirty="0"/>
              <a:t>。</a:t>
            </a:r>
            <a:endParaRPr lang="zh-CN" altLang="en-US" sz="2400" dirty="0"/>
          </a:p>
        </p:txBody>
      </p:sp>
      <p:sp>
        <p:nvSpPr>
          <p:cNvPr id="6147" name="灯片编号占位符 3"/>
          <p:cNvSpPr>
            <a:spLocks noGrp="1"/>
          </p:cNvSpPr>
          <p:nvPr>
            <p:ph type="sldNum" sz="quarter" idx="11"/>
          </p:nvPr>
        </p:nvSpPr>
        <p:spPr>
          <a:ln/>
        </p:spPr>
        <p:txBody>
          <a:bodyPr wrap="square" lIns="91440" tIns="45720" rIns="91440" bIns="45720" anchor="b"/>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a:fld id="{9A0DB2DC-4C9A-4742-B13C-FB6460FD3503}" type="slidenum">
              <a:rPr lang="zh-CN" altLang="zh-CN" sz="1200" dirty="0">
                <a:latin typeface="Arial Black" panose="020B0A04020102020204" pitchFamily="34" charset="0"/>
              </a:rPr>
              <a:t>2</a:t>
            </a:fld>
            <a:endParaRPr lang="zh-CN" altLang="zh-CN" sz="1200" dirty="0">
              <a:latin typeface="Arial Black" panose="020B0A04020102020204" pitchFamily="34" charset="0"/>
            </a:endParaRPr>
          </a:p>
        </p:txBody>
      </p:sp>
      <p:sp>
        <p:nvSpPr>
          <p:cNvPr id="6148" name="日期占位符 4"/>
          <p:cNvSpPr>
            <a:spLocks noGrp="1"/>
          </p:cNvSpPr>
          <p:nvPr>
            <p:ph type="dt" sz="half" idx="12"/>
          </p:nvPr>
        </p:nvSpPr>
        <p:spPr>
          <a:ln/>
        </p:spPr>
        <p:txBody>
          <a:bodyPr wrap="square" lIns="91440" tIns="45720" rIns="91440" bIns="45720" anchor="b"/>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fld id="{BB962C8B-B14F-4D97-AF65-F5344CB8AC3E}" type="datetime1">
              <a:rPr lang="zh-CN" altLang="en-US" sz="1200" dirty="0"/>
              <a:t>2017/9/14</a:t>
            </a:fld>
            <a:endParaRPr lang="zh-CN" altLang="en-US" sz="1200" dirty="0"/>
          </a:p>
        </p:txBody>
      </p:sp>
    </p:spTree>
  </p:cSld>
  <p:clrMapOvr>
    <a:masterClrMapping/>
  </p:clrMapOvr>
  <p:transition spd="slow" advTm="13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标题 1"/>
          <p:cNvSpPr>
            <a:spLocks noGrp="1"/>
          </p:cNvSpPr>
          <p:nvPr>
            <p:ph type="title"/>
          </p:nvPr>
        </p:nvSpPr>
        <p:spPr>
          <a:xfrm>
            <a:off x="355600" y="112713"/>
            <a:ext cx="8267700" cy="1633537"/>
          </a:xfrm>
          <a:ln/>
        </p:spPr>
        <p:txBody>
          <a:bodyPr wrap="square" lIns="91440" tIns="45720" rIns="91440" bIns="45720" anchor="ctr"/>
          <a:lstStyle/>
          <a:p>
            <a:r>
              <a:rPr lang="en-US" altLang="zh-CN" sz="3200" b="1" dirty="0"/>
              <a:t>2. </a:t>
            </a:r>
            <a:r>
              <a:rPr lang="zh-CN" altLang="en-US" sz="3200" b="1" dirty="0"/>
              <a:t>研究背景</a:t>
            </a:r>
            <a:br>
              <a:rPr lang="zh-CN" altLang="en-US" sz="3200" b="1" dirty="0"/>
            </a:br>
            <a:r>
              <a:rPr lang="en-US" altLang="zh-CN" sz="3200" b="1" dirty="0"/>
              <a:t>Backgrounds of the Research</a:t>
            </a:r>
            <a:endParaRPr lang="zh-CN" altLang="en-US" sz="3200" b="1" dirty="0"/>
          </a:p>
        </p:txBody>
      </p:sp>
      <p:sp>
        <p:nvSpPr>
          <p:cNvPr id="5123" name="内容占位符 2"/>
          <p:cNvSpPr>
            <a:spLocks noGrp="1"/>
          </p:cNvSpPr>
          <p:nvPr>
            <p:ph idx="1"/>
          </p:nvPr>
        </p:nvSpPr>
        <p:spPr>
          <a:xfrm>
            <a:off x="468313" y="1484313"/>
            <a:ext cx="8218488" cy="4383088"/>
          </a:xfrm>
        </p:spPr>
        <p:txBody>
          <a:bodyPr vert="horz" wrap="square" lIns="91440" tIns="45720" rIns="91440" bIns="45720" anchor="t"/>
          <a:lstStyle/>
          <a:p>
            <a:pPr fontAlgn="base">
              <a:buFont typeface="Wingdings" panose="05000000000000000000" charset="0"/>
              <a:buChar char=""/>
            </a:pPr>
            <a:r>
              <a:rPr lang="zh-CN" altLang="en-US" sz="2000" strike="noStrike" noProof="1"/>
              <a:t>中国公共养老金面临的挑战包括了财政可持续性问题和地区、城乡和地区不平衡性问题</a:t>
            </a:r>
            <a:r>
              <a:rPr lang="en-US" altLang="zh-CN" sz="2000" strike="noStrike" noProof="1"/>
              <a:t>;</a:t>
            </a:r>
          </a:p>
          <a:p>
            <a:pPr marL="0" indent="0" fontAlgn="base">
              <a:buFont typeface="+mj-lt"/>
              <a:buNone/>
            </a:pPr>
            <a:r>
              <a:rPr lang="en-US" altLang="zh-CN" sz="2000" strike="noStrike" noProof="1"/>
              <a:t>      China is facing challenges from imbalances and sustainability </a:t>
            </a:r>
          </a:p>
          <a:p>
            <a:pPr fontAlgn="base"/>
            <a:r>
              <a:rPr lang="zh-CN" altLang="zh-CN" sz="2000" strike="noStrike" noProof="1"/>
              <a:t>多个省份同时出现了公共养老基金</a:t>
            </a:r>
            <a:r>
              <a:rPr lang="en-US" altLang="zh-CN" sz="2000" strike="noStrike" noProof="1"/>
              <a:t>“</a:t>
            </a:r>
            <a:r>
              <a:rPr lang="zh-CN" altLang="zh-CN" sz="2000" strike="noStrike" noProof="1"/>
              <a:t>收不抵支</a:t>
            </a:r>
            <a:r>
              <a:rPr lang="en-US" altLang="zh-CN" sz="2000" strike="noStrike" noProof="1"/>
              <a:t>”</a:t>
            </a:r>
            <a:r>
              <a:rPr lang="zh-CN" altLang="zh-CN" sz="2000" strike="noStrike" noProof="1"/>
              <a:t>的现象</a:t>
            </a:r>
            <a:r>
              <a:rPr lang="en-US" altLang="zh-CN" sz="2000" strike="noStrike" noProof="1"/>
              <a:t>;</a:t>
            </a:r>
          </a:p>
          <a:p>
            <a:pPr marL="0" indent="0" fontAlgn="base">
              <a:buFont typeface="+mj-lt"/>
              <a:buNone/>
            </a:pPr>
            <a:r>
              <a:rPr lang="en-US" altLang="zh-CN" sz="2000" strike="noStrike" noProof="1"/>
              <a:t>       In several provinces incomes of pension do not cover expenses</a:t>
            </a:r>
          </a:p>
          <a:p>
            <a:pPr fontAlgn="base"/>
            <a:r>
              <a:rPr lang="zh-CN" altLang="zh-CN" sz="2000" strike="noStrike" noProof="1"/>
              <a:t>社会保险名义缴费率高于实际缴费率的问题，企业</a:t>
            </a:r>
            <a:r>
              <a:rPr lang="zh-CN" altLang="en-US" sz="2000" strike="noStrike" noProof="1"/>
              <a:t>感觉</a:t>
            </a:r>
            <a:r>
              <a:rPr lang="zh-CN" altLang="zh-CN" sz="2000" strike="noStrike" noProof="1"/>
              <a:t>负担过重</a:t>
            </a:r>
            <a:r>
              <a:rPr lang="en-US" altLang="zh-CN" sz="2000" strike="noStrike" noProof="1"/>
              <a:t>;</a:t>
            </a:r>
          </a:p>
          <a:p>
            <a:pPr marL="457200" lvl="1" indent="0" fontAlgn="base">
              <a:lnSpc>
                <a:spcPct val="100000"/>
              </a:lnSpc>
              <a:buFont typeface="+mj-lt"/>
              <a:buNone/>
            </a:pPr>
            <a:r>
              <a:rPr lang="en-US" altLang="zh-CN" sz="2000" strike="noStrike" noProof="1"/>
              <a:t>Nominal contribution of the social insurance higher than real ones, enterprises feel social burden too heavy</a:t>
            </a:r>
          </a:p>
          <a:p>
            <a:pPr fontAlgn="base"/>
            <a:r>
              <a:rPr lang="zh-CN" altLang="zh-CN" sz="2000" strike="noStrike" noProof="1"/>
              <a:t>养老金待遇水平的调整、退休年龄和缴费年限的确定等重要政策的制定也缺乏合理的依据和可行的策略</a:t>
            </a:r>
            <a:r>
              <a:rPr lang="en-US" altLang="zh-CN" sz="2000" strike="noStrike" noProof="1"/>
              <a:t>;</a:t>
            </a:r>
          </a:p>
          <a:p>
            <a:pPr marL="457200" lvl="1" indent="0" fontAlgn="base">
              <a:buFont typeface="+mj-lt"/>
              <a:buNone/>
            </a:pPr>
            <a:r>
              <a:rPr lang="en-US" altLang="zh-CN" sz="2000" strike="noStrike" noProof="1"/>
              <a:t>Adjustment of the benefits, retirement age etc, lack sufficient reasoning and strategies,</a:t>
            </a:r>
          </a:p>
          <a:p>
            <a:pPr fontAlgn="base">
              <a:buFont typeface="Wingdings" panose="05000000000000000000" charset="0"/>
              <a:buChar char=""/>
            </a:pPr>
            <a:r>
              <a:rPr lang="zh-CN" altLang="zh-CN" sz="2000" strike="noStrike" noProof="1"/>
              <a:t>企业和个人养老支柱发展过缓，难以成为社会保险支柱的有力补充。</a:t>
            </a:r>
            <a:endParaRPr lang="en-US" altLang="zh-CN" sz="2000" strike="noStrike" noProof="1"/>
          </a:p>
          <a:p>
            <a:pPr marL="457200" lvl="1" indent="0" fontAlgn="base">
              <a:buFont typeface="+mj-lt"/>
              <a:buNone/>
            </a:pPr>
            <a:r>
              <a:rPr lang="en-US" altLang="zh-CN" sz="2000" strike="noStrike" noProof="1"/>
              <a:t>Slow development of the enterprise and individual pillar. </a:t>
            </a:r>
            <a:endParaRPr lang="zh-CN" altLang="zh-CN" sz="2000" strike="noStrike" noProof="1"/>
          </a:p>
        </p:txBody>
      </p:sp>
      <p:sp>
        <p:nvSpPr>
          <p:cNvPr id="8195" name="灯片编号占位符 3"/>
          <p:cNvSpPr>
            <a:spLocks noGrp="1"/>
          </p:cNvSpPr>
          <p:nvPr>
            <p:ph type="sldNum" sz="quarter" idx="11"/>
          </p:nvPr>
        </p:nvSpPr>
        <p:spPr>
          <a:ln/>
        </p:spPr>
        <p:txBody>
          <a:bodyPr wrap="square" lIns="91440" tIns="45720" rIns="91440" bIns="45720" anchor="b"/>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a:fld id="{9A0DB2DC-4C9A-4742-B13C-FB6460FD3503}" type="slidenum">
              <a:rPr lang="zh-CN" altLang="zh-CN" sz="1200" dirty="0">
                <a:latin typeface="Arial Black" panose="020B0A04020102020204" pitchFamily="34" charset="0"/>
              </a:rPr>
              <a:t>3</a:t>
            </a:fld>
            <a:endParaRPr lang="zh-CN" altLang="zh-CN" sz="1200" dirty="0">
              <a:latin typeface="Arial Black" panose="020B0A04020102020204" pitchFamily="34" charset="0"/>
            </a:endParaRPr>
          </a:p>
        </p:txBody>
      </p:sp>
      <p:sp>
        <p:nvSpPr>
          <p:cNvPr id="8196" name="日期占位符 4"/>
          <p:cNvSpPr>
            <a:spLocks noGrp="1"/>
          </p:cNvSpPr>
          <p:nvPr>
            <p:ph type="dt" sz="half" idx="12"/>
          </p:nvPr>
        </p:nvSpPr>
        <p:spPr>
          <a:ln/>
        </p:spPr>
        <p:txBody>
          <a:bodyPr wrap="square" lIns="91440" tIns="45720" rIns="91440" bIns="45720" anchor="b"/>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fld id="{BB962C8B-B14F-4D97-AF65-F5344CB8AC3E}" type="datetime1">
              <a:rPr lang="zh-CN" altLang="en-US" sz="1200" dirty="0"/>
              <a:t>2017/9/14</a:t>
            </a:fld>
            <a:endParaRPr lang="zh-CN" altLang="en-US" sz="1200" dirty="0"/>
          </a:p>
        </p:txBody>
      </p:sp>
    </p:spTree>
  </p:cSld>
  <p:clrMapOvr>
    <a:masterClrMapping/>
  </p:clrMapOvr>
  <p:transition spd="slow" advTm="13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标题 1"/>
          <p:cNvSpPr>
            <a:spLocks noGrp="1"/>
          </p:cNvSpPr>
          <p:nvPr>
            <p:ph type="title"/>
          </p:nvPr>
        </p:nvSpPr>
        <p:spPr>
          <a:xfrm>
            <a:off x="506413" y="111125"/>
            <a:ext cx="8240712" cy="1622425"/>
          </a:xfrm>
          <a:ln/>
        </p:spPr>
        <p:txBody>
          <a:bodyPr wrap="square" lIns="91440" tIns="45720" rIns="91440" bIns="45720" anchor="ctr"/>
          <a:lstStyle/>
          <a:p>
            <a:r>
              <a:rPr lang="en-US" altLang="zh-CN" sz="3600" b="1" dirty="0"/>
              <a:t>3. </a:t>
            </a:r>
            <a:r>
              <a:rPr lang="zh-CN" altLang="en-US" sz="3600" b="1" dirty="0"/>
              <a:t>研究内容</a:t>
            </a:r>
            <a:br>
              <a:rPr lang="zh-CN" altLang="en-US" sz="3600" b="1" dirty="0"/>
            </a:br>
            <a:r>
              <a:rPr lang="en-US" altLang="zh-CN" sz="3600" b="1" dirty="0"/>
              <a:t>Contents</a:t>
            </a:r>
            <a:r>
              <a:rPr lang="zh-CN" altLang="en-US" sz="3600" b="1" dirty="0"/>
              <a:t> </a:t>
            </a:r>
            <a:r>
              <a:rPr lang="en-US" altLang="zh-CN" sz="3600" b="1" dirty="0"/>
              <a:t>of the Research</a:t>
            </a:r>
            <a:endParaRPr lang="zh-CN" altLang="en-US" sz="3600" b="1" dirty="0"/>
          </a:p>
        </p:txBody>
      </p:sp>
      <p:sp>
        <p:nvSpPr>
          <p:cNvPr id="9218" name="灯片编号占位符 3"/>
          <p:cNvSpPr>
            <a:spLocks noGrp="1"/>
          </p:cNvSpPr>
          <p:nvPr>
            <p:ph type="sldNum" sz="quarter" idx="11"/>
          </p:nvPr>
        </p:nvSpPr>
        <p:spPr>
          <a:ln/>
        </p:spPr>
        <p:txBody>
          <a:bodyPr wrap="square" lIns="91440" tIns="45720" rIns="91440" bIns="45720" anchor="b"/>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a:fld id="{9A0DB2DC-4C9A-4742-B13C-FB6460FD3503}" type="slidenum">
              <a:rPr lang="zh-CN" altLang="zh-CN" sz="1200" dirty="0">
                <a:latin typeface="Arial Black" panose="020B0A04020102020204" pitchFamily="34" charset="0"/>
              </a:rPr>
              <a:t>4</a:t>
            </a:fld>
            <a:endParaRPr lang="zh-CN" altLang="zh-CN" sz="1200" dirty="0">
              <a:latin typeface="Arial Black" panose="020B0A04020102020204" pitchFamily="34" charset="0"/>
            </a:endParaRPr>
          </a:p>
        </p:txBody>
      </p:sp>
      <p:sp>
        <p:nvSpPr>
          <p:cNvPr id="9219" name="日期占位符 4"/>
          <p:cNvSpPr>
            <a:spLocks noGrp="1"/>
          </p:cNvSpPr>
          <p:nvPr>
            <p:ph type="dt" sz="half" idx="12"/>
          </p:nvPr>
        </p:nvSpPr>
        <p:spPr>
          <a:ln/>
        </p:spPr>
        <p:txBody>
          <a:bodyPr wrap="square" lIns="91440" tIns="45720" rIns="91440" bIns="45720" anchor="b"/>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fld id="{BB962C8B-B14F-4D97-AF65-F5344CB8AC3E}" type="datetime1">
              <a:rPr lang="zh-CN" altLang="en-US" sz="1200" dirty="0"/>
              <a:t>2017/9/14</a:t>
            </a:fld>
            <a:endParaRPr lang="zh-CN" altLang="en-US" sz="1200" dirty="0"/>
          </a:p>
        </p:txBody>
      </p:sp>
      <p:sp>
        <p:nvSpPr>
          <p:cNvPr id="9220" name="内容占位符 2"/>
          <p:cNvSpPr txBox="1"/>
          <p:nvPr/>
        </p:nvSpPr>
        <p:spPr>
          <a:xfrm>
            <a:off x="506413" y="1477963"/>
            <a:ext cx="8289925" cy="4298950"/>
          </a:xfrm>
          <a:prstGeom prst="rect">
            <a:avLst/>
          </a:prstGeom>
          <a:noFill/>
          <a:ln w="9525">
            <a:noFill/>
          </a:ln>
        </p:spPr>
        <p:txBody>
          <a:bodyPr anchor="t"/>
          <a:lstStyle/>
          <a:p>
            <a:r>
              <a:rPr lang="en-US" altLang="zh-CN" sz="2000" b="1" dirty="0">
                <a:latin typeface="Arial" panose="020B0604020202020204" pitchFamily="34" charset="0"/>
                <a:ea typeface="宋体" panose="02010600030101010101" pitchFamily="2" charset="-122"/>
              </a:rPr>
              <a:t>1. </a:t>
            </a:r>
            <a:r>
              <a:rPr lang="zh-CN" altLang="en-US" sz="2000" b="1" dirty="0">
                <a:latin typeface="Arial" panose="020B0604020202020204" pitchFamily="34" charset="0"/>
                <a:ea typeface="宋体" panose="02010600030101010101" pitchFamily="2" charset="-122"/>
              </a:rPr>
              <a:t>前言</a:t>
            </a:r>
          </a:p>
          <a:p>
            <a:r>
              <a:rPr lang="zh-CN" altLang="en-US" sz="2000" b="1" dirty="0">
                <a:latin typeface="Arial" panose="020B0604020202020204" pitchFamily="34" charset="0"/>
                <a:ea typeface="宋体" panose="02010600030101010101" pitchFamily="2" charset="-122"/>
              </a:rPr>
              <a:t>    </a:t>
            </a:r>
            <a:r>
              <a:rPr lang="en-US" altLang="zh-CN" sz="2000" b="1" dirty="0">
                <a:latin typeface="Arial" panose="020B0604020202020204" pitchFamily="34" charset="0"/>
                <a:ea typeface="宋体" panose="02010600030101010101" pitchFamily="2" charset="-122"/>
              </a:rPr>
              <a:t>Executive summery</a:t>
            </a:r>
          </a:p>
          <a:p>
            <a:r>
              <a:rPr lang="en-US" altLang="zh-CN" sz="2000" b="1" dirty="0">
                <a:latin typeface="Arial" panose="020B0604020202020204" pitchFamily="34" charset="0"/>
                <a:ea typeface="宋体" panose="02010600030101010101" pitchFamily="2" charset="-122"/>
              </a:rPr>
              <a:t>2. </a:t>
            </a:r>
            <a:r>
              <a:rPr lang="zh-CN" altLang="en-US" sz="2000" b="1" dirty="0">
                <a:latin typeface="Arial" panose="020B0604020202020204" pitchFamily="34" charset="0"/>
                <a:ea typeface="宋体" panose="02010600030101010101" pitchFamily="2" charset="-122"/>
              </a:rPr>
              <a:t>欧洲国家公共养老金参数改革</a:t>
            </a:r>
            <a:r>
              <a:rPr lang="en-US" altLang="zh-CN" sz="2000" b="1" dirty="0">
                <a:latin typeface="Arial" panose="020B0604020202020204" pitchFamily="34" charset="0"/>
                <a:ea typeface="宋体" panose="02010600030101010101" pitchFamily="2" charset="-122"/>
              </a:rPr>
              <a:t>——</a:t>
            </a:r>
            <a:r>
              <a:rPr lang="zh-CN" altLang="en-US" sz="2000" b="1" dirty="0">
                <a:latin typeface="Arial" panose="020B0604020202020204" pitchFamily="34" charset="0"/>
                <a:ea typeface="宋体" panose="02010600030101010101" pitchFamily="2" charset="-122"/>
              </a:rPr>
              <a:t>结构改革的备选方案</a:t>
            </a:r>
          </a:p>
          <a:p>
            <a:r>
              <a:rPr lang="en-US" altLang="zh-CN" sz="2000" b="1" dirty="0">
                <a:latin typeface="Arial" panose="020B0604020202020204" pitchFamily="34" charset="0"/>
                <a:ea typeface="宋体" panose="02010600030101010101" pitchFamily="2" charset="-122"/>
              </a:rPr>
              <a:t>    Parametric reform as an alternative strategy;</a:t>
            </a:r>
          </a:p>
          <a:p>
            <a:r>
              <a:rPr lang="en-US" altLang="zh-CN" sz="2000" b="1" dirty="0">
                <a:latin typeface="Arial" panose="020B0604020202020204" pitchFamily="34" charset="0"/>
                <a:ea typeface="宋体" panose="02010600030101010101" pitchFamily="2" charset="-122"/>
              </a:rPr>
              <a:t>3. </a:t>
            </a:r>
            <a:r>
              <a:rPr lang="zh-CN" altLang="en-US" sz="2000" b="1" dirty="0">
                <a:latin typeface="Arial" panose="020B0604020202020204" pitchFamily="34" charset="0"/>
                <a:ea typeface="宋体" panose="02010600030101010101" pitchFamily="2" charset="-122"/>
              </a:rPr>
              <a:t>参数改革通过技术手段实现公共养老金的财政可持续；</a:t>
            </a:r>
          </a:p>
          <a:p>
            <a:r>
              <a:rPr lang="zh-CN" altLang="en-US" sz="2000" b="1" dirty="0">
                <a:latin typeface="Arial" panose="020B0604020202020204" pitchFamily="34" charset="0"/>
                <a:ea typeface="宋体" panose="02010600030101010101" pitchFamily="2" charset="-122"/>
              </a:rPr>
              <a:t>    </a:t>
            </a:r>
            <a:r>
              <a:rPr lang="en-US" altLang="zh-CN" sz="2000" b="1" dirty="0">
                <a:latin typeface="Arial" panose="020B0604020202020204" pitchFamily="34" charset="0"/>
                <a:ea typeface="宋体" panose="02010600030101010101" pitchFamily="2" charset="-122"/>
              </a:rPr>
              <a:t>Parametric reform in different countries</a:t>
            </a:r>
            <a:r>
              <a:rPr lang="zh-CN" altLang="en-US" sz="2000" b="1" dirty="0">
                <a:latin typeface="Arial" panose="020B0604020202020204" pitchFamily="34" charset="0"/>
                <a:ea typeface="宋体" panose="02010600030101010101" pitchFamily="2" charset="-122"/>
              </a:rPr>
              <a:t>；</a:t>
            </a:r>
          </a:p>
          <a:p>
            <a:r>
              <a:rPr lang="en-US" altLang="zh-CN" sz="2000" b="1" u="sng" dirty="0">
                <a:latin typeface="Arial" panose="020B0604020202020204" pitchFamily="34" charset="0"/>
                <a:ea typeface="宋体" panose="02010600030101010101" pitchFamily="2" charset="-122"/>
              </a:rPr>
              <a:t>  </a:t>
            </a:r>
            <a:r>
              <a:rPr lang="en-US" altLang="zh-CN" sz="2000" b="1" dirty="0">
                <a:latin typeface="Arial" panose="020B0604020202020204" pitchFamily="34" charset="0"/>
                <a:ea typeface="宋体" panose="02010600030101010101" pitchFamily="2" charset="-122"/>
              </a:rPr>
              <a:t>  </a:t>
            </a:r>
            <a:r>
              <a:rPr lang="zh-CN" altLang="en-US" sz="2000" b="1" dirty="0">
                <a:latin typeface="Arial" panose="020B0604020202020204" pitchFamily="34" charset="0"/>
                <a:ea typeface="宋体" panose="02010600030101010101" pitchFamily="2" charset="-122"/>
              </a:rPr>
              <a:t>英国（</a:t>
            </a:r>
            <a:r>
              <a:rPr lang="en-US" altLang="zh-CN" sz="2000" b="1" dirty="0">
                <a:latin typeface="Arial" panose="020B0604020202020204" pitchFamily="34" charset="0"/>
                <a:ea typeface="宋体" panose="02010600030101010101" pitchFamily="2" charset="-122"/>
              </a:rPr>
              <a:t>UK</a:t>
            </a:r>
            <a:r>
              <a:rPr lang="zh-CN" altLang="en-US" sz="2000" b="1" dirty="0">
                <a:latin typeface="Arial" panose="020B0604020202020204" pitchFamily="34" charset="0"/>
                <a:ea typeface="宋体" panose="02010600030101010101" pitchFamily="2" charset="-122"/>
              </a:rPr>
              <a:t>）</a:t>
            </a:r>
            <a:r>
              <a:rPr lang="en-US" altLang="zh-CN" sz="2000" b="1" dirty="0">
                <a:latin typeface="Arial" panose="020B0604020202020204" pitchFamily="34" charset="0"/>
                <a:ea typeface="宋体" panose="02010600030101010101" pitchFamily="2" charset="-122"/>
              </a:rPr>
              <a:t>,</a:t>
            </a:r>
            <a:r>
              <a:rPr lang="zh-CN" altLang="en-US" sz="2000" b="1" dirty="0">
                <a:latin typeface="Arial" panose="020B0604020202020204" pitchFamily="34" charset="0"/>
                <a:ea typeface="宋体" panose="02010600030101010101" pitchFamily="2" charset="-122"/>
              </a:rPr>
              <a:t> 法国（</a:t>
            </a:r>
            <a:r>
              <a:rPr lang="en-US" altLang="zh-CN" sz="2000" b="1" dirty="0">
                <a:latin typeface="Arial" panose="020B0604020202020204" pitchFamily="34" charset="0"/>
                <a:ea typeface="宋体" panose="02010600030101010101" pitchFamily="2" charset="-122"/>
              </a:rPr>
              <a:t>France</a:t>
            </a:r>
            <a:r>
              <a:rPr lang="zh-CN" altLang="en-US" sz="2000" b="1" dirty="0">
                <a:latin typeface="Arial" panose="020B0604020202020204" pitchFamily="34" charset="0"/>
                <a:ea typeface="宋体" panose="02010600030101010101" pitchFamily="2" charset="-122"/>
              </a:rPr>
              <a:t>）</a:t>
            </a:r>
            <a:r>
              <a:rPr lang="en-US" altLang="zh-CN" sz="2000" b="1" dirty="0">
                <a:latin typeface="Arial" panose="020B0604020202020204" pitchFamily="34" charset="0"/>
                <a:ea typeface="宋体" panose="02010600030101010101" pitchFamily="2" charset="-122"/>
              </a:rPr>
              <a:t>,</a:t>
            </a:r>
            <a:r>
              <a:rPr lang="zh-CN" altLang="en-US" sz="2000" b="1" dirty="0">
                <a:latin typeface="Arial" panose="020B0604020202020204" pitchFamily="34" charset="0"/>
                <a:ea typeface="宋体" panose="02010600030101010101" pitchFamily="2" charset="-122"/>
              </a:rPr>
              <a:t>    德国（</a:t>
            </a:r>
            <a:r>
              <a:rPr lang="en-US" altLang="zh-CN" sz="2000" b="1" dirty="0">
                <a:latin typeface="Arial" panose="020B0604020202020204" pitchFamily="34" charset="0"/>
                <a:ea typeface="宋体" panose="02010600030101010101" pitchFamily="2" charset="-122"/>
              </a:rPr>
              <a:t>Germany</a:t>
            </a:r>
            <a:r>
              <a:rPr lang="zh-CN" altLang="en-US" sz="2000" b="1" dirty="0">
                <a:latin typeface="Arial" panose="020B0604020202020204" pitchFamily="34" charset="0"/>
                <a:ea typeface="宋体" panose="02010600030101010101" pitchFamily="2" charset="-122"/>
              </a:rPr>
              <a:t>）</a:t>
            </a:r>
          </a:p>
          <a:p>
            <a:r>
              <a:rPr lang="zh-CN" altLang="en-US" sz="2000" b="1" dirty="0">
                <a:latin typeface="Arial" panose="020B0604020202020204" pitchFamily="34" charset="0"/>
                <a:ea typeface="宋体" panose="02010600030101010101" pitchFamily="2" charset="-122"/>
              </a:rPr>
              <a:t>    北欧（</a:t>
            </a:r>
            <a:r>
              <a:rPr lang="en-US" altLang="zh-CN" sz="2000" b="1" dirty="0">
                <a:latin typeface="Arial" panose="020B0604020202020204" pitchFamily="34" charset="0"/>
                <a:ea typeface="宋体" panose="02010600030101010101" pitchFamily="2" charset="-122"/>
              </a:rPr>
              <a:t>Sweden and Finland</a:t>
            </a:r>
            <a:r>
              <a:rPr lang="zh-CN" altLang="en-US" sz="2000" b="1" dirty="0">
                <a:latin typeface="Arial" panose="020B0604020202020204" pitchFamily="34" charset="0"/>
                <a:ea typeface="宋体" panose="02010600030101010101" pitchFamily="2" charset="-122"/>
              </a:rPr>
              <a:t>）</a:t>
            </a:r>
            <a:r>
              <a:rPr lang="en-US" altLang="zh-CN" sz="2000" b="1" dirty="0">
                <a:latin typeface="Arial" panose="020B0604020202020204" pitchFamily="34" charset="0"/>
                <a:ea typeface="宋体" panose="02010600030101010101" pitchFamily="2" charset="-122"/>
              </a:rPr>
              <a:t>,</a:t>
            </a:r>
            <a:r>
              <a:rPr lang="zh-CN" altLang="en-US" sz="2000" b="1" dirty="0">
                <a:latin typeface="Arial" panose="020B0604020202020204" pitchFamily="34" charset="0"/>
                <a:ea typeface="宋体" panose="02010600030101010101" pitchFamily="2" charset="-122"/>
              </a:rPr>
              <a:t>    意大利（</a:t>
            </a:r>
            <a:r>
              <a:rPr lang="en-US" altLang="zh-CN" sz="2000" b="1" dirty="0">
                <a:latin typeface="Arial" panose="020B0604020202020204" pitchFamily="34" charset="0"/>
                <a:ea typeface="宋体" panose="02010600030101010101" pitchFamily="2" charset="-122"/>
              </a:rPr>
              <a:t>Italy</a:t>
            </a:r>
            <a:r>
              <a:rPr lang="zh-CN" altLang="en-US" sz="2000" b="1" dirty="0">
                <a:latin typeface="Arial" panose="020B0604020202020204" pitchFamily="34" charset="0"/>
                <a:ea typeface="宋体" panose="02010600030101010101" pitchFamily="2" charset="-122"/>
              </a:rPr>
              <a:t>）</a:t>
            </a:r>
            <a:r>
              <a:rPr lang="en-US" altLang="zh-CN" sz="2000" b="1" dirty="0">
                <a:latin typeface="Arial" panose="020B0604020202020204" pitchFamily="34" charset="0"/>
                <a:ea typeface="宋体" panose="02010600030101010101" pitchFamily="2" charset="-122"/>
              </a:rPr>
              <a:t>,</a:t>
            </a:r>
            <a:r>
              <a:rPr lang="zh-CN" altLang="en-US" sz="2000" b="1" dirty="0">
                <a:latin typeface="Arial" panose="020B0604020202020204" pitchFamily="34" charset="0"/>
                <a:ea typeface="宋体" panose="02010600030101010101" pitchFamily="2" charset="-122"/>
              </a:rPr>
              <a:t>    </a:t>
            </a:r>
          </a:p>
          <a:p>
            <a:r>
              <a:rPr lang="zh-CN" altLang="en-US" sz="2000" b="1" dirty="0">
                <a:latin typeface="Arial" panose="020B0604020202020204" pitchFamily="34" charset="0"/>
                <a:ea typeface="宋体" panose="02010600030101010101" pitchFamily="2" charset="-122"/>
              </a:rPr>
              <a:t>    西欧中小国家（</a:t>
            </a:r>
            <a:r>
              <a:rPr lang="en-US" altLang="zh-CN" sz="2000" b="1" dirty="0">
                <a:latin typeface="Arial" panose="020B0604020202020204" pitchFamily="34" charset="0"/>
                <a:ea typeface="宋体" panose="02010600030101010101" pitchFamily="2" charset="-122"/>
              </a:rPr>
              <a:t>Belgin and Netherlands</a:t>
            </a:r>
            <a:r>
              <a:rPr lang="zh-CN" altLang="en-US" sz="2000" b="1" dirty="0">
                <a:latin typeface="Arial" panose="020B0604020202020204" pitchFamily="34" charset="0"/>
                <a:ea typeface="宋体" panose="02010600030101010101" pitchFamily="2" charset="-122"/>
              </a:rPr>
              <a:t>）</a:t>
            </a:r>
            <a:r>
              <a:rPr lang="en-US" altLang="zh-CN" sz="2000" b="1" dirty="0">
                <a:latin typeface="Arial" panose="020B0604020202020204" pitchFamily="34" charset="0"/>
                <a:ea typeface="宋体" panose="02010600030101010101" pitchFamily="2" charset="-122"/>
              </a:rPr>
              <a:t>,</a:t>
            </a:r>
            <a:r>
              <a:rPr lang="zh-CN" altLang="en-US" sz="2000" b="1" dirty="0">
                <a:latin typeface="Arial" panose="020B0604020202020204" pitchFamily="34" charset="0"/>
                <a:ea typeface="宋体" panose="02010600030101010101" pitchFamily="2" charset="-122"/>
              </a:rPr>
              <a:t>    </a:t>
            </a:r>
          </a:p>
          <a:p>
            <a:r>
              <a:rPr lang="zh-CN" altLang="en-US" sz="2000" b="1" dirty="0">
                <a:latin typeface="Arial" panose="020B0604020202020204" pitchFamily="34" charset="0"/>
                <a:ea typeface="宋体" panose="02010600030101010101" pitchFamily="2" charset="-122"/>
              </a:rPr>
              <a:t>    中东欧国家（</a:t>
            </a:r>
            <a:r>
              <a:rPr lang="en-US" altLang="zh-CN" sz="2000" b="1" dirty="0">
                <a:latin typeface="Arial" panose="020B0604020202020204" pitchFamily="34" charset="0"/>
                <a:ea typeface="宋体" panose="02010600030101010101" pitchFamily="2" charset="-122"/>
              </a:rPr>
              <a:t>Poland and Check Republic).</a:t>
            </a:r>
          </a:p>
          <a:p>
            <a:r>
              <a:rPr lang="en-US" altLang="zh-CN" sz="2000" b="1" dirty="0">
                <a:latin typeface="Arial" panose="020B0604020202020204" pitchFamily="34" charset="0"/>
                <a:ea typeface="宋体" panose="02010600030101010101" pitchFamily="2" charset="-122"/>
              </a:rPr>
              <a:t>4. </a:t>
            </a:r>
            <a:r>
              <a:rPr lang="zh-CN" altLang="en-US" sz="2000" b="1" dirty="0">
                <a:latin typeface="Arial" panose="020B0604020202020204" pitchFamily="34" charset="0"/>
                <a:ea typeface="宋体" panose="02010600030101010101" pitchFamily="2" charset="-122"/>
              </a:rPr>
              <a:t>欧盟对成员国养老金改革情况的综合评估</a:t>
            </a:r>
          </a:p>
          <a:p>
            <a:r>
              <a:rPr lang="en-US" altLang="zh-CN" sz="2000" b="1" dirty="0">
                <a:latin typeface="Arial" panose="020B0604020202020204" pitchFamily="34" charset="0"/>
                <a:ea typeface="宋体" panose="02010600030101010101" pitchFamily="2" charset="-122"/>
              </a:rPr>
              <a:t>    EU Assessments on members' reforms</a:t>
            </a:r>
          </a:p>
          <a:p>
            <a:r>
              <a:rPr lang="en-US" altLang="zh-CN" sz="2000" b="1" dirty="0">
                <a:latin typeface="Arial" panose="020B0604020202020204" pitchFamily="34" charset="0"/>
                <a:ea typeface="宋体" panose="02010600030101010101" pitchFamily="2" charset="-122"/>
              </a:rPr>
              <a:t>5. </a:t>
            </a:r>
            <a:r>
              <a:rPr lang="zh-CN" altLang="en-US" sz="2000" b="1" dirty="0">
                <a:latin typeface="Arial" panose="020B0604020202020204" pitchFamily="34" charset="0"/>
                <a:ea typeface="宋体" panose="02010600030101010101" pitchFamily="2" charset="-122"/>
              </a:rPr>
              <a:t>对欧盟各国公共养老金的评论</a:t>
            </a:r>
          </a:p>
          <a:p>
            <a:r>
              <a:rPr lang="zh-CN" altLang="en-US" sz="2000" b="1" dirty="0">
                <a:latin typeface="Arial" panose="020B0604020202020204" pitchFamily="34" charset="0"/>
                <a:ea typeface="宋体" panose="02010600030101010101" pitchFamily="2" charset="-122"/>
              </a:rPr>
              <a:t>    </a:t>
            </a:r>
            <a:r>
              <a:rPr lang="en-US" altLang="zh-CN" sz="2000" b="1" dirty="0">
                <a:latin typeface="Arial" panose="020B0604020202020204" pitchFamily="34" charset="0"/>
                <a:ea typeface="宋体" panose="02010600030101010101" pitchFamily="2" charset="-122"/>
              </a:rPr>
              <a:t>Impact Analysis</a:t>
            </a:r>
          </a:p>
          <a:p>
            <a:r>
              <a:rPr lang="en-US" altLang="zh-CN" sz="2000" b="1" dirty="0">
                <a:latin typeface="Arial" panose="020B0604020202020204" pitchFamily="34" charset="0"/>
                <a:ea typeface="宋体" panose="02010600030101010101" pitchFamily="2" charset="-122"/>
              </a:rPr>
              <a:t>6. </a:t>
            </a:r>
            <a:r>
              <a:rPr lang="zh-CN" altLang="en-US" sz="2000" b="1" dirty="0">
                <a:latin typeface="Arial" panose="020B0604020202020204" pitchFamily="34" charset="0"/>
                <a:ea typeface="宋体" panose="02010600030101010101" pitchFamily="2" charset="-122"/>
              </a:rPr>
              <a:t>对我国公共养老金改革的几点启示</a:t>
            </a:r>
          </a:p>
          <a:p>
            <a:r>
              <a:rPr lang="zh-CN" altLang="en-US" sz="2000" b="1" dirty="0">
                <a:latin typeface="Arial" panose="020B0604020202020204" pitchFamily="34" charset="0"/>
                <a:ea typeface="宋体" panose="02010600030101010101" pitchFamily="2" charset="-122"/>
              </a:rPr>
              <a:t>    </a:t>
            </a:r>
            <a:r>
              <a:rPr lang="en-US" altLang="zh-CN" sz="2000" b="1" dirty="0">
                <a:latin typeface="Arial" panose="020B0604020202020204" pitchFamily="34" charset="0"/>
                <a:ea typeface="宋体" panose="02010600030101010101" pitchFamily="2" charset="-122"/>
              </a:rPr>
              <a:t>Implications to China's reform</a:t>
            </a:r>
          </a:p>
          <a:p>
            <a:r>
              <a:rPr lang="en-US" altLang="zh-CN" sz="2000" b="1" u="sng" dirty="0">
                <a:latin typeface="Arial" panose="020B0604020202020204" pitchFamily="34" charset="0"/>
                <a:ea typeface="宋体" panose="02010600030101010101" pitchFamily="2" charset="-122"/>
                <a:hlinkClick r:id="" action="ppaction://hlinkfile"/>
              </a:rPr>
              <a:t>    </a:t>
            </a:r>
            <a:endParaRPr lang="zh-CN" altLang="en-US" sz="2000" b="1" u="sng" dirty="0">
              <a:latin typeface="Arial" panose="020B0604020202020204" pitchFamily="34" charset="0"/>
              <a:ea typeface="宋体" panose="02010600030101010101" pitchFamily="2" charset="-122"/>
            </a:endParaRPr>
          </a:p>
        </p:txBody>
      </p:sp>
    </p:spTree>
  </p:cSld>
  <p:clrMapOvr>
    <a:masterClrMapping/>
  </p:clrMapOvr>
  <p:transition spd="slow" advTm="13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标题 1"/>
          <p:cNvSpPr>
            <a:spLocks noGrp="1"/>
          </p:cNvSpPr>
          <p:nvPr>
            <p:ph type="title"/>
          </p:nvPr>
        </p:nvSpPr>
        <p:spPr>
          <a:xfrm>
            <a:off x="527050" y="457200"/>
            <a:ext cx="7999413" cy="1371600"/>
          </a:xfrm>
          <a:ln/>
        </p:spPr>
        <p:txBody>
          <a:bodyPr wrap="square" lIns="91440" tIns="45720" rIns="91440" bIns="45720" anchor="ctr"/>
          <a:lstStyle/>
          <a:p>
            <a:r>
              <a:rPr lang="en-US" altLang="zh-CN" sz="2800" b="1" dirty="0"/>
              <a:t>4. </a:t>
            </a:r>
            <a:r>
              <a:rPr lang="zh-CN" altLang="en-US" sz="2800" b="1" dirty="0"/>
              <a:t>参数改革作为结构改革的备选方案</a:t>
            </a:r>
            <a:r>
              <a:rPr lang="en-US" altLang="zh-CN" sz="2800" b="1" dirty="0"/>
              <a:t/>
            </a:r>
            <a:br>
              <a:rPr lang="en-US" altLang="zh-CN" sz="2800" b="1" dirty="0"/>
            </a:br>
            <a:r>
              <a:rPr lang="en-US" altLang="zh-CN" sz="2800" b="1" dirty="0"/>
              <a:t>   Parametric Reform as an Alternative to Structural Reform</a:t>
            </a:r>
            <a:endParaRPr lang="zh-CN" altLang="en-US" sz="3600" b="1" dirty="0"/>
          </a:p>
        </p:txBody>
      </p:sp>
      <p:sp>
        <p:nvSpPr>
          <p:cNvPr id="3" name="内容占位符 2"/>
          <p:cNvSpPr>
            <a:spLocks noGrp="1"/>
          </p:cNvSpPr>
          <p:nvPr>
            <p:ph idx="1"/>
          </p:nvPr>
        </p:nvSpPr>
        <p:spPr>
          <a:xfrm>
            <a:off x="477838" y="2103438"/>
            <a:ext cx="8097838" cy="3305175"/>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Char char="n"/>
              <a:defRPr/>
            </a:pPr>
            <a:r>
              <a:rPr kumimoji="0" lang="zh-CN" altLang="zh-CN" sz="2000" b="1" i="0" u="none" strike="noStrike" kern="0" cap="none" spc="0" normalizeH="0" baseline="0" noProof="0" dirty="0" smtClean="0">
                <a:ln>
                  <a:noFill/>
                </a:ln>
                <a:solidFill>
                  <a:schemeClr val="tx1"/>
                </a:solidFill>
                <a:effectLst/>
                <a:uLnTx/>
                <a:uFillTx/>
                <a:latin typeface="+mn-lt"/>
                <a:ea typeface="+mn-ea"/>
                <a:cs typeface="+mn-cs"/>
              </a:rPr>
              <a:t>欧洲国家</a:t>
            </a:r>
            <a:r>
              <a:rPr kumimoji="0" lang="zh-CN" altLang="en-US" sz="2000" b="1" i="0" u="none" strike="noStrike" kern="0" cap="none" spc="0" normalizeH="0" baseline="0" noProof="0" dirty="0" smtClean="0">
                <a:ln>
                  <a:noFill/>
                </a:ln>
                <a:solidFill>
                  <a:schemeClr val="tx1"/>
                </a:solidFill>
                <a:effectLst/>
                <a:uLnTx/>
                <a:uFillTx/>
                <a:latin typeface="+mn-lt"/>
                <a:ea typeface="+mn-ea"/>
                <a:cs typeface="+mn-cs"/>
              </a:rPr>
              <a:t>在</a:t>
            </a:r>
            <a:r>
              <a:rPr kumimoji="0" lang="zh-CN" altLang="zh-CN" sz="2000" b="1" i="0" u="none" strike="noStrike" kern="0" cap="none" spc="0" normalizeH="0" baseline="0" noProof="0" dirty="0" smtClean="0">
                <a:ln>
                  <a:noFill/>
                </a:ln>
                <a:solidFill>
                  <a:schemeClr val="tx1"/>
                </a:solidFill>
                <a:effectLst/>
                <a:uLnTx/>
                <a:uFillTx/>
                <a:latin typeface="+mn-lt"/>
                <a:ea typeface="+mn-ea"/>
                <a:cs typeface="+mn-cs"/>
              </a:rPr>
              <a:t>公共养老金改革</a:t>
            </a:r>
            <a:r>
              <a:rPr kumimoji="0" lang="zh-CN" altLang="en-US" sz="2000" b="1" i="0" u="none" strike="noStrike" kern="0" cap="none" spc="0" normalizeH="0" baseline="0" noProof="0" dirty="0" smtClean="0">
                <a:ln>
                  <a:noFill/>
                </a:ln>
                <a:solidFill>
                  <a:schemeClr val="tx1"/>
                </a:solidFill>
                <a:effectLst/>
                <a:uLnTx/>
                <a:uFillTx/>
                <a:latin typeface="+mn-lt"/>
                <a:ea typeface="+mn-ea"/>
                <a:cs typeface="+mn-cs"/>
              </a:rPr>
              <a:t>方面</a:t>
            </a:r>
            <a:r>
              <a:rPr kumimoji="0" lang="zh-CN" altLang="zh-CN" sz="2000" b="1" i="0" u="none" strike="noStrike" kern="0" cap="none" spc="0" normalizeH="0" baseline="0" noProof="0" dirty="0" smtClean="0">
                <a:ln>
                  <a:noFill/>
                </a:ln>
                <a:solidFill>
                  <a:schemeClr val="tx1"/>
                </a:solidFill>
                <a:effectLst/>
                <a:uLnTx/>
                <a:uFillTx/>
                <a:latin typeface="+mn-lt"/>
                <a:ea typeface="+mn-ea"/>
                <a:cs typeface="+mn-cs"/>
              </a:rPr>
              <a:t>采取了两种主要路径</a:t>
            </a:r>
            <a:r>
              <a:rPr kumimoji="0" lang="zh-CN" altLang="en-US" sz="2000" b="1" i="0" u="none" strike="noStrike" kern="0" cap="none" spc="0" normalizeH="0" baseline="0" noProof="0" dirty="0" smtClean="0">
                <a:ln>
                  <a:noFill/>
                </a:ln>
                <a:solidFill>
                  <a:schemeClr val="tx1"/>
                </a:solidFill>
                <a:effectLst/>
                <a:uLnTx/>
                <a:uFillTx/>
                <a:latin typeface="+mn-lt"/>
                <a:ea typeface="+mn-ea"/>
                <a:cs typeface="+mn-cs"/>
              </a:rPr>
              <a:t>：</a:t>
            </a:r>
            <a:endParaRPr kumimoji="0" lang="en-US" altLang="zh-CN" sz="2000" b="1" i="0" u="none" strike="noStrike" kern="0" cap="none" spc="0" normalizeH="0" baseline="0" noProof="0" dirty="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defRPr/>
            </a:pPr>
            <a:r>
              <a:rPr kumimoji="0" lang="en-US" altLang="zh-CN" sz="2000" b="0" i="0" u="none" strike="noStrike" kern="0" cap="none" spc="0" normalizeH="0" baseline="0" noProof="0" dirty="0" smtClean="0">
                <a:ln>
                  <a:noFill/>
                </a:ln>
                <a:solidFill>
                  <a:schemeClr val="tx1"/>
                </a:solidFill>
                <a:effectLst/>
                <a:uLnTx/>
                <a:uFillTx/>
                <a:latin typeface="+mn-lt"/>
                <a:ea typeface="+mn-ea"/>
                <a:cs typeface="+mn-cs"/>
              </a:rPr>
              <a:t>Two paths choosen by European countries in their attempt to reform their public pension systems:</a:t>
            </a:r>
          </a:p>
          <a:p>
            <a:pPr marL="457200" marR="0" lvl="1" indent="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defRPr/>
            </a:pPr>
            <a:endParaRPr kumimoji="0" lang="en-US" altLang="zh-CN" sz="1000" b="0" i="0" u="none" strike="noStrike" kern="0" cap="none" spc="0" normalizeH="0" baseline="0" noProof="0" dirty="0" smtClean="0">
              <a:ln>
                <a:noFill/>
              </a:ln>
              <a:solidFill>
                <a:schemeClr val="tx1"/>
              </a:solidFill>
              <a:effectLst/>
              <a:uLnTx/>
              <a:uFillTx/>
              <a:latin typeface="+mn-lt"/>
              <a:ea typeface="+mn-ea"/>
              <a:cs typeface="+mn-cs"/>
            </a:endParaRPr>
          </a:p>
          <a:p>
            <a:pPr marR="0" lvl="0" algn="l" defTabSz="914400" rtl="0" eaLnBrk="0" fontAlgn="base" latinLnBrk="0" hangingPunct="0">
              <a:lnSpc>
                <a:spcPct val="100000"/>
              </a:lnSpc>
              <a:spcBef>
                <a:spcPct val="20000"/>
              </a:spcBef>
              <a:spcAft>
                <a:spcPct val="0"/>
              </a:spcAft>
              <a:buClr>
                <a:schemeClr val="bg2"/>
              </a:buClr>
              <a:buSzPct val="75000"/>
              <a:buFont typeface="Wingdings" panose="05000000000000000000" charset="0"/>
              <a:buChar char=""/>
              <a:defRPr/>
            </a:pPr>
            <a:r>
              <a:rPr kumimoji="0" lang="zh-CN" altLang="zh-CN" sz="2000" b="1" i="0" u="none" strike="noStrike" kern="0" cap="none" spc="0" normalizeH="0" baseline="0" noProof="0" dirty="0" smtClean="0">
                <a:ln>
                  <a:noFill/>
                </a:ln>
                <a:solidFill>
                  <a:schemeClr val="tx1"/>
                </a:solidFill>
                <a:effectLst/>
                <a:uLnTx/>
                <a:uFillTx/>
                <a:latin typeface="+mn-lt"/>
                <a:ea typeface="+mn-ea"/>
                <a:cs typeface="+mn-cs"/>
              </a:rPr>
              <a:t>结构改革。在结构改革中，运用参数改革的方式协助结构改革，</a:t>
            </a:r>
          </a:p>
          <a:p>
            <a:pPr marL="0" marR="0" lvl="0" indent="0" algn="l" defTabSz="914400" rtl="0" eaLnBrk="0" fontAlgn="base" latinLnBrk="0" hangingPunct="0">
              <a:lnSpc>
                <a:spcPct val="100000"/>
              </a:lnSpc>
              <a:spcBef>
                <a:spcPct val="20000"/>
              </a:spcBef>
              <a:spcAft>
                <a:spcPct val="0"/>
              </a:spcAft>
              <a:buClr>
                <a:schemeClr val="bg2"/>
              </a:buClr>
              <a:buSzPct val="75000"/>
              <a:buNone/>
              <a:defRPr/>
            </a:pPr>
            <a:r>
              <a:rPr kumimoji="0" lang="en-US" altLang="zh-CN" sz="2000" b="0" i="0" u="none" strike="noStrike" kern="0" cap="none" spc="0" normalizeH="0" baseline="0" noProof="0" dirty="0" smtClean="0">
                <a:ln>
                  <a:noFill/>
                </a:ln>
                <a:solidFill>
                  <a:schemeClr val="tx1"/>
                </a:solidFill>
                <a:effectLst/>
                <a:uLnTx/>
                <a:uFillTx/>
                <a:latin typeface="+mn-lt"/>
                <a:ea typeface="+mn-ea"/>
                <a:cs typeface="+mn-cs"/>
              </a:rPr>
              <a:t>     Parametric reforms are necessary steps in structural reform.</a:t>
            </a:r>
          </a:p>
          <a:p>
            <a:pPr marL="0" marR="0" lvl="0" indent="0" algn="l" defTabSz="914400" rtl="0" eaLnBrk="0" fontAlgn="base" latinLnBrk="0" hangingPunct="0">
              <a:lnSpc>
                <a:spcPct val="100000"/>
              </a:lnSpc>
              <a:spcBef>
                <a:spcPct val="20000"/>
              </a:spcBef>
              <a:spcAft>
                <a:spcPct val="0"/>
              </a:spcAft>
              <a:buClr>
                <a:schemeClr val="bg2"/>
              </a:buClr>
              <a:buSzPct val="75000"/>
              <a:buNone/>
              <a:defRPr/>
            </a:pPr>
            <a:endParaRPr kumimoji="0" lang="zh-CN" altLang="en-US" sz="1000" b="0" i="0" u="none" strike="noStrike" kern="0" cap="none" spc="0" normalizeH="0" baseline="0" noProof="0" dirty="0" smtClean="0">
              <a:ln>
                <a:noFill/>
              </a:ln>
              <a:solidFill>
                <a:schemeClr val="tx1"/>
              </a:solidFill>
              <a:effectLst/>
              <a:uLnTx/>
              <a:uFillTx/>
              <a:latin typeface="+mn-lt"/>
              <a:ea typeface="+mn-ea"/>
              <a:cs typeface="+mn-cs"/>
            </a:endParaRPr>
          </a:p>
          <a:p>
            <a:pPr marR="0" lvl="0" algn="l" defTabSz="914400" rtl="0" eaLnBrk="0" fontAlgn="base" latinLnBrk="0" hangingPunct="0">
              <a:lnSpc>
                <a:spcPct val="100000"/>
              </a:lnSpc>
              <a:spcBef>
                <a:spcPct val="20000"/>
              </a:spcBef>
              <a:spcAft>
                <a:spcPct val="0"/>
              </a:spcAft>
              <a:buClr>
                <a:schemeClr val="accent2"/>
              </a:buClr>
              <a:buSzPct val="80000"/>
              <a:buFont typeface="Wingdings" panose="05000000000000000000" charset="0"/>
              <a:buChar char=""/>
              <a:defRPr/>
            </a:pPr>
            <a:r>
              <a:rPr kumimoji="0" lang="zh-CN" altLang="zh-CN" sz="2000" b="1" i="0" u="none" strike="noStrike" kern="0" cap="none" spc="0" normalizeH="0" baseline="0" noProof="0" dirty="0" smtClean="0">
                <a:ln>
                  <a:noFill/>
                </a:ln>
                <a:solidFill>
                  <a:schemeClr val="tx1"/>
                </a:solidFill>
                <a:effectLst/>
                <a:uLnTx/>
                <a:uFillTx/>
                <a:latin typeface="+mn-lt"/>
                <a:ea typeface="+mn-ea"/>
                <a:cs typeface="+mn-cs"/>
              </a:rPr>
              <a:t>在结构改革遇到政治和社会阻力的情况下，参数改革成为改革的主要选项。参数改革是一种渐进性的改革。</a:t>
            </a:r>
          </a:p>
          <a:p>
            <a:pPr marL="457200" marR="0" lvl="1" indent="0" algn="l" defTabSz="914400" rtl="0" eaLnBrk="0" fontAlgn="base" latinLnBrk="0" hangingPunct="0">
              <a:lnSpc>
                <a:spcPct val="100000"/>
              </a:lnSpc>
              <a:spcBef>
                <a:spcPct val="20000"/>
              </a:spcBef>
              <a:spcAft>
                <a:spcPct val="0"/>
              </a:spcAft>
              <a:buClr>
                <a:schemeClr val="accent2"/>
              </a:buClr>
              <a:buSzPct val="80000"/>
              <a:buFont typeface="Wingdings" panose="05000000000000000000" charset="0"/>
              <a:buNone/>
              <a:defRPr/>
            </a:pPr>
            <a:r>
              <a:rPr kumimoji="0" lang="en-US" altLang="zh-CN" sz="2000" b="0" i="0" u="none" strike="noStrike" kern="0" cap="none" spc="0" normalizeH="0" baseline="0" noProof="0" dirty="0" smtClean="0">
                <a:ln>
                  <a:noFill/>
                </a:ln>
                <a:solidFill>
                  <a:schemeClr val="tx1"/>
                </a:solidFill>
                <a:effectLst/>
                <a:uLnTx/>
                <a:uFillTx/>
                <a:latin typeface="+mn-lt"/>
                <a:ea typeface="+mn-ea"/>
                <a:cs typeface="+mn-cs"/>
              </a:rPr>
              <a:t>When structural reform met resistances, parametric reform becomes important alternative with incremental reform measures.</a:t>
            </a:r>
          </a:p>
          <a:p>
            <a:pPr marL="342900" marR="0" lvl="0" indent="-34290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Char char="n"/>
              <a:defRPr/>
            </a:pPr>
            <a:endParaRPr kumimoji="0" lang="zh-CN" altLang="zh-CN"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Char char="n"/>
              <a:defRPr/>
            </a:pPr>
            <a:endParaRPr kumimoji="0" lang="zh-CN" altLang="en-US" sz="2000" b="0" i="0" u="none" strike="noStrike" kern="0" cap="none" spc="0" normalizeH="0" baseline="0" noProof="0" dirty="0">
              <a:ln>
                <a:noFill/>
              </a:ln>
              <a:solidFill>
                <a:schemeClr val="tx1"/>
              </a:solidFill>
              <a:effectLst/>
              <a:uLnTx/>
              <a:uFillTx/>
              <a:latin typeface="+mn-lt"/>
              <a:ea typeface="+mn-ea"/>
              <a:cs typeface="+mn-cs"/>
            </a:endParaRPr>
          </a:p>
        </p:txBody>
      </p:sp>
      <p:sp>
        <p:nvSpPr>
          <p:cNvPr id="10243" name="灯片编号占位符 3"/>
          <p:cNvSpPr>
            <a:spLocks noGrp="1"/>
          </p:cNvSpPr>
          <p:nvPr>
            <p:ph type="sldNum" sz="quarter" idx="11"/>
          </p:nvPr>
        </p:nvSpPr>
        <p:spPr>
          <a:ln/>
        </p:spPr>
        <p:txBody>
          <a:bodyPr wrap="square" lIns="91440" tIns="45720" rIns="91440" bIns="45720" anchor="b"/>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a:fld id="{9A0DB2DC-4C9A-4742-B13C-FB6460FD3503}" type="slidenum">
              <a:rPr lang="zh-CN" altLang="zh-CN" sz="1200" dirty="0">
                <a:latin typeface="Arial Black" panose="020B0A04020102020204" pitchFamily="34" charset="0"/>
              </a:rPr>
              <a:t>5</a:t>
            </a:fld>
            <a:endParaRPr lang="zh-CN" altLang="zh-CN" sz="1200" dirty="0">
              <a:latin typeface="Arial Black" panose="020B0A04020102020204" pitchFamily="34" charset="0"/>
            </a:endParaRPr>
          </a:p>
        </p:txBody>
      </p:sp>
      <p:sp>
        <p:nvSpPr>
          <p:cNvPr id="10244" name="日期占位符 4"/>
          <p:cNvSpPr>
            <a:spLocks noGrp="1"/>
          </p:cNvSpPr>
          <p:nvPr>
            <p:ph type="dt" sz="half" idx="12"/>
          </p:nvPr>
        </p:nvSpPr>
        <p:spPr>
          <a:ln/>
        </p:spPr>
        <p:txBody>
          <a:bodyPr wrap="square" lIns="91440" tIns="45720" rIns="91440" bIns="45720" anchor="b"/>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fld id="{BB962C8B-B14F-4D97-AF65-F5344CB8AC3E}" type="datetime1">
              <a:rPr lang="zh-CN" altLang="en-US" sz="1200" dirty="0"/>
              <a:t>2017/9/14</a:t>
            </a:fld>
            <a:endParaRPr lang="zh-CN" altLang="en-US" sz="1200" dirty="0"/>
          </a:p>
        </p:txBody>
      </p:sp>
    </p:spTree>
  </p:cSld>
  <p:clrMapOvr>
    <a:masterClrMapping/>
  </p:clrMapOvr>
  <p:transition spd="slow" advTm="13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标题 4"/>
          <p:cNvSpPr>
            <a:spLocks noGrp="1"/>
          </p:cNvSpPr>
          <p:nvPr>
            <p:ph type="title"/>
          </p:nvPr>
        </p:nvSpPr>
        <p:spPr>
          <a:ln/>
        </p:spPr>
        <p:txBody>
          <a:bodyPr wrap="square" lIns="91440" tIns="45720" rIns="91440" bIns="45720" anchor="ctr"/>
          <a:lstStyle/>
          <a:p>
            <a:r>
              <a:rPr lang="en-US" altLang="zh-CN" sz="3600" b="1" dirty="0"/>
              <a:t>5. </a:t>
            </a:r>
            <a:r>
              <a:rPr lang="zh-CN" altLang="en-US" sz="3600" b="1" dirty="0"/>
              <a:t>参数改革的内容</a:t>
            </a:r>
            <a:r>
              <a:rPr lang="en-US" altLang="zh-CN" sz="3600" b="1" dirty="0"/>
              <a:t> </a:t>
            </a:r>
            <a:br>
              <a:rPr lang="en-US" altLang="zh-CN" sz="3600" b="1" dirty="0"/>
            </a:br>
            <a:r>
              <a:rPr lang="en-US" altLang="zh-CN" sz="3600" b="1" dirty="0"/>
              <a:t>    Contents of parametric reforms</a:t>
            </a:r>
            <a:r>
              <a:rPr lang="zh-CN" altLang="en-US" sz="3600" b="1" dirty="0"/>
              <a:t> </a:t>
            </a:r>
          </a:p>
        </p:txBody>
      </p:sp>
      <p:sp>
        <p:nvSpPr>
          <p:cNvPr id="11266" name="内容占位符 5"/>
          <p:cNvSpPr>
            <a:spLocks noGrp="1"/>
          </p:cNvSpPr>
          <p:nvPr>
            <p:ph idx="1"/>
          </p:nvPr>
        </p:nvSpPr>
        <p:spPr>
          <a:xfrm>
            <a:off x="395288" y="1628775"/>
            <a:ext cx="8291512" cy="4238625"/>
          </a:xfrm>
          <a:ln/>
        </p:spPr>
        <p:txBody>
          <a:bodyPr wrap="square" lIns="91440" tIns="45720" rIns="91440" bIns="45720" anchor="t"/>
          <a:lstStyle/>
          <a:p>
            <a:pPr>
              <a:buNone/>
            </a:pPr>
            <a:r>
              <a:rPr lang="zh-CN" altLang="zh-CN" sz="2000" dirty="0"/>
              <a:t>一是</a:t>
            </a:r>
            <a:r>
              <a:rPr lang="en-US" altLang="zh-CN" sz="2000" dirty="0"/>
              <a:t>延迟退休。</a:t>
            </a:r>
            <a:r>
              <a:rPr lang="zh-CN" altLang="en-US" sz="2000" dirty="0"/>
              <a:t>措施包括：直接提高，退休年龄与预期寿命挂钩，男女退休年龄趋同等</a:t>
            </a:r>
            <a:r>
              <a:rPr lang="en-US" altLang="zh-CN" sz="2000" dirty="0"/>
              <a:t>。</a:t>
            </a:r>
            <a:r>
              <a:rPr lang="zh-CN" altLang="en-US" sz="2000" dirty="0"/>
              <a:t>一般是多年期改革。</a:t>
            </a:r>
          </a:p>
          <a:p>
            <a:pPr>
              <a:buNone/>
            </a:pPr>
            <a:r>
              <a:rPr lang="zh-CN" altLang="en-US" sz="2000" dirty="0"/>
              <a:t>     </a:t>
            </a:r>
            <a:r>
              <a:rPr lang="en-US" altLang="zh-CN" sz="2000" dirty="0"/>
              <a:t>Postpone retirement: direct or link with life-expectancy, gender equality.  </a:t>
            </a:r>
          </a:p>
          <a:p>
            <a:pPr>
              <a:buNone/>
            </a:pPr>
            <a:r>
              <a:rPr lang="zh-CN" altLang="zh-CN" sz="2000" dirty="0"/>
              <a:t>二是限制提前退休。包括激励延迟退休、修改养老金待遇的计算公式等</a:t>
            </a:r>
            <a:r>
              <a:rPr lang="zh-CN" altLang="en-US" sz="2000" dirty="0"/>
              <a:t>，严格残疾养老金领取</a:t>
            </a:r>
            <a:r>
              <a:rPr lang="zh-CN" altLang="zh-CN" sz="2000" dirty="0"/>
              <a:t>。</a:t>
            </a:r>
            <a:r>
              <a:rPr lang="zh-CN" altLang="en-US" sz="2000" dirty="0"/>
              <a:t>同时允许延迟退休领取部分养老金。</a:t>
            </a:r>
            <a:r>
              <a:rPr lang="zh-CN" altLang="zh-CN" sz="2000" dirty="0"/>
              <a:t>一些国家的政策聚焦于提高最低养老金，以强化对最需要群体的社会保护。</a:t>
            </a:r>
          </a:p>
          <a:p>
            <a:pPr>
              <a:buNone/>
            </a:pPr>
            <a:r>
              <a:rPr lang="zh-CN" altLang="zh-CN" sz="2000" dirty="0"/>
              <a:t>     </a:t>
            </a:r>
            <a:r>
              <a:rPr lang="en-US" altLang="zh-CN" sz="2000" dirty="0"/>
              <a:t>Restrict early retirement by changing pension calculation.</a:t>
            </a:r>
            <a:endParaRPr lang="zh-CN" altLang="zh-CN" sz="2000" dirty="0"/>
          </a:p>
          <a:p>
            <a:pPr>
              <a:buNone/>
            </a:pPr>
            <a:r>
              <a:rPr lang="en-US" altLang="zh-CN" sz="2000" dirty="0"/>
              <a:t>三是</a:t>
            </a:r>
            <a:r>
              <a:rPr lang="zh-CN" altLang="en-US" sz="2000" dirty="0"/>
              <a:t>提高全额养老金的</a:t>
            </a:r>
            <a:r>
              <a:rPr lang="zh-CN" altLang="zh-CN" sz="2000" dirty="0"/>
              <a:t>缴费年限和缴费率。</a:t>
            </a:r>
          </a:p>
          <a:p>
            <a:pPr>
              <a:buNone/>
            </a:pPr>
            <a:r>
              <a:rPr lang="zh-CN" altLang="zh-CN" sz="2000" dirty="0"/>
              <a:t>    </a:t>
            </a:r>
            <a:r>
              <a:rPr lang="en-US" altLang="zh-CN" sz="2000" dirty="0"/>
              <a:t>Raise working duration and rate of contribution,</a:t>
            </a:r>
            <a:endParaRPr lang="zh-CN" altLang="zh-CN" sz="2000" dirty="0"/>
          </a:p>
          <a:p>
            <a:pPr>
              <a:buNone/>
            </a:pPr>
            <a:r>
              <a:rPr lang="zh-CN" altLang="zh-CN" sz="2000" dirty="0"/>
              <a:t>四是养老金计算和养老金指数化。将经济和人口等指数带入计算公式，</a:t>
            </a:r>
            <a:r>
              <a:rPr lang="en-US" altLang="zh-CN" sz="2000" dirty="0"/>
              <a:t>Indexation of pension, introduce economic and population indexation</a:t>
            </a:r>
            <a:endParaRPr lang="zh-CN" altLang="zh-CN" sz="2000" dirty="0"/>
          </a:p>
          <a:p>
            <a:pPr>
              <a:buNone/>
            </a:pPr>
            <a:r>
              <a:rPr lang="zh-CN" altLang="zh-CN" sz="2000" dirty="0"/>
              <a:t>五是保障最低养老金。提高养老金的充足性，</a:t>
            </a:r>
          </a:p>
          <a:p>
            <a:pPr>
              <a:buNone/>
            </a:pPr>
            <a:r>
              <a:rPr lang="zh-CN" altLang="zh-CN" sz="2000" dirty="0"/>
              <a:t>     </a:t>
            </a:r>
            <a:r>
              <a:rPr lang="en-US" altLang="zh-CN" sz="2000" dirty="0"/>
              <a:t>Protect minimum pension, raise the sufficiency of pension.</a:t>
            </a:r>
            <a:endParaRPr lang="zh-CN" altLang="zh-CN" sz="2000" dirty="0"/>
          </a:p>
          <a:p>
            <a:endParaRPr lang="zh-CN" altLang="en-US" dirty="0"/>
          </a:p>
        </p:txBody>
      </p:sp>
      <p:sp>
        <p:nvSpPr>
          <p:cNvPr id="11267" name="灯片编号占位符 2"/>
          <p:cNvSpPr>
            <a:spLocks noGrp="1"/>
          </p:cNvSpPr>
          <p:nvPr>
            <p:ph type="sldNum" sz="quarter" idx="11"/>
          </p:nvPr>
        </p:nvSpPr>
        <p:spPr>
          <a:ln/>
        </p:spPr>
        <p:txBody>
          <a:bodyPr wrap="square" lIns="91440" tIns="45720" rIns="91440" bIns="45720" anchor="b"/>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a:fld id="{9A0DB2DC-4C9A-4742-B13C-FB6460FD3503}" type="slidenum">
              <a:rPr lang="zh-CN" altLang="zh-CN" sz="1200" dirty="0">
                <a:latin typeface="Arial Black" panose="020B0A04020102020204" pitchFamily="34" charset="0"/>
              </a:rPr>
              <a:t>6</a:t>
            </a:fld>
            <a:endParaRPr lang="zh-CN" altLang="zh-CN" sz="1200" dirty="0">
              <a:latin typeface="Arial Black" panose="020B0A04020102020204" pitchFamily="34" charset="0"/>
            </a:endParaRPr>
          </a:p>
        </p:txBody>
      </p:sp>
      <p:sp>
        <p:nvSpPr>
          <p:cNvPr id="11268" name="日期占位符 3"/>
          <p:cNvSpPr>
            <a:spLocks noGrp="1"/>
          </p:cNvSpPr>
          <p:nvPr>
            <p:ph type="dt" sz="half" idx="12"/>
          </p:nvPr>
        </p:nvSpPr>
        <p:spPr>
          <a:ln/>
        </p:spPr>
        <p:txBody>
          <a:bodyPr wrap="square" lIns="91440" tIns="45720" rIns="91440" bIns="45720" anchor="b"/>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fld id="{BB962C8B-B14F-4D97-AF65-F5344CB8AC3E}" type="datetime1">
              <a:rPr lang="zh-CN" altLang="en-US" sz="1200" dirty="0"/>
              <a:t>2017/9/14</a:t>
            </a:fld>
            <a:endParaRPr lang="zh-CN" altLang="en-US" sz="1200" dirty="0"/>
          </a:p>
        </p:txBody>
      </p:sp>
    </p:spTree>
  </p:cSld>
  <p:clrMapOvr>
    <a:masterClrMapping/>
  </p:clrMapOvr>
  <p:transition spd="slow" advTm="13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标题 8"/>
          <p:cNvSpPr>
            <a:spLocks noGrp="1"/>
          </p:cNvSpPr>
          <p:nvPr>
            <p:ph type="title"/>
          </p:nvPr>
        </p:nvSpPr>
        <p:spPr>
          <a:ln/>
        </p:spPr>
        <p:txBody>
          <a:bodyPr wrap="square" lIns="91440" tIns="45720" rIns="91440" bIns="45720" anchor="ctr"/>
          <a:lstStyle/>
          <a:p>
            <a:r>
              <a:rPr lang="zh-CN" altLang="en-US" sz="3600" b="1" dirty="0">
                <a:latin typeface="Calibri" panose="020F0502020204030204" pitchFamily="34" charset="0"/>
              </a:rPr>
              <a:t>欧盟国家社保改革一览表</a:t>
            </a:r>
            <a:r>
              <a:rPr lang="zh-CN" altLang="en-US" sz="1600" dirty="0"/>
              <a:t/>
            </a:r>
            <a:br>
              <a:rPr lang="zh-CN" altLang="en-US" sz="1600" dirty="0"/>
            </a:br>
            <a:endParaRPr lang="zh-CN" altLang="en-US" dirty="0"/>
          </a:p>
        </p:txBody>
      </p:sp>
      <p:sp>
        <p:nvSpPr>
          <p:cNvPr id="12290" name="灯片编号占位符 3"/>
          <p:cNvSpPr>
            <a:spLocks noGrp="1"/>
          </p:cNvSpPr>
          <p:nvPr>
            <p:ph type="sldNum" sz="quarter" idx="11"/>
          </p:nvPr>
        </p:nvSpPr>
        <p:spPr>
          <a:ln/>
        </p:spPr>
        <p:txBody>
          <a:bodyPr wrap="square" lIns="91440" tIns="45720" rIns="91440" bIns="45720" anchor="b"/>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a:fld id="{9A0DB2DC-4C9A-4742-B13C-FB6460FD3503}" type="slidenum">
              <a:rPr lang="zh-CN" altLang="zh-CN" sz="1200" dirty="0">
                <a:latin typeface="Arial Black" panose="020B0A04020102020204" pitchFamily="34" charset="0"/>
              </a:rPr>
              <a:t>7</a:t>
            </a:fld>
            <a:endParaRPr lang="zh-CN" altLang="zh-CN" sz="1200" dirty="0">
              <a:latin typeface="Arial Black" panose="020B0A04020102020204" pitchFamily="34" charset="0"/>
            </a:endParaRPr>
          </a:p>
        </p:txBody>
      </p:sp>
      <p:sp>
        <p:nvSpPr>
          <p:cNvPr id="12291" name="日期占位符 4"/>
          <p:cNvSpPr>
            <a:spLocks noGrp="1"/>
          </p:cNvSpPr>
          <p:nvPr>
            <p:ph type="dt" sz="half" idx="12"/>
          </p:nvPr>
        </p:nvSpPr>
        <p:spPr>
          <a:ln/>
        </p:spPr>
        <p:txBody>
          <a:bodyPr wrap="square" lIns="91440" tIns="45720" rIns="91440" bIns="45720" anchor="b"/>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fld id="{BB962C8B-B14F-4D97-AF65-F5344CB8AC3E}" type="datetime1">
              <a:rPr lang="zh-CN" altLang="en-US" sz="1200" dirty="0"/>
              <a:t>2017/9/14</a:t>
            </a:fld>
            <a:endParaRPr lang="zh-CN" altLang="en-US" sz="1200" dirty="0"/>
          </a:p>
        </p:txBody>
      </p:sp>
      <p:graphicFrame>
        <p:nvGraphicFramePr>
          <p:cNvPr id="6" name="表格 5"/>
          <p:cNvGraphicFramePr>
            <a:graphicFrameLocks noGrp="1"/>
          </p:cNvGraphicFramePr>
          <p:nvPr/>
        </p:nvGraphicFramePr>
        <p:xfrm>
          <a:off x="468313" y="1128713"/>
          <a:ext cx="8137525" cy="5241925"/>
        </p:xfrm>
        <a:graphic>
          <a:graphicData uri="http://schemas.openxmlformats.org/drawingml/2006/table">
            <a:tbl>
              <a:tblPr/>
              <a:tblGrid>
                <a:gridCol w="2131905"/>
                <a:gridCol w="3002376"/>
                <a:gridCol w="3002376"/>
              </a:tblGrid>
              <a:tr h="252883">
                <a:tc>
                  <a:txBody>
                    <a:bodyPr/>
                    <a:lstStyle/>
                    <a:p>
                      <a:pPr>
                        <a:spcAft>
                          <a:spcPts val="0"/>
                        </a:spcAft>
                      </a:pPr>
                      <a:r>
                        <a:rPr lang="zh-CN" sz="1600" b="1" dirty="0">
                          <a:solidFill>
                            <a:srgbClr val="FFFFFF"/>
                          </a:solidFill>
                          <a:latin typeface="Calibri" panose="020F0502020204030204"/>
                          <a:ea typeface="宋体" panose="02010600030101010101" pitchFamily="2" charset="-122"/>
                          <a:cs typeface="Times New Roman" panose="02020603050405020304"/>
                        </a:rPr>
                        <a:t>政策改革领域</a:t>
                      </a:r>
                      <a:endParaRPr lang="zh-CN" sz="1600" dirty="0">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spcAft>
                          <a:spcPts val="0"/>
                        </a:spcAft>
                      </a:pPr>
                      <a:r>
                        <a:rPr lang="zh-CN" sz="1600" b="1">
                          <a:solidFill>
                            <a:srgbClr val="FFFFFF"/>
                          </a:solidFill>
                          <a:latin typeface="Calibri" panose="020F0502020204030204"/>
                          <a:ea typeface="宋体" panose="02010600030101010101" pitchFamily="2" charset="-122"/>
                          <a:cs typeface="Times New Roman" panose="02020603050405020304"/>
                        </a:rPr>
                        <a:t>政策选项</a:t>
                      </a:r>
                      <a:endParaRPr lang="zh-CN" sz="1600">
                        <a:latin typeface="Calibri" panose="020F0502020204030204"/>
                        <a:ea typeface="宋体" panose="02010600030101010101" pitchFamily="2" charset="-122"/>
                        <a:cs typeface="Times New Roman" panose="02020603050405020304"/>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spcAft>
                          <a:spcPts val="0"/>
                        </a:spcAft>
                      </a:pPr>
                      <a:r>
                        <a:rPr lang="zh-CN" sz="1600" b="1" dirty="0">
                          <a:solidFill>
                            <a:srgbClr val="FFFFFF"/>
                          </a:solidFill>
                          <a:latin typeface="Calibri" panose="020F0502020204030204"/>
                          <a:ea typeface="宋体" panose="02010600030101010101" pitchFamily="2" charset="-122"/>
                          <a:cs typeface="Times New Roman" panose="02020603050405020304"/>
                        </a:rPr>
                        <a:t>进行相关改革的欧盟成员国</a:t>
                      </a:r>
                      <a:endParaRPr lang="zh-CN" sz="1600" dirty="0">
                        <a:latin typeface="Calibri" panose="020F0502020204030204"/>
                        <a:ea typeface="宋体" panose="02010600030101010101" pitchFamily="2" charset="-122"/>
                        <a:cs typeface="Times New Roman" panose="02020603050405020304"/>
                      </a:endParaRPr>
                    </a:p>
                  </a:txBody>
                  <a:tcPr marL="68580" marR="6858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r>
              <a:tr h="246380">
                <a:tc rowSpan="3">
                  <a:txBody>
                    <a:bodyPr/>
                    <a:lstStyle/>
                    <a:p>
                      <a:pPr>
                        <a:spcAft>
                          <a:spcPts val="0"/>
                        </a:spcAft>
                      </a:pPr>
                      <a:r>
                        <a:rPr lang="zh-CN" sz="1600" b="1" dirty="0">
                          <a:latin typeface="Calibri" panose="020F0502020204030204"/>
                          <a:ea typeface="宋体" panose="02010600030101010101" pitchFamily="2" charset="-122"/>
                          <a:cs typeface="Times New Roman" panose="02020603050405020304"/>
                        </a:rPr>
                        <a:t>提前退休选</a:t>
                      </a:r>
                      <a:r>
                        <a:rPr lang="zh-CN" sz="1600" b="1" dirty="0" smtClean="0">
                          <a:latin typeface="Calibri" panose="020F0502020204030204"/>
                          <a:ea typeface="宋体" panose="02010600030101010101" pitchFamily="2" charset="-122"/>
                          <a:cs typeface="Times New Roman" panose="02020603050405020304"/>
                        </a:rPr>
                        <a:t>项</a:t>
                      </a:r>
                      <a:endParaRPr lang="en-US" altLang="zh-CN" sz="1600" b="1" dirty="0" smtClean="0">
                        <a:latin typeface="Calibri" panose="020F0502020204030204"/>
                        <a:ea typeface="宋体" panose="02010600030101010101" pitchFamily="2" charset="-122"/>
                        <a:cs typeface="Times New Roman" panose="02020603050405020304"/>
                      </a:endParaRPr>
                    </a:p>
                    <a:p>
                      <a:pPr>
                        <a:spcAft>
                          <a:spcPts val="0"/>
                        </a:spcAft>
                      </a:pPr>
                      <a:r>
                        <a:rPr lang="en-US" altLang="zh-CN" sz="1600" b="1" dirty="0" smtClean="0">
                          <a:latin typeface="Calibri" panose="020F0502020204030204"/>
                          <a:ea typeface="宋体" panose="02010600030101010101" pitchFamily="2" charset="-122"/>
                          <a:cs typeface="Times New Roman" panose="02020603050405020304"/>
                        </a:rPr>
                        <a:t>Early retirement</a:t>
                      </a:r>
                      <a:r>
                        <a:rPr lang="en-US" altLang="zh-CN" sz="1600" b="1" baseline="0" dirty="0" smtClean="0">
                          <a:latin typeface="Calibri" panose="020F0502020204030204"/>
                          <a:ea typeface="宋体" panose="02010600030101010101" pitchFamily="2" charset="-122"/>
                          <a:cs typeface="Times New Roman" panose="02020603050405020304"/>
                        </a:rPr>
                        <a:t> </a:t>
                      </a:r>
                      <a:endParaRPr lang="zh-CN" sz="1600" dirty="0">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zh-CN" sz="1600">
                          <a:latin typeface="Calibri" panose="020F0502020204030204"/>
                          <a:ea typeface="宋体" panose="02010600030101010101" pitchFamily="2" charset="-122"/>
                          <a:cs typeface="Times New Roman" panose="02020603050405020304"/>
                        </a:rPr>
                        <a:t>更严格的要求</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zh-CN" sz="1600" dirty="0">
                          <a:latin typeface="Calibri" panose="020F0502020204030204"/>
                          <a:ea typeface="宋体" panose="02010600030101010101" pitchFamily="2" charset="-122"/>
                          <a:cs typeface="Times New Roman" panose="02020603050405020304"/>
                        </a:rPr>
                        <a:t>比利时、芬兰、法国</a:t>
                      </a:r>
                    </a:p>
                  </a:txBody>
                  <a:tcPr marL="68580" marR="6858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252883">
                <a:tc vMerge="1">
                  <a:txBody>
                    <a:bodyPr/>
                    <a:lstStyle/>
                    <a:p>
                      <a:endParaRPr lang="fr-FR"/>
                    </a:p>
                  </a:txBody>
                  <a:tcPr/>
                </a:tc>
                <a:tc>
                  <a:txBody>
                    <a:bodyPr/>
                    <a:lstStyle/>
                    <a:p>
                      <a:pPr>
                        <a:spcAft>
                          <a:spcPts val="0"/>
                        </a:spcAft>
                      </a:pPr>
                      <a:r>
                        <a:rPr lang="zh-CN" sz="1600">
                          <a:latin typeface="Calibri" panose="020F0502020204030204"/>
                          <a:ea typeface="宋体" panose="02010600030101010101" pitchFamily="2" charset="-122"/>
                          <a:cs typeface="Times New Roman" panose="02020603050405020304"/>
                        </a:rPr>
                        <a:t>延迟进入</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zh-CN" sz="1600">
                          <a:latin typeface="Calibri" panose="020F0502020204030204"/>
                          <a:ea typeface="宋体" panose="02010600030101010101" pitchFamily="2" charset="-122"/>
                          <a:cs typeface="Times New Roman" panose="02020603050405020304"/>
                        </a:rPr>
                        <a:t>卢森堡、拉脱维亚</a:t>
                      </a:r>
                    </a:p>
                  </a:txBody>
                  <a:tcPr marL="68580" marR="6858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505765">
                <a:tc vMerge="1">
                  <a:txBody>
                    <a:bodyPr/>
                    <a:lstStyle/>
                    <a:p>
                      <a:endParaRPr lang="fr-FR"/>
                    </a:p>
                  </a:txBody>
                  <a:tcPr/>
                </a:tc>
                <a:tc>
                  <a:txBody>
                    <a:bodyPr/>
                    <a:lstStyle/>
                    <a:p>
                      <a:pPr>
                        <a:spcAft>
                          <a:spcPts val="0"/>
                        </a:spcAft>
                      </a:pPr>
                      <a:r>
                        <a:rPr lang="zh-CN" sz="1600">
                          <a:latin typeface="Calibri" panose="020F0502020204030204"/>
                          <a:ea typeface="宋体" panose="02010600030101010101" pitchFamily="2" charset="-122"/>
                          <a:cs typeface="Times New Roman" panose="02020603050405020304"/>
                        </a:rPr>
                        <a:t>提高了认识</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zh-CN" sz="1600" dirty="0">
                          <a:latin typeface="Calibri" panose="020F0502020204030204"/>
                          <a:ea typeface="宋体" panose="02010600030101010101" pitchFamily="2" charset="-122"/>
                          <a:cs typeface="Times New Roman" panose="02020603050405020304"/>
                        </a:rPr>
                        <a:t>芬兰、克罗地亚、葡萄牙、斯洛文尼亚</a:t>
                      </a:r>
                    </a:p>
                  </a:txBody>
                  <a:tcPr marL="68580" marR="6858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443568">
                <a:tc rowSpan="2">
                  <a:txBody>
                    <a:bodyPr/>
                    <a:lstStyle/>
                    <a:p>
                      <a:pPr>
                        <a:spcAft>
                          <a:spcPts val="0"/>
                        </a:spcAft>
                      </a:pPr>
                      <a:r>
                        <a:rPr lang="zh-CN" sz="1600" b="1" dirty="0">
                          <a:latin typeface="Calibri" panose="020F0502020204030204"/>
                          <a:ea typeface="宋体" panose="02010600030101010101" pitchFamily="2" charset="-122"/>
                          <a:cs typeface="Times New Roman" panose="02020603050405020304"/>
                        </a:rPr>
                        <a:t>退休年</a:t>
                      </a:r>
                      <a:r>
                        <a:rPr lang="zh-CN" sz="1600" b="1" dirty="0" smtClean="0">
                          <a:latin typeface="Calibri" panose="020F0502020204030204"/>
                          <a:ea typeface="宋体" panose="02010600030101010101" pitchFamily="2" charset="-122"/>
                          <a:cs typeface="Times New Roman" panose="02020603050405020304"/>
                        </a:rPr>
                        <a:t>龄</a:t>
                      </a:r>
                      <a:endParaRPr lang="en-US" altLang="zh-CN" sz="1600" b="1" dirty="0" smtClean="0">
                        <a:latin typeface="Calibri" panose="020F0502020204030204"/>
                        <a:ea typeface="宋体" panose="02010600030101010101" pitchFamily="2" charset="-122"/>
                        <a:cs typeface="Times New Roman" panose="02020603050405020304"/>
                      </a:endParaRPr>
                    </a:p>
                    <a:p>
                      <a:pPr>
                        <a:spcAft>
                          <a:spcPts val="0"/>
                        </a:spcAft>
                      </a:pPr>
                      <a:r>
                        <a:rPr lang="en-US" altLang="zh-CN" sz="1600" b="1" dirty="0" smtClean="0">
                          <a:latin typeface="Calibri" panose="020F0502020204030204"/>
                          <a:ea typeface="宋体" panose="02010600030101010101" pitchFamily="2" charset="-122"/>
                          <a:cs typeface="Times New Roman" panose="02020603050405020304"/>
                        </a:rPr>
                        <a:t>Retirement age</a:t>
                      </a:r>
                      <a:endParaRPr lang="zh-CN" sz="1600" dirty="0">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zh-CN" sz="1600" dirty="0">
                          <a:latin typeface="Calibri" panose="020F0502020204030204"/>
                          <a:ea typeface="宋体" panose="02010600030101010101" pitchFamily="2" charset="-122"/>
                          <a:cs typeface="Times New Roman" panose="02020603050405020304"/>
                        </a:rPr>
                        <a:t>提高</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zh-CN" sz="1600">
                          <a:latin typeface="Calibri" panose="020F0502020204030204"/>
                          <a:ea typeface="宋体" panose="02010600030101010101" pitchFamily="2" charset="-122"/>
                          <a:cs typeface="Times New Roman" panose="02020603050405020304"/>
                        </a:rPr>
                        <a:t>比利时、保加利亚、芬兰、荷兰</a:t>
                      </a:r>
                    </a:p>
                  </a:txBody>
                  <a:tcPr marL="68580" marR="6858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252883">
                <a:tc vMerge="1">
                  <a:txBody>
                    <a:bodyPr/>
                    <a:lstStyle/>
                    <a:p>
                      <a:endParaRPr lang="fr-FR"/>
                    </a:p>
                  </a:txBody>
                  <a:tcPr/>
                </a:tc>
                <a:tc>
                  <a:txBody>
                    <a:bodyPr/>
                    <a:lstStyle/>
                    <a:p>
                      <a:pPr>
                        <a:spcAft>
                          <a:spcPts val="0"/>
                        </a:spcAft>
                      </a:pPr>
                      <a:r>
                        <a:rPr lang="zh-CN" sz="1600">
                          <a:latin typeface="Calibri" panose="020F0502020204030204"/>
                          <a:ea typeface="宋体" panose="02010600030101010101" pitchFamily="2" charset="-122"/>
                          <a:cs typeface="Times New Roman" panose="02020603050405020304"/>
                        </a:rPr>
                        <a:t>与预期寿命相关联</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zh-CN" sz="1600">
                          <a:latin typeface="Calibri" panose="020F0502020204030204"/>
                          <a:ea typeface="宋体" panose="02010600030101010101" pitchFamily="2" charset="-122"/>
                          <a:cs typeface="Times New Roman" panose="02020603050405020304"/>
                        </a:rPr>
                        <a:t>芬兰、立陶宛、荷兰</a:t>
                      </a:r>
                    </a:p>
                  </a:txBody>
                  <a:tcPr marL="68580" marR="6858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252883">
                <a:tc rowSpan="2">
                  <a:txBody>
                    <a:bodyPr/>
                    <a:lstStyle/>
                    <a:p>
                      <a:pPr>
                        <a:spcAft>
                          <a:spcPts val="0"/>
                        </a:spcAft>
                      </a:pPr>
                      <a:r>
                        <a:rPr lang="zh-CN" sz="1600" b="1" dirty="0">
                          <a:latin typeface="Calibri" panose="020F0502020204030204"/>
                          <a:ea typeface="宋体" panose="02010600030101010101" pitchFamily="2" charset="-122"/>
                          <a:cs typeface="Times New Roman" panose="02020603050405020304"/>
                        </a:rPr>
                        <a:t>缴费年限和缴费</a:t>
                      </a:r>
                      <a:r>
                        <a:rPr lang="zh-CN" sz="1600" b="1" dirty="0" smtClean="0">
                          <a:latin typeface="Calibri" panose="020F0502020204030204"/>
                          <a:ea typeface="宋体" panose="02010600030101010101" pitchFamily="2" charset="-122"/>
                          <a:cs typeface="Times New Roman" panose="02020603050405020304"/>
                        </a:rPr>
                        <a:t>率</a:t>
                      </a:r>
                      <a:endParaRPr lang="en-US" altLang="zh-CN" sz="1600" b="1" dirty="0" smtClean="0">
                        <a:latin typeface="Calibri" panose="020F0502020204030204"/>
                        <a:ea typeface="宋体" panose="02010600030101010101" pitchFamily="2" charset="-122"/>
                        <a:cs typeface="Times New Roman" panose="02020603050405020304"/>
                      </a:endParaRPr>
                    </a:p>
                    <a:p>
                      <a:pPr>
                        <a:spcAft>
                          <a:spcPts val="0"/>
                        </a:spcAft>
                      </a:pPr>
                      <a:r>
                        <a:rPr lang="en-US" altLang="zh-CN" sz="1600" b="1" dirty="0" smtClean="0">
                          <a:latin typeface="Calibri" panose="020F0502020204030204"/>
                          <a:ea typeface="宋体" panose="02010600030101010101" pitchFamily="2" charset="-122"/>
                          <a:cs typeface="Times New Roman" panose="02020603050405020304"/>
                        </a:rPr>
                        <a:t>contribution</a:t>
                      </a:r>
                      <a:endParaRPr lang="zh-CN" sz="1600" dirty="0">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zh-CN" sz="1600">
                          <a:latin typeface="Calibri" panose="020F0502020204030204"/>
                          <a:ea typeface="宋体" panose="02010600030101010101" pitchFamily="2" charset="-122"/>
                          <a:cs typeface="Times New Roman" panose="02020603050405020304"/>
                        </a:rPr>
                        <a:t>提高缴费率</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zh-CN" sz="1600">
                          <a:latin typeface="Calibri" panose="020F0502020204030204"/>
                          <a:ea typeface="宋体" panose="02010600030101010101" pitchFamily="2" charset="-122"/>
                          <a:cs typeface="Times New Roman" panose="02020603050405020304"/>
                        </a:rPr>
                        <a:t>保加利亚</a:t>
                      </a:r>
                    </a:p>
                  </a:txBody>
                  <a:tcPr marL="68580" marR="6858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252883">
                <a:tc vMerge="1">
                  <a:txBody>
                    <a:bodyPr/>
                    <a:lstStyle/>
                    <a:p>
                      <a:endParaRPr lang="fr-FR"/>
                    </a:p>
                  </a:txBody>
                  <a:tcPr/>
                </a:tc>
                <a:tc>
                  <a:txBody>
                    <a:bodyPr/>
                    <a:lstStyle/>
                    <a:p>
                      <a:pPr>
                        <a:spcAft>
                          <a:spcPts val="0"/>
                        </a:spcAft>
                      </a:pPr>
                      <a:r>
                        <a:rPr lang="zh-CN" sz="1600">
                          <a:latin typeface="Calibri" panose="020F0502020204030204"/>
                          <a:ea typeface="宋体" panose="02010600030101010101" pitchFamily="2" charset="-122"/>
                          <a:cs typeface="Times New Roman" panose="02020603050405020304"/>
                        </a:rPr>
                        <a:t>提高缴费年限</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zh-CN" sz="1600">
                          <a:latin typeface="Calibri" panose="020F0502020204030204"/>
                          <a:ea typeface="宋体" panose="02010600030101010101" pitchFamily="2" charset="-122"/>
                          <a:cs typeface="Times New Roman" panose="02020603050405020304"/>
                        </a:rPr>
                        <a:t>保加利亚、马耳他</a:t>
                      </a:r>
                    </a:p>
                  </a:txBody>
                  <a:tcPr marL="68580" marR="6858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252883">
                <a:tc rowSpan="4">
                  <a:txBody>
                    <a:bodyPr/>
                    <a:lstStyle/>
                    <a:p>
                      <a:pPr>
                        <a:spcAft>
                          <a:spcPts val="0"/>
                        </a:spcAft>
                      </a:pPr>
                      <a:r>
                        <a:rPr lang="zh-CN" sz="1600" b="1" dirty="0">
                          <a:latin typeface="Calibri" panose="020F0502020204030204"/>
                          <a:ea typeface="宋体" panose="02010600030101010101" pitchFamily="2" charset="-122"/>
                          <a:cs typeface="Times New Roman" panose="02020603050405020304"/>
                        </a:rPr>
                        <a:t>养老金计算和养老金指</a:t>
                      </a:r>
                      <a:r>
                        <a:rPr lang="zh-CN" sz="1600" b="1" dirty="0" smtClean="0">
                          <a:latin typeface="Calibri" panose="020F0502020204030204"/>
                          <a:ea typeface="宋体" panose="02010600030101010101" pitchFamily="2" charset="-122"/>
                          <a:cs typeface="Times New Roman" panose="02020603050405020304"/>
                        </a:rPr>
                        <a:t>数</a:t>
                      </a:r>
                      <a:endParaRPr lang="en-US" altLang="zh-CN" sz="1600" b="1" dirty="0" smtClean="0">
                        <a:latin typeface="Calibri" panose="020F0502020204030204"/>
                        <a:ea typeface="宋体" panose="02010600030101010101" pitchFamily="2" charset="-122"/>
                        <a:cs typeface="Times New Roman" panose="02020603050405020304"/>
                      </a:endParaRPr>
                    </a:p>
                    <a:p>
                      <a:pPr>
                        <a:spcAft>
                          <a:spcPts val="0"/>
                        </a:spcAft>
                      </a:pPr>
                      <a:r>
                        <a:rPr lang="en-US" altLang="zh-CN" sz="1600" b="1" dirty="0" smtClean="0">
                          <a:latin typeface="Calibri" panose="020F0502020204030204"/>
                          <a:ea typeface="宋体" panose="02010600030101010101" pitchFamily="2" charset="-122"/>
                          <a:cs typeface="Times New Roman" panose="02020603050405020304"/>
                        </a:rPr>
                        <a:t>Indexation of pension</a:t>
                      </a:r>
                      <a:endParaRPr lang="zh-CN" sz="1600" dirty="0">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zh-CN" sz="1600">
                          <a:latin typeface="Calibri" panose="020F0502020204030204"/>
                          <a:ea typeface="宋体" panose="02010600030101010101" pitchFamily="2" charset="-122"/>
                          <a:cs typeface="Times New Roman" panose="02020603050405020304"/>
                        </a:rPr>
                        <a:t>新指数机制</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zh-CN" sz="1600">
                          <a:latin typeface="Calibri" panose="020F0502020204030204"/>
                          <a:ea typeface="宋体" panose="02010600030101010101" pitchFamily="2" charset="-122"/>
                          <a:cs typeface="Times New Roman" panose="02020603050405020304"/>
                        </a:rPr>
                        <a:t>捷克、立陶宛、拉脱维亚</a:t>
                      </a:r>
                    </a:p>
                  </a:txBody>
                  <a:tcPr marL="68580" marR="6858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252883">
                <a:tc vMerge="1">
                  <a:txBody>
                    <a:bodyPr/>
                    <a:lstStyle/>
                    <a:p>
                      <a:endParaRPr lang="fr-FR"/>
                    </a:p>
                  </a:txBody>
                  <a:tcPr/>
                </a:tc>
                <a:tc>
                  <a:txBody>
                    <a:bodyPr/>
                    <a:lstStyle/>
                    <a:p>
                      <a:pPr>
                        <a:spcAft>
                          <a:spcPts val="0"/>
                        </a:spcAft>
                      </a:pPr>
                      <a:r>
                        <a:rPr lang="zh-CN" sz="1600">
                          <a:latin typeface="Calibri" panose="020F0502020204030204"/>
                          <a:ea typeface="宋体" panose="02010600030101010101" pitchFamily="2" charset="-122"/>
                          <a:cs typeface="Times New Roman" panose="02020603050405020304"/>
                        </a:rPr>
                        <a:t>回归全指数</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zh-CN" sz="1600">
                          <a:latin typeface="Calibri" panose="020F0502020204030204"/>
                          <a:ea typeface="宋体" panose="02010600030101010101" pitchFamily="2" charset="-122"/>
                          <a:cs typeface="Times New Roman" panose="02020603050405020304"/>
                        </a:rPr>
                        <a:t>葡萄牙</a:t>
                      </a:r>
                    </a:p>
                  </a:txBody>
                  <a:tcPr marL="68580" marR="6858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252883">
                <a:tc vMerge="1">
                  <a:txBody>
                    <a:bodyPr/>
                    <a:lstStyle/>
                    <a:p>
                      <a:endParaRPr lang="fr-FR"/>
                    </a:p>
                  </a:txBody>
                  <a:tcPr/>
                </a:tc>
                <a:tc>
                  <a:txBody>
                    <a:bodyPr/>
                    <a:lstStyle/>
                    <a:p>
                      <a:pPr>
                        <a:spcAft>
                          <a:spcPts val="0"/>
                        </a:spcAft>
                      </a:pPr>
                      <a:r>
                        <a:rPr lang="zh-CN" sz="1600">
                          <a:latin typeface="Calibri" panose="020F0502020204030204"/>
                          <a:ea typeface="宋体" panose="02010600030101010101" pitchFamily="2" charset="-122"/>
                          <a:cs typeface="Times New Roman" panose="02020603050405020304"/>
                        </a:rPr>
                        <a:t>冻结指数</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zh-CN" sz="1600">
                          <a:latin typeface="Calibri" panose="020F0502020204030204"/>
                          <a:ea typeface="宋体" panose="02010600030101010101" pitchFamily="2" charset="-122"/>
                          <a:cs typeface="Times New Roman" panose="02020603050405020304"/>
                        </a:rPr>
                        <a:t>芬兰</a:t>
                      </a:r>
                    </a:p>
                  </a:txBody>
                  <a:tcPr marL="68580" marR="6858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252883">
                <a:tc vMerge="1">
                  <a:txBody>
                    <a:bodyPr/>
                    <a:lstStyle/>
                    <a:p>
                      <a:endParaRPr lang="fr-FR"/>
                    </a:p>
                  </a:txBody>
                  <a:tcPr/>
                </a:tc>
                <a:tc>
                  <a:txBody>
                    <a:bodyPr/>
                    <a:lstStyle/>
                    <a:p>
                      <a:pPr>
                        <a:spcAft>
                          <a:spcPts val="0"/>
                        </a:spcAft>
                      </a:pPr>
                      <a:r>
                        <a:rPr lang="zh-CN" sz="1600">
                          <a:latin typeface="Calibri" panose="020F0502020204030204"/>
                          <a:ea typeface="宋体" panose="02010600030101010101" pitchFamily="2" charset="-122"/>
                          <a:cs typeface="Times New Roman" panose="02020603050405020304"/>
                        </a:rPr>
                        <a:t>普及性养老金</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zh-CN" sz="1600">
                          <a:latin typeface="Calibri" panose="020F0502020204030204"/>
                          <a:ea typeface="宋体" panose="02010600030101010101" pitchFamily="2" charset="-122"/>
                          <a:cs typeface="Times New Roman" panose="02020603050405020304"/>
                        </a:rPr>
                        <a:t>英国</a:t>
                      </a:r>
                    </a:p>
                  </a:txBody>
                  <a:tcPr marL="68580" marR="6858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505765">
                <a:tc>
                  <a:txBody>
                    <a:bodyPr/>
                    <a:lstStyle/>
                    <a:p>
                      <a:pPr>
                        <a:spcAft>
                          <a:spcPts val="0"/>
                        </a:spcAft>
                      </a:pPr>
                      <a:r>
                        <a:rPr lang="zh-CN" sz="1600" b="1" dirty="0">
                          <a:latin typeface="Calibri" panose="020F0502020204030204"/>
                          <a:ea typeface="宋体" panose="02010600030101010101" pitchFamily="2" charset="-122"/>
                          <a:cs typeface="Times New Roman" panose="02020603050405020304"/>
                        </a:rPr>
                        <a:t>最低养</a:t>
                      </a:r>
                      <a:r>
                        <a:rPr lang="zh-CN" sz="1600" b="1" dirty="0" smtClean="0">
                          <a:latin typeface="Calibri" panose="020F0502020204030204"/>
                          <a:ea typeface="宋体" panose="02010600030101010101" pitchFamily="2" charset="-122"/>
                          <a:cs typeface="Times New Roman" panose="02020603050405020304"/>
                        </a:rPr>
                        <a:t>老金</a:t>
                      </a:r>
                    </a:p>
                    <a:p>
                      <a:pPr>
                        <a:spcAft>
                          <a:spcPts val="0"/>
                        </a:spcAft>
                      </a:pPr>
                      <a:r>
                        <a:rPr lang="en-US" altLang="zh-CN" sz="1600" b="1" dirty="0" smtClean="0">
                          <a:latin typeface="Calibri" panose="020F0502020204030204"/>
                          <a:ea typeface="宋体" panose="02010600030101010101" pitchFamily="2" charset="-122"/>
                          <a:cs typeface="Times New Roman" panose="02020603050405020304"/>
                        </a:rPr>
                        <a:t>Minimum pension</a:t>
                      </a:r>
                      <a:endParaRPr lang="zh-CN" sz="1600" dirty="0">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zh-CN" sz="1600">
                          <a:latin typeface="Calibri" panose="020F0502020204030204"/>
                          <a:ea typeface="宋体" panose="02010600030101010101" pitchFamily="2" charset="-122"/>
                          <a:cs typeface="Times New Roman" panose="02020603050405020304"/>
                        </a:rPr>
                        <a:t>改善充足性和覆盖率</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zh-CN" sz="1600">
                          <a:latin typeface="Calibri" panose="020F0502020204030204"/>
                          <a:ea typeface="宋体" panose="02010600030101010101" pitchFamily="2" charset="-122"/>
                          <a:cs typeface="Times New Roman" panose="02020603050405020304"/>
                        </a:rPr>
                        <a:t>马耳他、斯洛伐克</a:t>
                      </a:r>
                    </a:p>
                  </a:txBody>
                  <a:tcPr marL="68580" marR="6858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505765">
                <a:tc rowSpan="2">
                  <a:txBody>
                    <a:bodyPr/>
                    <a:lstStyle/>
                    <a:p>
                      <a:pPr>
                        <a:spcAft>
                          <a:spcPts val="0"/>
                        </a:spcAft>
                      </a:pPr>
                      <a:r>
                        <a:rPr lang="zh-CN" sz="1600" b="1" dirty="0">
                          <a:latin typeface="Calibri" panose="020F0502020204030204"/>
                          <a:ea typeface="宋体" panose="02010600030101010101" pitchFamily="2" charset="-122"/>
                          <a:cs typeface="Times New Roman" panose="02020603050405020304"/>
                        </a:rPr>
                        <a:t>与残疾关联的养老</a:t>
                      </a:r>
                      <a:r>
                        <a:rPr lang="zh-CN" sz="1600" b="1" dirty="0" smtClean="0">
                          <a:latin typeface="Calibri" panose="020F0502020204030204"/>
                          <a:ea typeface="宋体" panose="02010600030101010101" pitchFamily="2" charset="-122"/>
                          <a:cs typeface="Times New Roman" panose="02020603050405020304"/>
                        </a:rPr>
                        <a:t>金</a:t>
                      </a:r>
                      <a:endParaRPr lang="en-US" altLang="zh-CN" sz="1600" b="1" dirty="0" smtClean="0">
                        <a:latin typeface="Calibri" panose="020F0502020204030204"/>
                        <a:ea typeface="宋体" panose="02010600030101010101" pitchFamily="2" charset="-122"/>
                        <a:cs typeface="Times New Roman" panose="02020603050405020304"/>
                      </a:endParaRPr>
                    </a:p>
                    <a:p>
                      <a:pPr>
                        <a:spcAft>
                          <a:spcPts val="0"/>
                        </a:spcAft>
                      </a:pPr>
                      <a:r>
                        <a:rPr lang="en-US" altLang="zh-CN" sz="1600" b="1" dirty="0" smtClean="0">
                          <a:latin typeface="Calibri" panose="020F0502020204030204"/>
                          <a:ea typeface="宋体" panose="02010600030101010101" pitchFamily="2" charset="-122"/>
                          <a:cs typeface="Times New Roman" panose="02020603050405020304"/>
                        </a:rPr>
                        <a:t>Relate to the disability pension</a:t>
                      </a:r>
                      <a:endParaRPr lang="zh-CN" sz="1600" dirty="0">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zh-CN" sz="1600">
                          <a:latin typeface="Calibri" panose="020F0502020204030204"/>
                          <a:ea typeface="宋体" panose="02010600030101010101" pitchFamily="2" charset="-122"/>
                          <a:cs typeface="Times New Roman" panose="02020603050405020304"/>
                        </a:rPr>
                        <a:t>改善残疾人进入劳动力市场的入口和工作环境</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zh-CN" sz="1600" dirty="0">
                          <a:latin typeface="Calibri" panose="020F0502020204030204"/>
                          <a:ea typeface="宋体" panose="02010600030101010101" pitchFamily="2" charset="-122"/>
                          <a:cs typeface="Times New Roman" panose="02020603050405020304"/>
                        </a:rPr>
                        <a:t>卢森堡、罗马尼亚</a:t>
                      </a:r>
                    </a:p>
                  </a:txBody>
                  <a:tcPr marL="68580" marR="6858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252883">
                <a:tc vMerge="1">
                  <a:txBody>
                    <a:bodyPr/>
                    <a:lstStyle/>
                    <a:p>
                      <a:endParaRPr lang="fr-FR"/>
                    </a:p>
                  </a:txBody>
                  <a:tcPr/>
                </a:tc>
                <a:tc>
                  <a:txBody>
                    <a:bodyPr/>
                    <a:lstStyle/>
                    <a:p>
                      <a:pPr>
                        <a:spcAft>
                          <a:spcPts val="0"/>
                        </a:spcAft>
                      </a:pPr>
                      <a:r>
                        <a:rPr lang="zh-CN" sz="1600">
                          <a:latin typeface="Calibri" panose="020F0502020204030204"/>
                          <a:ea typeface="宋体" panose="02010600030101010101" pitchFamily="2" charset="-122"/>
                          <a:cs typeface="Times New Roman" panose="02020603050405020304"/>
                        </a:rPr>
                        <a:t>更严格的标准</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zh-CN" sz="1600">
                          <a:latin typeface="Calibri" panose="020F0502020204030204"/>
                          <a:ea typeface="宋体" panose="02010600030101010101" pitchFamily="2" charset="-122"/>
                          <a:cs typeface="Times New Roman" panose="02020603050405020304"/>
                        </a:rPr>
                        <a:t>保加利亚</a:t>
                      </a:r>
                    </a:p>
                  </a:txBody>
                  <a:tcPr marL="68580" marR="6858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252883">
                <a:tc rowSpan="2">
                  <a:txBody>
                    <a:bodyPr/>
                    <a:lstStyle/>
                    <a:p>
                      <a:pPr>
                        <a:spcAft>
                          <a:spcPts val="0"/>
                        </a:spcAft>
                      </a:pPr>
                      <a:r>
                        <a:rPr lang="zh-CN" sz="1600" b="1" dirty="0">
                          <a:latin typeface="Calibri" panose="020F0502020204030204"/>
                          <a:ea typeface="宋体" panose="02010600030101010101" pitchFamily="2" charset="-122"/>
                          <a:cs typeface="Times New Roman" panose="02020603050405020304"/>
                        </a:rPr>
                        <a:t>私人养老基金的承担能力和安全</a:t>
                      </a:r>
                      <a:r>
                        <a:rPr lang="zh-CN" sz="1600" b="1" dirty="0" smtClean="0">
                          <a:latin typeface="Calibri" panose="020F0502020204030204"/>
                          <a:ea typeface="宋体" panose="02010600030101010101" pitchFamily="2" charset="-122"/>
                          <a:cs typeface="Times New Roman" panose="02020603050405020304"/>
                        </a:rPr>
                        <a:t>性</a:t>
                      </a:r>
                      <a:r>
                        <a:rPr lang="en-US" altLang="zh-CN" sz="1600" b="1" dirty="0" smtClean="0">
                          <a:latin typeface="Calibri" panose="020F0502020204030204"/>
                          <a:ea typeface="宋体" panose="02010600030101010101" pitchFamily="2" charset="-122"/>
                          <a:cs typeface="Times New Roman" panose="02020603050405020304"/>
                        </a:rPr>
                        <a:t>private</a:t>
                      </a:r>
                      <a:endParaRPr lang="zh-CN" sz="1600" dirty="0">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zh-CN" sz="1600">
                          <a:latin typeface="Calibri" panose="020F0502020204030204"/>
                          <a:ea typeface="宋体" panose="02010600030101010101" pitchFamily="2" charset="-122"/>
                          <a:cs typeface="Times New Roman" panose="02020603050405020304"/>
                        </a:rPr>
                        <a:t>改善入口</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zh-CN" sz="1600">
                          <a:latin typeface="Calibri" panose="020F0502020204030204"/>
                          <a:ea typeface="宋体" panose="02010600030101010101" pitchFamily="2" charset="-122"/>
                          <a:cs typeface="Times New Roman" panose="02020603050405020304"/>
                        </a:rPr>
                        <a:t>捷克、卢森堡</a:t>
                      </a:r>
                    </a:p>
                  </a:txBody>
                  <a:tcPr marL="68580" marR="6858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252883">
                <a:tc vMerge="1">
                  <a:txBody>
                    <a:bodyPr/>
                    <a:lstStyle/>
                    <a:p>
                      <a:endParaRPr lang="fr-FR"/>
                    </a:p>
                  </a:txBody>
                  <a:tcPr/>
                </a:tc>
                <a:tc>
                  <a:txBody>
                    <a:bodyPr/>
                    <a:lstStyle/>
                    <a:p>
                      <a:pPr>
                        <a:spcAft>
                          <a:spcPts val="0"/>
                        </a:spcAft>
                      </a:pPr>
                      <a:r>
                        <a:rPr lang="zh-CN" sz="1600">
                          <a:latin typeface="Calibri" panose="020F0502020204030204"/>
                          <a:ea typeface="宋体" panose="02010600030101010101" pitchFamily="2" charset="-122"/>
                          <a:cs typeface="Times New Roman" panose="02020603050405020304"/>
                        </a:rPr>
                        <a:t>改善理财</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zh-CN" sz="1600" dirty="0">
                          <a:latin typeface="Calibri" panose="020F0502020204030204"/>
                          <a:ea typeface="宋体" panose="02010600030101010101" pitchFamily="2" charset="-122"/>
                          <a:cs typeface="Times New Roman" panose="02020603050405020304"/>
                        </a:rPr>
                        <a:t>立陶宛</a:t>
                      </a:r>
                    </a:p>
                  </a:txBody>
                  <a:tcPr marL="68580" marR="6858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
        <p:nvSpPr>
          <p:cNvPr id="12357" name="矩形 7"/>
          <p:cNvSpPr/>
          <p:nvPr/>
        </p:nvSpPr>
        <p:spPr>
          <a:xfrm>
            <a:off x="468313" y="6015038"/>
            <a:ext cx="8135937" cy="276225"/>
          </a:xfrm>
          <a:prstGeom prst="rect">
            <a:avLst/>
          </a:prstGeom>
          <a:noFill/>
          <a:ln w="9525">
            <a:noFill/>
          </a:ln>
        </p:spPr>
        <p:txBody>
          <a:bodyPr anchor="t">
            <a:spAutoFit/>
          </a:bodyPr>
          <a:lstStyle/>
          <a:p>
            <a:pPr indent="266700" eaLnBrk="0" hangingPunct="0"/>
            <a:r>
              <a:rPr lang="zh-CN" altLang="en-US" sz="1200" dirty="0">
                <a:latin typeface="Calibri" panose="020F0502020204030204" pitchFamily="34" charset="0"/>
                <a:ea typeface="宋体" panose="02010600030101010101" pitchFamily="2" charset="-122"/>
              </a:rPr>
              <a:t>资料来源：</a:t>
            </a:r>
            <a:r>
              <a:rPr lang="en-US" altLang="zh-CN" sz="1200" dirty="0">
                <a:latin typeface="Calibri" panose="020F0502020204030204" pitchFamily="34" charset="0"/>
                <a:ea typeface="宋体" panose="02010600030101010101" pitchFamily="2" charset="-122"/>
              </a:rPr>
              <a:t>Social Protection Committee: </a:t>
            </a:r>
            <a:r>
              <a:rPr lang="en-US" altLang="zh-CN" sz="1200" i="1" dirty="0">
                <a:latin typeface="Calibri" panose="020F0502020204030204" pitchFamily="34" charset="0"/>
                <a:ea typeface="宋体" panose="02010600030101010101" pitchFamily="2" charset="-122"/>
              </a:rPr>
              <a:t>Detailed review of recent social policy reforms and initiatives (2015-2016)</a:t>
            </a:r>
            <a:r>
              <a:rPr lang="en-US" altLang="zh-CN" sz="1200" dirty="0">
                <a:latin typeface="Calibri" panose="020F0502020204030204" pitchFamily="34" charset="0"/>
                <a:ea typeface="宋体" panose="02010600030101010101" pitchFamily="2" charset="-122"/>
              </a:rPr>
              <a:t>.</a:t>
            </a:r>
            <a:endParaRPr lang="en-US" altLang="zh-CN" sz="1200" dirty="0">
              <a:latin typeface="Arial" panose="020B0604020202020204" pitchFamily="34" charset="0"/>
              <a:ea typeface="宋体" panose="02010600030101010101" pitchFamily="2" charset="-122"/>
            </a:endParaRPr>
          </a:p>
        </p:txBody>
      </p:sp>
    </p:spTree>
  </p:cSld>
  <p:clrMapOvr>
    <a:masterClrMapping/>
  </p:clrMapOvr>
  <p:transition spd="slow" advTm="13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标题 6"/>
          <p:cNvSpPr>
            <a:spLocks noGrp="1"/>
          </p:cNvSpPr>
          <p:nvPr>
            <p:ph type="title"/>
          </p:nvPr>
        </p:nvSpPr>
        <p:spPr>
          <a:xfrm>
            <a:off x="525463" y="185738"/>
            <a:ext cx="8229600" cy="1371600"/>
          </a:xfrm>
          <a:ln/>
        </p:spPr>
        <p:txBody>
          <a:bodyPr wrap="square" lIns="91440" tIns="45720" rIns="91440" bIns="45720" anchor="ctr"/>
          <a:lstStyle/>
          <a:p>
            <a:r>
              <a:rPr lang="en-US" altLang="zh-CN" sz="3200" b="1" dirty="0"/>
              <a:t>6. </a:t>
            </a:r>
            <a:r>
              <a:rPr lang="zh-CN" altLang="en-US" sz="3200" b="1" dirty="0"/>
              <a:t>关于参数改革的评论</a:t>
            </a:r>
            <a:br>
              <a:rPr lang="zh-CN" altLang="en-US" sz="3200" b="1" dirty="0"/>
            </a:br>
            <a:r>
              <a:rPr lang="zh-CN" altLang="en-US" sz="3200" b="1" dirty="0"/>
              <a:t>    </a:t>
            </a:r>
            <a:r>
              <a:rPr lang="en-US" altLang="zh-CN" sz="3200" b="1" dirty="0"/>
              <a:t>Results and impacts</a:t>
            </a:r>
          </a:p>
        </p:txBody>
      </p:sp>
      <p:sp>
        <p:nvSpPr>
          <p:cNvPr id="10243" name="内容占位符 7"/>
          <p:cNvSpPr>
            <a:spLocks noGrp="1"/>
          </p:cNvSpPr>
          <p:nvPr>
            <p:ph idx="1"/>
          </p:nvPr>
        </p:nvSpPr>
        <p:spPr>
          <a:xfrm>
            <a:off x="387350" y="1319213"/>
            <a:ext cx="8299450" cy="4443413"/>
          </a:xfrm>
        </p:spPr>
        <p:txBody>
          <a:bodyPr vert="horz" wrap="square" lIns="91440" tIns="45720" rIns="91440" bIns="45720" anchor="t"/>
          <a:lstStyle/>
          <a:p>
            <a:pPr marL="0" indent="0" fontAlgn="base">
              <a:buNone/>
            </a:pPr>
            <a:r>
              <a:rPr lang="en-US" altLang="zh-CN" sz="2000" strike="noStrike" noProof="1"/>
              <a:t>1.   </a:t>
            </a:r>
            <a:r>
              <a:rPr lang="zh-CN" altLang="en-US" sz="2000" strike="noStrike" noProof="1"/>
              <a:t>程度不同地减少了公共养老金财政赤字，提高了养老金可持续性</a:t>
            </a:r>
            <a:r>
              <a:rPr lang="en-US" altLang="zh-CN" sz="2000" strike="noStrike" noProof="1"/>
              <a:t>;</a:t>
            </a:r>
          </a:p>
          <a:p>
            <a:pPr marL="0" indent="0" fontAlgn="base">
              <a:buNone/>
            </a:pPr>
            <a:r>
              <a:rPr lang="en-US" altLang="zh-CN" sz="2000" strike="noStrike" noProof="1">
                <a:sym typeface="+mn-ea"/>
              </a:rPr>
              <a:t>       Reduced public pension deficit, and raised sustainability level.</a:t>
            </a:r>
            <a:endParaRPr lang="en-US" altLang="zh-CN" sz="2000" strike="noStrike" noProof="1">
              <a:hlinkClick r:id="rId2" action="ppaction://hlinksldjump"/>
            </a:endParaRPr>
          </a:p>
          <a:p>
            <a:pPr marL="0" indent="0" fontAlgn="base">
              <a:buNone/>
            </a:pPr>
            <a:r>
              <a:rPr lang="en-US" altLang="zh-CN" sz="2000" strike="noStrike" noProof="1"/>
              <a:t>2.   </a:t>
            </a:r>
            <a:r>
              <a:rPr lang="zh-CN" altLang="en-US" sz="2000" strike="noStrike" noProof="1"/>
              <a:t>社会差距拉大，公共养老金“充足性”凸显重要性;</a:t>
            </a:r>
          </a:p>
          <a:p>
            <a:pPr marL="0" indent="0" fontAlgn="base">
              <a:buNone/>
            </a:pPr>
            <a:r>
              <a:rPr lang="en-US" altLang="zh-CN" sz="2000" strike="noStrike" noProof="1"/>
              <a:t>      As gaps are broadening as one result, sufficiency became an issue.</a:t>
            </a:r>
            <a:endParaRPr lang="zh-CN" altLang="en-US" sz="2000" strike="noStrike" noProof="1"/>
          </a:p>
          <a:p>
            <a:pPr marL="0" indent="0" fontAlgn="base">
              <a:buNone/>
            </a:pPr>
            <a:r>
              <a:rPr lang="en-US" altLang="zh-CN" sz="2000" strike="noStrike" noProof="1"/>
              <a:t>3.   </a:t>
            </a:r>
            <a:r>
              <a:rPr lang="zh-CN" altLang="en-US" sz="2000" strike="noStrike" noProof="1"/>
              <a:t>改革对低收入者和提前退出劳动力市场者不利</a:t>
            </a:r>
            <a:r>
              <a:rPr lang="en-US" altLang="zh-CN" sz="2000" strike="noStrike" noProof="1"/>
              <a:t>,</a:t>
            </a:r>
          </a:p>
          <a:p>
            <a:pPr marL="0" indent="0" fontAlgn="base">
              <a:buNone/>
            </a:pPr>
            <a:r>
              <a:rPr lang="en-US" altLang="zh-CN" sz="2000" strike="noStrike" noProof="1"/>
              <a:t>      Reform makes it difficult for low-income and early retirments.</a:t>
            </a:r>
          </a:p>
          <a:p>
            <a:pPr marL="0" indent="0" fontAlgn="base">
              <a:buNone/>
            </a:pPr>
            <a:r>
              <a:rPr lang="en-US" altLang="zh-CN" sz="2000" strike="noStrike" noProof="1"/>
              <a:t>4.  </a:t>
            </a:r>
            <a:r>
              <a:rPr lang="zh-CN" altLang="en-US" sz="2000" strike="noStrike" noProof="1"/>
              <a:t>提高了老年劳动者的就业率也提高了失业率，老年贫困风险增加</a:t>
            </a:r>
            <a:r>
              <a:rPr lang="en-US" altLang="zh-CN" sz="2000" strike="noStrike" noProof="1"/>
              <a:t>;</a:t>
            </a:r>
          </a:p>
          <a:p>
            <a:pPr marL="0" lvl="1" indent="0" fontAlgn="base">
              <a:buNone/>
            </a:pPr>
            <a:r>
              <a:rPr lang="en-US" altLang="zh-CN" sz="2000" strike="noStrike" noProof="1">
                <a:sym typeface="+mn-ea"/>
              </a:rPr>
              <a:t>     Raised old age employment as well as unemployment,.</a:t>
            </a:r>
            <a:endParaRPr lang="en-US" altLang="zh-CN" sz="2000" strike="noStrike" noProof="1">
              <a:hlinkClick r:id="rId2" action="ppaction://hlinksldjump"/>
            </a:endParaRPr>
          </a:p>
          <a:p>
            <a:pPr marL="0" lvl="1" indent="0" fontAlgn="base">
              <a:buNone/>
            </a:pPr>
            <a:r>
              <a:rPr lang="en-US" altLang="zh-CN" sz="2000" strike="noStrike" noProof="1"/>
              <a:t>5.  </a:t>
            </a:r>
            <a:r>
              <a:rPr lang="zh-CN" altLang="en-US" sz="2000" strike="noStrike" noProof="1"/>
              <a:t>增加了企业的社会缴费负担，特别是中小企业负担</a:t>
            </a:r>
            <a:r>
              <a:rPr lang="en-US" altLang="zh-CN" sz="2000" strike="noStrike" noProof="1"/>
              <a:t>;</a:t>
            </a:r>
            <a:r>
              <a:rPr lang="zh-CN" altLang="en-US" sz="2000" strike="noStrike" noProof="1"/>
              <a:t>	</a:t>
            </a:r>
          </a:p>
          <a:p>
            <a:pPr marL="0" lvl="1" indent="0" fontAlgn="base">
              <a:buNone/>
            </a:pPr>
            <a:r>
              <a:rPr lang="en-US" altLang="zh-CN" sz="2000" strike="noStrike" noProof="1">
                <a:sym typeface="+mn-ea"/>
              </a:rPr>
              <a:t>     Hevier burden for enterprises, especially. SMEs.</a:t>
            </a:r>
            <a:endParaRPr lang="en-US" altLang="zh-CN" sz="2000" strike="noStrike" noProof="1">
              <a:sym typeface="+mn-ea"/>
              <a:hlinkClick r:id="rId2" action="ppaction://hlinksldjump"/>
            </a:endParaRPr>
          </a:p>
          <a:p>
            <a:pPr marL="0" indent="0" fontAlgn="base">
              <a:buNone/>
            </a:pPr>
            <a:r>
              <a:rPr lang="en-US" altLang="zh-CN" sz="2000" strike="noStrike" noProof="1"/>
              <a:t>6.  </a:t>
            </a:r>
            <a:r>
              <a:rPr lang="zh-CN" altLang="en-US" sz="2000" strike="noStrike" noProof="1"/>
              <a:t>扩大的社会差距，也会拓展养老金制度结构改革的空间</a:t>
            </a:r>
            <a:r>
              <a:rPr lang="en-US" altLang="zh-CN" sz="2000" strike="noStrike" noProof="1"/>
              <a:t>;</a:t>
            </a:r>
          </a:p>
          <a:p>
            <a:pPr marL="0" indent="0" fontAlgn="base">
              <a:buNone/>
            </a:pPr>
            <a:r>
              <a:rPr lang="en-US" altLang="zh-CN" sz="2000" strike="noStrike" noProof="1"/>
              <a:t>     Oened spaces for structural reform, and market role.</a:t>
            </a:r>
          </a:p>
          <a:p>
            <a:pPr fontAlgn="base">
              <a:buFont typeface="Wingdings" panose="05000000000000000000" charset="0"/>
              <a:buChar char=""/>
            </a:pPr>
            <a:r>
              <a:rPr lang="zh-CN" altLang="en-US" sz="2000" strike="noStrike" noProof="1"/>
              <a:t>有关改革方式的争议尚未结束。</a:t>
            </a:r>
          </a:p>
          <a:p>
            <a:pPr marL="0" indent="0" fontAlgn="base">
              <a:buNone/>
            </a:pPr>
            <a:r>
              <a:rPr lang="en-US" altLang="zh-CN" sz="2000" strike="noStrike" noProof="1">
                <a:cs typeface="Times New Roman" panose="02020603050405020304" pitchFamily="18" charset="0"/>
              </a:rPr>
              <a:t>     Debates continue.</a:t>
            </a:r>
            <a:endParaRPr lang="zh-CN" altLang="en-US" sz="2000" strike="noStrike" noProof="1"/>
          </a:p>
        </p:txBody>
      </p:sp>
      <p:sp>
        <p:nvSpPr>
          <p:cNvPr id="13315" name="灯片编号占位符 2"/>
          <p:cNvSpPr>
            <a:spLocks noGrp="1"/>
          </p:cNvSpPr>
          <p:nvPr>
            <p:ph type="sldNum" sz="quarter" idx="11"/>
          </p:nvPr>
        </p:nvSpPr>
        <p:spPr>
          <a:ln/>
        </p:spPr>
        <p:txBody>
          <a:bodyPr wrap="square" lIns="91440" tIns="45720" rIns="91440" bIns="45720" anchor="b"/>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a:fld id="{9A0DB2DC-4C9A-4742-B13C-FB6460FD3503}" type="slidenum">
              <a:rPr lang="zh-CN" altLang="zh-CN" sz="1200" dirty="0">
                <a:latin typeface="Arial Black" panose="020B0A04020102020204" pitchFamily="34" charset="0"/>
              </a:rPr>
              <a:t>8</a:t>
            </a:fld>
            <a:endParaRPr lang="zh-CN" altLang="zh-CN" sz="1200" dirty="0">
              <a:latin typeface="Arial Black" panose="020B0A04020102020204" pitchFamily="34" charset="0"/>
            </a:endParaRPr>
          </a:p>
        </p:txBody>
      </p:sp>
      <p:sp>
        <p:nvSpPr>
          <p:cNvPr id="13316" name="日期占位符 3"/>
          <p:cNvSpPr>
            <a:spLocks noGrp="1"/>
          </p:cNvSpPr>
          <p:nvPr>
            <p:ph type="dt" sz="half" idx="12"/>
          </p:nvPr>
        </p:nvSpPr>
        <p:spPr>
          <a:ln/>
        </p:spPr>
        <p:txBody>
          <a:bodyPr wrap="square" lIns="91440" tIns="45720" rIns="91440" bIns="45720" anchor="b"/>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fld id="{BB962C8B-B14F-4D97-AF65-F5344CB8AC3E}" type="datetime1">
              <a:rPr lang="zh-CN" altLang="en-US" sz="1200" dirty="0"/>
              <a:t>2017/9/14</a:t>
            </a:fld>
            <a:endParaRPr lang="zh-CN" altLang="en-US" sz="1200" dirty="0"/>
          </a:p>
        </p:txBody>
      </p:sp>
    </p:spTree>
  </p:cSld>
  <p:clrMapOvr>
    <a:masterClrMapping/>
  </p:clrMapOvr>
  <p:transition spd="slow" advTm="13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ln/>
        </p:spPr>
        <p:txBody>
          <a:bodyPr wrap="square" lIns="91440" tIns="45720" rIns="91440" bIns="45720" anchor="ctr"/>
          <a:lstStyle/>
          <a:p>
            <a:r>
              <a:rPr lang="en-US" altLang="zh-CN" sz="3200" b="1" dirty="0"/>
              <a:t>7. </a:t>
            </a:r>
            <a:r>
              <a:rPr lang="zh-CN" altLang="en-US" sz="3200" b="1" dirty="0"/>
              <a:t>对中国改革的启示和有益经验</a:t>
            </a:r>
            <a:br>
              <a:rPr lang="zh-CN" altLang="en-US" sz="3200" b="1" dirty="0"/>
            </a:br>
            <a:r>
              <a:rPr lang="zh-CN" altLang="en-US" sz="3200" b="1" dirty="0"/>
              <a:t>    </a:t>
            </a:r>
            <a:r>
              <a:rPr lang="en-US" altLang="zh-CN" sz="3200" b="1" dirty="0"/>
              <a:t>Learning and Implication to China</a:t>
            </a:r>
            <a:endParaRPr lang="zh-CN" altLang="en-US" sz="3200" b="1" dirty="0"/>
          </a:p>
        </p:txBody>
      </p:sp>
      <p:sp>
        <p:nvSpPr>
          <p:cNvPr id="11267" name="内容占位符 2"/>
          <p:cNvSpPr>
            <a:spLocks noGrp="1"/>
          </p:cNvSpPr>
          <p:nvPr>
            <p:ph idx="1"/>
          </p:nvPr>
        </p:nvSpPr>
        <p:spPr>
          <a:xfrm>
            <a:off x="457200" y="1776413"/>
            <a:ext cx="8229600" cy="4090988"/>
          </a:xfrm>
        </p:spPr>
        <p:txBody>
          <a:bodyPr vert="horz" wrap="square" lIns="91440" tIns="45720" rIns="91440" bIns="45720" anchor="t"/>
          <a:lstStyle/>
          <a:p>
            <a:pPr marL="457200" indent="-457200" fontAlgn="base">
              <a:buAutoNum type="arabicPeriod"/>
            </a:pPr>
            <a:r>
              <a:rPr lang="zh-CN" altLang="en-US" sz="2000" strike="noStrike" noProof="1"/>
              <a:t>要重视参数改革。</a:t>
            </a:r>
            <a:r>
              <a:rPr lang="zh-CN" altLang="zh-CN" sz="2000" strike="noStrike" noProof="1"/>
              <a:t>参数改革方式</a:t>
            </a:r>
            <a:r>
              <a:rPr lang="zh-CN" altLang="en-US" sz="2000" strike="noStrike" noProof="1"/>
              <a:t>不失为一种可供选择的政策选择</a:t>
            </a:r>
            <a:r>
              <a:rPr lang="zh-CN" altLang="zh-CN" sz="2000" strike="noStrike" noProof="1"/>
              <a:t>。</a:t>
            </a:r>
            <a:r>
              <a:rPr lang="en-US" altLang="zh-CN" sz="2000" strike="noStrike" noProof="1"/>
              <a:t>Parametric reform makes an important policy alternative. </a:t>
            </a:r>
          </a:p>
          <a:p>
            <a:pPr marL="457200" indent="-457200" fontAlgn="base">
              <a:buAutoNum type="arabicPeriod"/>
            </a:pPr>
            <a:endParaRPr lang="en-US" altLang="zh-CN" sz="800" strike="noStrike" noProof="1"/>
          </a:p>
          <a:p>
            <a:pPr marL="457200" indent="-457200" fontAlgn="base">
              <a:buAutoNum type="arabicPeriod"/>
            </a:pPr>
            <a:r>
              <a:rPr lang="en-US" altLang="zh-CN" sz="2000" strike="noStrike" noProof="1"/>
              <a:t>2008</a:t>
            </a:r>
            <a:r>
              <a:rPr lang="zh-CN" altLang="zh-CN" sz="2000" strike="noStrike" noProof="1"/>
              <a:t>年金融危机后，养老金参数改革在欧洲受到更加广泛的重视。</a:t>
            </a:r>
            <a:r>
              <a:rPr lang="en-US" altLang="zh-CN" sz="2000" strike="noStrike" noProof="1"/>
              <a:t> After 2008, parametric reform measure caused broad attention.</a:t>
            </a:r>
          </a:p>
          <a:p>
            <a:pPr marL="457200" indent="-457200" fontAlgn="base">
              <a:buAutoNum type="arabicPeriod"/>
            </a:pPr>
            <a:endParaRPr lang="zh-CN" altLang="en-US" sz="800" b="1" strike="noStrike" noProof="1"/>
          </a:p>
          <a:p>
            <a:pPr marL="457200" indent="-457200" fontAlgn="base">
              <a:buAutoNum type="arabicPeriod"/>
            </a:pPr>
            <a:r>
              <a:rPr lang="zh-CN" altLang="en-US" sz="2000" b="1" strike="noStrike" noProof="1"/>
              <a:t>还应当</a:t>
            </a:r>
            <a:r>
              <a:rPr lang="zh-CN" altLang="zh-CN" sz="2000" b="1" strike="noStrike" noProof="1"/>
              <a:t>重视参数改革</a:t>
            </a:r>
            <a:r>
              <a:rPr lang="zh-CN" altLang="zh-CN" sz="2000" strike="noStrike" noProof="1"/>
              <a:t>的指导</a:t>
            </a:r>
            <a:r>
              <a:rPr lang="zh-CN" altLang="en-US" sz="2000" strike="noStrike" noProof="1"/>
              <a:t>原则（根据什么进行参数调整）</a:t>
            </a:r>
            <a:r>
              <a:rPr lang="zh-CN" altLang="zh-CN" sz="2000" strike="noStrike" noProof="1"/>
              <a:t>、策略选择和具体操作。参数改革通过一些经过民主程序确定的计算因子的引入，使养老金制度能够实现自动调整，减少政府的政策干预，避免政府直接面对社会利益冲突，使改革变为一种技术工作。</a:t>
            </a:r>
            <a:r>
              <a:rPr lang="en-US" altLang="zh-CN" sz="2000" strike="noStrike" noProof="1"/>
              <a:t>Behind each of the policy choice there are principles to be noted. </a:t>
            </a:r>
            <a:endParaRPr lang="zh-CN" altLang="zh-CN" sz="2000" strike="noStrike" noProof="1"/>
          </a:p>
          <a:p>
            <a:pPr marL="457200" indent="-457200" fontAlgn="base">
              <a:buAutoNum type="arabicPeriod"/>
            </a:pPr>
            <a:endParaRPr lang="zh-CN" altLang="zh-CN" sz="800" strike="noStrike" noProof="1"/>
          </a:p>
          <a:p>
            <a:pPr marL="457200" indent="-457200" fontAlgn="base">
              <a:buAutoNum type="arabicPeriod"/>
            </a:pPr>
            <a:r>
              <a:rPr lang="zh-CN" altLang="zh-CN" sz="2000" strike="noStrike" noProof="1"/>
              <a:t>养老金参数改革的</a:t>
            </a:r>
            <a:r>
              <a:rPr lang="zh-CN" altLang="zh-CN" sz="2000" b="1" strike="noStrike" noProof="1"/>
              <a:t>切入点</a:t>
            </a:r>
            <a:r>
              <a:rPr lang="zh-CN" altLang="zh-CN" sz="2000" strike="noStrike" noProof="1"/>
              <a:t>有很多种，具体来讲，可以分为征缴阶段的参数改革和支出阶段的参数改革。</a:t>
            </a:r>
          </a:p>
          <a:p>
            <a:pPr marL="0" indent="0" fontAlgn="base">
              <a:buNone/>
            </a:pPr>
            <a:r>
              <a:rPr lang="en-US" altLang="zh-CN" sz="2000" strike="noStrike" noProof="1"/>
              <a:t>       Where to start?</a:t>
            </a:r>
            <a:endParaRPr lang="zh-CN" altLang="zh-CN" sz="2000" strike="noStrike" noProof="1"/>
          </a:p>
          <a:p>
            <a:pPr fontAlgn="base"/>
            <a:endParaRPr lang="zh-CN" altLang="en-US" sz="2000" strike="noStrike" noProof="1"/>
          </a:p>
        </p:txBody>
      </p:sp>
      <p:sp>
        <p:nvSpPr>
          <p:cNvPr id="14339" name="灯片编号占位符 3"/>
          <p:cNvSpPr>
            <a:spLocks noGrp="1"/>
          </p:cNvSpPr>
          <p:nvPr>
            <p:ph type="sldNum" sz="quarter" idx="11"/>
          </p:nvPr>
        </p:nvSpPr>
        <p:spPr>
          <a:ln/>
        </p:spPr>
        <p:txBody>
          <a:bodyPr wrap="square" lIns="91440" tIns="45720" rIns="91440" bIns="45720" anchor="b"/>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a:fld id="{9A0DB2DC-4C9A-4742-B13C-FB6460FD3503}" type="slidenum">
              <a:rPr lang="zh-CN" altLang="zh-CN" sz="1200" dirty="0">
                <a:latin typeface="Arial Black" panose="020B0A04020102020204" pitchFamily="34" charset="0"/>
              </a:rPr>
              <a:t>9</a:t>
            </a:fld>
            <a:endParaRPr lang="zh-CN" altLang="zh-CN" sz="1200" dirty="0">
              <a:latin typeface="Arial Black" panose="020B0A04020102020204" pitchFamily="34" charset="0"/>
            </a:endParaRPr>
          </a:p>
        </p:txBody>
      </p:sp>
      <p:sp>
        <p:nvSpPr>
          <p:cNvPr id="14340" name="日期占位符 4"/>
          <p:cNvSpPr>
            <a:spLocks noGrp="1"/>
          </p:cNvSpPr>
          <p:nvPr>
            <p:ph type="dt" sz="half" idx="12"/>
          </p:nvPr>
        </p:nvSpPr>
        <p:spPr>
          <a:ln/>
        </p:spPr>
        <p:txBody>
          <a:bodyPr wrap="square" lIns="91440" tIns="45720" rIns="91440" bIns="45720" anchor="b"/>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fld id="{BB962C8B-B14F-4D97-AF65-F5344CB8AC3E}" type="datetime1">
              <a:rPr lang="zh-CN" altLang="en-US" sz="1200" dirty="0"/>
              <a:t>2017/9/14</a:t>
            </a:fld>
            <a:endParaRPr lang="zh-CN" altLang="en-US" sz="1200" dirty="0"/>
          </a:p>
        </p:txBody>
      </p:sp>
    </p:spTree>
  </p:cSld>
  <p:clrMapOvr>
    <a:masterClrMapping/>
  </p:clrMapOvr>
  <p:transition spd="slow" advTm="13000"/>
</p:sld>
</file>

<file path=ppt/theme/theme1.xml><?xml version="1.0" encoding="utf-8"?>
<a:theme xmlns:a="http://schemas.openxmlformats.org/drawingml/2006/main" name="Pixel">
  <a:themeElements>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fontScheme name="Pixel">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Pixel</Template>
  <TotalTime>0</TotalTime>
  <Words>3594</Words>
  <Application>Microsoft Office PowerPoint</Application>
  <PresentationFormat>Affichage à l'écran (4:3)</PresentationFormat>
  <Paragraphs>218</Paragraphs>
  <Slides>16</Slides>
  <Notes>3</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16</vt:i4>
      </vt:variant>
    </vt:vector>
  </HeadingPairs>
  <TitlesOfParts>
    <vt:vector size="25" baseType="lpstr">
      <vt:lpstr>黑体</vt:lpstr>
      <vt:lpstr>宋体</vt:lpstr>
      <vt:lpstr>Arial</vt:lpstr>
      <vt:lpstr>Arial Black</vt:lpstr>
      <vt:lpstr>Calibri</vt:lpstr>
      <vt:lpstr>Times New Roman</vt:lpstr>
      <vt:lpstr>Verdana</vt:lpstr>
      <vt:lpstr>Wingdings</vt:lpstr>
      <vt:lpstr>Pixel</vt:lpstr>
      <vt:lpstr>欧洲国家公共养老金参数化改革及对中国的启示 Public Pension Parametric Reform in European Countries and Implications to China</vt:lpstr>
      <vt:lpstr>1. 研究目的    Purpose of the Research</vt:lpstr>
      <vt:lpstr>2. 研究背景 Backgrounds of the Research</vt:lpstr>
      <vt:lpstr>3. 研究内容 Contents of the Research</vt:lpstr>
      <vt:lpstr>4. 参数改革作为结构改革的备选方案    Parametric Reform as an Alternative to Structural Reform</vt:lpstr>
      <vt:lpstr>5. 参数改革的内容      Contents of parametric reforms </vt:lpstr>
      <vt:lpstr>欧盟国家社保改革一览表 </vt:lpstr>
      <vt:lpstr>6. 关于参数改革的评论     Results and impacts</vt:lpstr>
      <vt:lpstr>7. 对中国改革的启示和有益经验     Learning and Implication to China</vt:lpstr>
      <vt:lpstr>7-1. 征缴阶段可供选择的切入点：        Policy options during fee collection </vt:lpstr>
      <vt:lpstr>征缴阶段（继续） Collection phase （continue） </vt:lpstr>
      <vt:lpstr>7-2. 支出阶段要注意的问题         Issues during benefit payment </vt:lpstr>
      <vt:lpstr>7-3. 引入可持续计算因子或“分值” Introducing sustainability factor/points</vt:lpstr>
      <vt:lpstr>7-4. 需要注意的问题         Other issues or impacts</vt:lpstr>
      <vt:lpstr>需要注意的问题（继续）  other issues or impacts（continued）</vt:lpstr>
      <vt:lpstr>8. 总结    General conclusions：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当代外援的理论与实践</dc:title>
  <dc:creator>Zhou Hong</dc:creator>
  <cp:lastModifiedBy>Laurent de-l'ESPINAY</cp:lastModifiedBy>
  <cp:revision>387</cp:revision>
  <dcterms:created xsi:type="dcterms:W3CDTF">2007-04-24T02:09:25Z</dcterms:created>
  <dcterms:modified xsi:type="dcterms:W3CDTF">2017-09-14T07:25:12Z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2052-10.1.0.6554</vt:lpwstr>
  </property>
</Properties>
</file>