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13" r:id="rId2"/>
    <p:sldId id="327" r:id="rId3"/>
    <p:sldId id="331" r:id="rId4"/>
    <p:sldId id="332" r:id="rId5"/>
    <p:sldId id="333" r:id="rId6"/>
    <p:sldId id="334" r:id="rId7"/>
    <p:sldId id="335" r:id="rId8"/>
    <p:sldId id="336" r:id="rId9"/>
    <p:sldId id="339" r:id="rId10"/>
    <p:sldId id="337" r:id="rId11"/>
    <p:sldId id="338" r:id="rId12"/>
    <p:sldId id="340" r:id="rId13"/>
    <p:sldId id="330" r:id="rId14"/>
  </p:sldIdLst>
  <p:sldSz cx="9144000" cy="6858000" type="screen4x3"/>
  <p:notesSz cx="6805613" cy="99441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4FEB"/>
    <a:srgbClr val="E987F1"/>
    <a:srgbClr val="A415AF"/>
    <a:srgbClr val="ABE9FF"/>
    <a:srgbClr val="FF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0" autoAdjust="0"/>
    <p:restoredTop sz="86391" autoAdjust="0"/>
  </p:normalViewPr>
  <p:slideViewPr>
    <p:cSldViewPr showGuides="1">
      <p:cViewPr varScale="1">
        <p:scale>
          <a:sx n="64" d="100"/>
          <a:sy n="64" d="100"/>
        </p:scale>
        <p:origin x="1332" y="78"/>
      </p:cViewPr>
      <p:guideLst>
        <p:guide orient="horz" pos="391"/>
        <p:guide pos="2880"/>
      </p:guideLst>
    </p:cSldViewPr>
  </p:slideViewPr>
  <p:outlineViewPr>
    <p:cViewPr>
      <p:scale>
        <a:sx n="33" d="100"/>
        <a:sy n="33" d="100"/>
      </p:scale>
      <p:origin x="42" y="23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D1E2A-49BC-4834-AFB5-481BC59BBC23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FABA4-98B0-4FD7-9F9B-4A809B22DD2E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2659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E18F72-E4B8-48CC-A09C-1F2C3355290E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011D5-A5FA-452C-A322-3CD631823832}" type="slidenum">
              <a:rPr lang="nl-BE" smtClean="0"/>
              <a:t>‹N°›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3639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011D5-A5FA-452C-A322-3CD631823832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07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171400"/>
            <a:ext cx="10009112" cy="741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26" name="Rectangle 6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851920" y="3995470"/>
            <a:ext cx="4104456" cy="372409"/>
          </a:xfrm>
        </p:spPr>
        <p:txBody>
          <a:bodyPr/>
          <a:lstStyle>
            <a:lvl1pPr algn="r">
              <a:defRPr lang="nl-NL" sz="1600" b="1" kern="0" baseline="0" dirty="0">
                <a:solidFill>
                  <a:srgbClr val="00B0F0"/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1pPr>
          </a:lstStyle>
          <a:p>
            <a:pPr marL="0" lvl="0" algn="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</a:pPr>
            <a:r>
              <a:rPr lang="nl-NL" dirty="0" smtClean="0"/>
              <a:t>Datum van de presentatie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4509120"/>
            <a:ext cx="4104456" cy="324418"/>
          </a:xfrm>
          <a:noFill/>
        </p:spPr>
        <p:txBody>
          <a:bodyPr/>
          <a:lstStyle>
            <a:lvl1pPr marL="0" indent="0" algn="r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None/>
              <a:defRPr lang="nl-NL" sz="1600" b="0" kern="0" baseline="0" dirty="0" smtClean="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Arial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nl-NL" dirty="0" smtClean="0"/>
              <a:t>Naam van de presentator</a:t>
            </a:r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5373216"/>
            <a:ext cx="9144000" cy="719494"/>
          </a:xfrm>
        </p:spPr>
        <p:txBody>
          <a:bodyPr/>
          <a:lstStyle>
            <a:lvl1pPr marL="0" indent="0" algn="ctr">
              <a:buNone/>
              <a:defRPr sz="4000" b="1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nl-NL" dirty="0" smtClean="0"/>
              <a:t>Titel van de presentatie</a:t>
            </a:r>
            <a:endParaRPr lang="nl-BE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77755"/>
            <a:ext cx="2955156" cy="323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081" y="922833"/>
            <a:ext cx="5796743" cy="2554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99109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-171400"/>
            <a:ext cx="10009112" cy="741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82495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  <a:lvl2pPr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>
              <a:defRPr sz="18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0"/>
            <a:ext cx="1568952" cy="146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2420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824958"/>
          </a:xfrm>
        </p:spPr>
        <p:txBody>
          <a:bodyPr/>
          <a:lstStyle>
            <a:lvl1pPr>
              <a:defRPr sz="2400">
                <a:solidFill>
                  <a:srgbClr val="00B0F0"/>
                </a:solidFill>
                <a:latin typeface="Century Gothic" panose="020B0502020202020204" pitchFamily="34" charset="0"/>
              </a:defRPr>
            </a:lvl1pPr>
            <a:lvl2pPr>
              <a:defRPr sz="2000">
                <a:solidFill>
                  <a:schemeClr val="bg2"/>
                </a:solidFill>
                <a:latin typeface="Century Gothic" panose="020B0502020202020204" pitchFamily="34" charset="0"/>
              </a:defRPr>
            </a:lvl2pPr>
            <a:lvl3pPr>
              <a:defRPr sz="2000">
                <a:solidFill>
                  <a:schemeClr val="bg2"/>
                </a:solidFill>
                <a:latin typeface="Century Gothic" panose="020B0502020202020204" pitchFamily="34" charset="0"/>
              </a:defRPr>
            </a:lvl3pPr>
            <a:lvl4pPr>
              <a:defRPr sz="1800">
                <a:solidFill>
                  <a:schemeClr val="bg2"/>
                </a:solidFill>
                <a:latin typeface="Century Gothic" panose="020B0502020202020204" pitchFamily="34" charset="0"/>
              </a:defRPr>
            </a:lvl4pPr>
            <a:lvl5pPr>
              <a:defRPr sz="1800">
                <a:solidFill>
                  <a:schemeClr val="bg2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173" y="263032"/>
            <a:ext cx="933230" cy="934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8508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9" name="Text Box 2071"/>
          <p:cNvSpPr txBox="1">
            <a:spLocks noChangeArrowheads="1"/>
          </p:cNvSpPr>
          <p:nvPr/>
        </p:nvSpPr>
        <p:spPr bwMode="auto">
          <a:xfrm>
            <a:off x="1719263" y="87313"/>
            <a:ext cx="7272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 sz="2400" b="1">
              <a:solidFill>
                <a:srgbClr val="EAEAEA"/>
              </a:solidFill>
              <a:cs typeface="Arial" charset="0"/>
            </a:endParaRPr>
          </a:p>
        </p:txBody>
      </p:sp>
      <p:sp>
        <p:nvSpPr>
          <p:cNvPr id="10245" name="Rectangle 207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79375"/>
            <a:ext cx="73199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46" name="Rectangle 207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6613"/>
            <a:ext cx="8229600" cy="554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885830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4" r:id="rId2"/>
    <p:sldLayoutId id="2147483668" r:id="rId3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EAEAEA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bg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bg2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-503739" y="931172"/>
            <a:ext cx="9324528" cy="4824958"/>
          </a:xfrm>
        </p:spPr>
        <p:txBody>
          <a:bodyPr/>
          <a:lstStyle/>
          <a:p>
            <a:pPr marL="0" indent="0" algn="ctr">
              <a:buNone/>
            </a:pPr>
            <a:r>
              <a:rPr lang="nl-BE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Social Security </a:t>
            </a:r>
            <a:r>
              <a:rPr lang="nl-BE" sz="4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and</a:t>
            </a:r>
            <a:r>
              <a:rPr lang="nl-BE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BE" sz="4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Income</a:t>
            </a:r>
            <a:r>
              <a:rPr lang="nl-BE" sz="40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nl-BE" sz="40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Redistribution</a:t>
            </a:r>
            <a:endParaRPr lang="nl-BE" sz="4000" b="1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nl-BE" dirty="0"/>
          </a:p>
          <a:p>
            <a:pPr marL="0" indent="0" algn="ctr">
              <a:buNone/>
            </a:pPr>
            <a:r>
              <a:rPr lang="nl-BE" sz="2000" dirty="0" smtClean="0">
                <a:solidFill>
                  <a:schemeClr val="bg1"/>
                </a:solidFill>
              </a:rPr>
              <a:t>Dr. Koen Vleminckx</a:t>
            </a:r>
            <a:endParaRPr lang="en-GB" sz="2000" dirty="0">
              <a:solidFill>
                <a:schemeClr val="bg1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429000"/>
            <a:ext cx="4446240" cy="317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2391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-180528" y="1196752"/>
            <a:ext cx="8856984" cy="4824958"/>
          </a:xfrm>
        </p:spPr>
        <p:txBody>
          <a:bodyPr/>
          <a:lstStyle/>
          <a:p>
            <a:r>
              <a:rPr lang="nl-BE" dirty="0" smtClean="0"/>
              <a:t>The </a:t>
            </a:r>
            <a:r>
              <a:rPr lang="nl-BE" dirty="0" smtClean="0">
                <a:solidFill>
                  <a:schemeClr val="bg1"/>
                </a:solidFill>
              </a:rPr>
              <a:t>level of </a:t>
            </a:r>
            <a:r>
              <a:rPr lang="nl-BE" dirty="0" err="1" smtClean="0">
                <a:solidFill>
                  <a:schemeClr val="bg1"/>
                </a:solidFill>
              </a:rPr>
              <a:t>social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spending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smtClean="0"/>
              <a:t>is important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capacity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protecion</a:t>
            </a:r>
            <a:r>
              <a:rPr lang="nl-BE" dirty="0" smtClean="0"/>
              <a:t> system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achieve</a:t>
            </a:r>
            <a:r>
              <a:rPr lang="nl-BE" dirty="0" smtClean="0"/>
              <a:t> a </a:t>
            </a:r>
            <a:r>
              <a:rPr lang="nl-BE" dirty="0" err="1" smtClean="0"/>
              <a:t>stronger</a:t>
            </a:r>
            <a:r>
              <a:rPr lang="nl-BE" dirty="0" smtClean="0"/>
              <a:t> </a:t>
            </a:r>
            <a:r>
              <a:rPr lang="nl-BE" dirty="0" err="1" smtClean="0"/>
              <a:t>redistributive</a:t>
            </a:r>
            <a:r>
              <a:rPr lang="nl-BE" dirty="0" smtClean="0"/>
              <a:t> impact, </a:t>
            </a:r>
            <a:r>
              <a:rPr lang="nl-BE" dirty="0" err="1" smtClean="0"/>
              <a:t>both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regard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prevention of </a:t>
            </a:r>
            <a:r>
              <a:rPr lang="nl-BE" dirty="0" err="1" smtClean="0"/>
              <a:t>poverty</a:t>
            </a:r>
            <a:r>
              <a:rPr lang="nl-BE" dirty="0" smtClean="0"/>
              <a:t> (AROP) as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regard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reduction</a:t>
            </a:r>
            <a:r>
              <a:rPr lang="nl-BE" dirty="0" smtClean="0"/>
              <a:t> of </a:t>
            </a:r>
            <a:r>
              <a:rPr lang="nl-BE" dirty="0" err="1" smtClean="0"/>
              <a:t>income</a:t>
            </a:r>
            <a:r>
              <a:rPr lang="nl-BE" dirty="0" smtClean="0"/>
              <a:t> </a:t>
            </a:r>
            <a:r>
              <a:rPr lang="nl-BE" dirty="0" err="1" smtClean="0"/>
              <a:t>inequality</a:t>
            </a:r>
            <a:r>
              <a:rPr lang="nl-BE" dirty="0" smtClean="0"/>
              <a:t> (Gini)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But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design </a:t>
            </a:r>
            <a:r>
              <a:rPr lang="nl-BE" dirty="0" err="1" smtClean="0">
                <a:solidFill>
                  <a:schemeClr val="bg1"/>
                </a:solidFill>
              </a:rPr>
              <a:t>and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structure</a:t>
            </a:r>
            <a:r>
              <a:rPr lang="nl-BE" dirty="0" smtClean="0">
                <a:solidFill>
                  <a:schemeClr val="bg1"/>
                </a:solidFill>
              </a:rPr>
              <a:t> of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social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protection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programmes</a:t>
            </a:r>
            <a:r>
              <a:rPr lang="nl-BE" dirty="0" smtClean="0">
                <a:solidFill>
                  <a:schemeClr val="bg1"/>
                </a:solidFill>
              </a:rPr>
              <a:t> is </a:t>
            </a:r>
            <a:r>
              <a:rPr lang="nl-BE" dirty="0" err="1" smtClean="0">
                <a:solidFill>
                  <a:schemeClr val="bg1"/>
                </a:solidFill>
              </a:rPr>
              <a:t>also</a:t>
            </a:r>
            <a:r>
              <a:rPr lang="nl-BE" dirty="0" smtClean="0">
                <a:solidFill>
                  <a:schemeClr val="bg1"/>
                </a:solidFill>
              </a:rPr>
              <a:t> important: </a:t>
            </a:r>
            <a:r>
              <a:rPr lang="nl-BE" dirty="0" err="1" smtClean="0">
                <a:solidFill>
                  <a:schemeClr val="bg1"/>
                </a:solidFill>
              </a:rPr>
              <a:t>some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countries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achieve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stronger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redistributive</a:t>
            </a:r>
            <a:r>
              <a:rPr lang="nl-BE" dirty="0" smtClean="0">
                <a:solidFill>
                  <a:schemeClr val="bg1"/>
                </a:solidFill>
              </a:rPr>
              <a:t> impact </a:t>
            </a:r>
            <a:r>
              <a:rPr lang="nl-BE" dirty="0" err="1" smtClean="0">
                <a:solidFill>
                  <a:schemeClr val="bg1"/>
                </a:solidFill>
              </a:rPr>
              <a:t>with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similar</a:t>
            </a:r>
            <a:r>
              <a:rPr lang="nl-BE" dirty="0" smtClean="0">
                <a:solidFill>
                  <a:schemeClr val="bg1"/>
                </a:solidFill>
              </a:rPr>
              <a:t> levels of </a:t>
            </a:r>
            <a:r>
              <a:rPr lang="nl-BE" dirty="0" err="1" smtClean="0">
                <a:solidFill>
                  <a:schemeClr val="bg1"/>
                </a:solidFill>
              </a:rPr>
              <a:t>social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spending</a:t>
            </a: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314790" y="2049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err="1" smtClean="0">
                <a:solidFill>
                  <a:srgbClr val="FFC000"/>
                </a:solidFill>
              </a:rPr>
              <a:t>Experience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from</a:t>
            </a:r>
            <a:r>
              <a:rPr lang="nl-BE" sz="3200" dirty="0" smtClean="0">
                <a:solidFill>
                  <a:srgbClr val="FFC000"/>
                </a:solidFill>
              </a:rPr>
              <a:t> Europe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92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7971254" cy="5003920"/>
          </a:xfrm>
        </p:spPr>
      </p:pic>
    </p:spTree>
    <p:extLst>
      <p:ext uri="{BB962C8B-B14F-4D97-AF65-F5344CB8AC3E}">
        <p14:creationId xmlns:p14="http://schemas.microsoft.com/office/powerpoint/2010/main" val="3974215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11" y="490124"/>
            <a:ext cx="8490305" cy="596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057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48298"/>
            <a:ext cx="7567148" cy="5675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7740352" y="5733256"/>
            <a:ext cx="2880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6501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67544" y="1196752"/>
            <a:ext cx="8856984" cy="4824958"/>
          </a:xfrm>
        </p:spPr>
        <p:txBody>
          <a:bodyPr/>
          <a:lstStyle/>
          <a:p>
            <a:r>
              <a:rPr lang="nl-BE" dirty="0" err="1"/>
              <a:t>M</a:t>
            </a:r>
            <a:r>
              <a:rPr lang="nl-BE" dirty="0" err="1" smtClean="0"/>
              <a:t>aintaining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acquired</a:t>
            </a:r>
            <a:r>
              <a:rPr lang="nl-BE" dirty="0" smtClean="0"/>
              <a:t> living standard in </a:t>
            </a:r>
            <a:r>
              <a:rPr lang="nl-BE" dirty="0" err="1" smtClean="0"/>
              <a:t>the</a:t>
            </a:r>
            <a:r>
              <a:rPr lang="nl-BE" dirty="0" smtClean="0"/>
              <a:t> event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materialization</a:t>
            </a:r>
            <a:r>
              <a:rPr lang="nl-BE" dirty="0" smtClean="0"/>
              <a:t> of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risks</a:t>
            </a: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Combat </a:t>
            </a:r>
            <a:r>
              <a:rPr lang="nl-BE" dirty="0" err="1" smtClean="0"/>
              <a:t>poverty</a:t>
            </a:r>
            <a:r>
              <a:rPr lang="nl-BE" dirty="0" smtClean="0"/>
              <a:t> </a:t>
            </a:r>
            <a:r>
              <a:rPr lang="nl-BE" dirty="0" err="1" smtClean="0"/>
              <a:t>by</a:t>
            </a:r>
            <a:r>
              <a:rPr lang="nl-BE" dirty="0" smtClean="0"/>
              <a:t> </a:t>
            </a:r>
            <a:r>
              <a:rPr lang="nl-BE" dirty="0" err="1" smtClean="0"/>
              <a:t>guaranteering</a:t>
            </a:r>
            <a:r>
              <a:rPr lang="nl-BE" dirty="0" smtClean="0"/>
              <a:t> adequate minimum </a:t>
            </a:r>
            <a:r>
              <a:rPr lang="nl-BE" dirty="0" err="1" smtClean="0"/>
              <a:t>incomes</a:t>
            </a: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More </a:t>
            </a:r>
            <a:r>
              <a:rPr lang="nl-BE" dirty="0" err="1" smtClean="0"/>
              <a:t>recently</a:t>
            </a:r>
            <a:r>
              <a:rPr lang="nl-BE" dirty="0" smtClean="0"/>
              <a:t>: Active </a:t>
            </a:r>
            <a:r>
              <a:rPr lang="nl-BE" dirty="0" err="1" smtClean="0"/>
              <a:t>inclusion</a:t>
            </a:r>
            <a:r>
              <a:rPr lang="nl-BE" dirty="0" smtClean="0"/>
              <a:t>: prevention &amp; </a:t>
            </a:r>
            <a:r>
              <a:rPr lang="nl-BE" dirty="0" err="1" smtClean="0"/>
              <a:t>reintegration</a:t>
            </a:r>
            <a:endParaRPr lang="nl-BE" dirty="0" smtClean="0"/>
          </a:p>
          <a:p>
            <a:endParaRPr lang="nl-BE" dirty="0"/>
          </a:p>
          <a:p>
            <a:r>
              <a:rPr lang="nl-BE" dirty="0" err="1" smtClean="0">
                <a:solidFill>
                  <a:schemeClr val="bg1"/>
                </a:solidFill>
              </a:rPr>
              <a:t>Reduction</a:t>
            </a:r>
            <a:r>
              <a:rPr lang="nl-BE" dirty="0" smtClean="0">
                <a:solidFill>
                  <a:schemeClr val="bg1"/>
                </a:solidFill>
              </a:rPr>
              <a:t> of </a:t>
            </a:r>
            <a:r>
              <a:rPr lang="nl-BE" dirty="0" err="1" smtClean="0">
                <a:solidFill>
                  <a:schemeClr val="bg1"/>
                </a:solidFill>
              </a:rPr>
              <a:t>inequality</a:t>
            </a:r>
            <a:r>
              <a:rPr lang="nl-BE" dirty="0" smtClean="0">
                <a:solidFill>
                  <a:schemeClr val="bg1"/>
                </a:solidFill>
              </a:rPr>
              <a:t> is </a:t>
            </a:r>
            <a:r>
              <a:rPr lang="nl-BE" dirty="0" err="1" smtClean="0">
                <a:solidFill>
                  <a:schemeClr val="bg1"/>
                </a:solidFill>
              </a:rPr>
              <a:t>not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an</a:t>
            </a:r>
            <a:r>
              <a:rPr lang="nl-BE" dirty="0" smtClean="0">
                <a:solidFill>
                  <a:schemeClr val="bg1"/>
                </a:solidFill>
              </a:rPr>
              <a:t> explicit </a:t>
            </a:r>
            <a:r>
              <a:rPr lang="nl-BE" dirty="0" err="1" smtClean="0">
                <a:solidFill>
                  <a:schemeClr val="bg1"/>
                </a:solidFill>
              </a:rPr>
              <a:t>objective</a:t>
            </a:r>
            <a:endParaRPr lang="nl-BE" dirty="0" smtClean="0">
              <a:solidFill>
                <a:schemeClr val="bg1"/>
              </a:solidFill>
            </a:endParaRPr>
          </a:p>
          <a:p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rgbClr val="FFC000"/>
                </a:solidFill>
              </a:rPr>
              <a:t>Objectives</a:t>
            </a:r>
            <a:r>
              <a:rPr lang="nl-BE" dirty="0" smtClean="0">
                <a:solidFill>
                  <a:srgbClr val="FFC000"/>
                </a:solidFill>
              </a:rPr>
              <a:t> </a:t>
            </a:r>
            <a:r>
              <a:rPr lang="nl-BE" dirty="0" err="1" smtClean="0">
                <a:solidFill>
                  <a:srgbClr val="FFC000"/>
                </a:solidFill>
              </a:rPr>
              <a:t>can</a:t>
            </a:r>
            <a:r>
              <a:rPr lang="nl-BE" dirty="0" smtClean="0">
                <a:solidFill>
                  <a:srgbClr val="FFC000"/>
                </a:solidFill>
              </a:rPr>
              <a:t> conflict</a:t>
            </a:r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755576" y="133127"/>
            <a:ext cx="72699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err="1" smtClean="0">
                <a:solidFill>
                  <a:srgbClr val="FFC000"/>
                </a:solidFill>
              </a:rPr>
              <a:t>Primary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Objectives</a:t>
            </a:r>
            <a:r>
              <a:rPr lang="nl-BE" sz="3200" dirty="0" smtClean="0">
                <a:solidFill>
                  <a:srgbClr val="FFC000"/>
                </a:solidFill>
              </a:rPr>
              <a:t> of Social </a:t>
            </a:r>
            <a:r>
              <a:rPr lang="nl-BE" sz="3200" dirty="0" err="1" smtClean="0">
                <a:solidFill>
                  <a:srgbClr val="FFC000"/>
                </a:solidFill>
              </a:rPr>
              <a:t>Protection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53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628800"/>
            <a:ext cx="8856984" cy="4824958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Social </a:t>
            </a:r>
            <a:r>
              <a:rPr lang="nl-BE" dirty="0" err="1" smtClean="0"/>
              <a:t>Protection</a:t>
            </a:r>
            <a:r>
              <a:rPr lang="nl-BE" dirty="0" smtClean="0"/>
              <a:t>, </a:t>
            </a:r>
            <a:r>
              <a:rPr lang="nl-BE" dirty="0" err="1" smtClean="0"/>
              <a:t>throught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collection</a:t>
            </a:r>
            <a:r>
              <a:rPr lang="nl-BE" dirty="0" smtClean="0"/>
              <a:t> of </a:t>
            </a:r>
            <a:r>
              <a:rPr lang="nl-BE" dirty="0" err="1" smtClean="0"/>
              <a:t>contributions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spending</a:t>
            </a:r>
            <a:r>
              <a:rPr lang="nl-BE" dirty="0" smtClean="0"/>
              <a:t> on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insurance</a:t>
            </a:r>
            <a:r>
              <a:rPr lang="nl-BE" dirty="0" smtClean="0"/>
              <a:t> benefits, is </a:t>
            </a:r>
            <a:r>
              <a:rPr lang="nl-BE" dirty="0" err="1" smtClean="0"/>
              <a:t>arguably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most important tool </a:t>
            </a:r>
            <a:r>
              <a:rPr lang="nl-BE" dirty="0" err="1" smtClean="0"/>
              <a:t>that</a:t>
            </a:r>
            <a:r>
              <a:rPr lang="nl-BE" dirty="0" smtClean="0"/>
              <a:t> we have at </a:t>
            </a:r>
            <a:r>
              <a:rPr lang="nl-BE" dirty="0" err="1" smtClean="0"/>
              <a:t>our</a:t>
            </a:r>
            <a:r>
              <a:rPr lang="nl-BE" dirty="0" smtClean="0"/>
              <a:t> </a:t>
            </a:r>
            <a:r>
              <a:rPr lang="nl-BE" dirty="0" err="1" smtClean="0"/>
              <a:t>disposal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redistributing</a:t>
            </a:r>
            <a:r>
              <a:rPr lang="nl-BE" dirty="0" smtClean="0"/>
              <a:t> </a:t>
            </a:r>
            <a:r>
              <a:rPr lang="nl-BE" dirty="0" err="1" smtClean="0"/>
              <a:t>income</a:t>
            </a:r>
            <a:r>
              <a:rPr lang="nl-BE" dirty="0" smtClean="0"/>
              <a:t>.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  <p:sp>
        <p:nvSpPr>
          <p:cNvPr id="3" name="Tekstvak 2"/>
          <p:cNvSpPr txBox="1"/>
          <p:nvPr/>
        </p:nvSpPr>
        <p:spPr>
          <a:xfrm>
            <a:off x="755576" y="133127"/>
            <a:ext cx="59250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smtClean="0">
                <a:solidFill>
                  <a:srgbClr val="FFC000"/>
                </a:solidFill>
              </a:rPr>
              <a:t>Social </a:t>
            </a:r>
            <a:r>
              <a:rPr lang="nl-BE" sz="3200" dirty="0" err="1" smtClean="0">
                <a:solidFill>
                  <a:srgbClr val="FFC000"/>
                </a:solidFill>
              </a:rPr>
              <a:t>Protection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and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Inequality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1557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628800"/>
            <a:ext cx="8856984" cy="4824958"/>
          </a:xfrm>
        </p:spPr>
        <p:txBody>
          <a:bodyPr/>
          <a:lstStyle/>
          <a:p>
            <a:pPr marL="0" indent="0">
              <a:buNone/>
            </a:pPr>
            <a:r>
              <a:rPr lang="nl-BE" dirty="0" smtClean="0"/>
              <a:t>Social </a:t>
            </a:r>
            <a:r>
              <a:rPr lang="nl-BE" dirty="0" err="1" smtClean="0"/>
              <a:t>insurance</a:t>
            </a:r>
            <a:r>
              <a:rPr lang="nl-BE" dirty="0" smtClean="0"/>
              <a:t> </a:t>
            </a:r>
            <a:r>
              <a:rPr lang="nl-BE" dirty="0" err="1" smtClean="0"/>
              <a:t>redistributes</a:t>
            </a:r>
            <a:r>
              <a:rPr lang="nl-BE" dirty="0" smtClean="0"/>
              <a:t> </a:t>
            </a:r>
            <a:r>
              <a:rPr lang="nl-BE" dirty="0" err="1" smtClean="0"/>
              <a:t>mainly</a:t>
            </a:r>
            <a:r>
              <a:rPr lang="nl-BE" dirty="0" smtClean="0"/>
              <a:t> </a:t>
            </a:r>
            <a:r>
              <a:rPr lang="nl-BE" dirty="0" err="1" smtClean="0"/>
              <a:t>horizontally</a:t>
            </a:r>
            <a:r>
              <a:rPr lang="nl-BE" dirty="0" smtClean="0"/>
              <a:t>: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err="1" smtClean="0">
                <a:solidFill>
                  <a:schemeClr val="bg1"/>
                </a:solidFill>
              </a:rPr>
              <a:t>From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young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to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old</a:t>
            </a:r>
            <a:endParaRPr lang="nl-BE" dirty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From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healthy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to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sick </a:t>
            </a:r>
            <a:r>
              <a:rPr lang="nl-BE" dirty="0" err="1" smtClean="0">
                <a:solidFill>
                  <a:schemeClr val="bg1"/>
                </a:solidFill>
              </a:rPr>
              <a:t>and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disabled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From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those</a:t>
            </a:r>
            <a:r>
              <a:rPr lang="nl-BE" dirty="0" smtClean="0">
                <a:solidFill>
                  <a:schemeClr val="bg1"/>
                </a:solidFill>
              </a:rPr>
              <a:t> in </a:t>
            </a:r>
            <a:r>
              <a:rPr lang="nl-BE" dirty="0" err="1" smtClean="0">
                <a:solidFill>
                  <a:schemeClr val="bg1"/>
                </a:solidFill>
              </a:rPr>
              <a:t>employment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to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unemployed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From</a:t>
            </a:r>
            <a:r>
              <a:rPr lang="nl-BE" dirty="0" smtClean="0">
                <a:solidFill>
                  <a:schemeClr val="bg1"/>
                </a:solidFill>
              </a:rPr>
              <a:t> families without </a:t>
            </a:r>
            <a:r>
              <a:rPr lang="nl-BE" dirty="0" err="1" smtClean="0">
                <a:solidFill>
                  <a:schemeClr val="bg1"/>
                </a:solidFill>
              </a:rPr>
              <a:t>children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to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those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with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children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…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nl-BE" dirty="0" err="1" smtClean="0">
                <a:solidFill>
                  <a:srgbClr val="FF0000"/>
                </a:solidFill>
              </a:rPr>
              <a:t>Redistribution</a:t>
            </a:r>
            <a:r>
              <a:rPr lang="nl-BE" dirty="0" smtClean="0">
                <a:solidFill>
                  <a:srgbClr val="FF0000"/>
                </a:solidFill>
              </a:rPr>
              <a:t> is </a:t>
            </a:r>
            <a:r>
              <a:rPr lang="nl-BE" dirty="0" err="1" smtClean="0">
                <a:solidFill>
                  <a:srgbClr val="FF0000"/>
                </a:solidFill>
              </a:rPr>
              <a:t>from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err="1" smtClean="0">
                <a:solidFill>
                  <a:srgbClr val="FF0000"/>
                </a:solidFill>
              </a:rPr>
              <a:t>that</a:t>
            </a:r>
            <a:r>
              <a:rPr lang="nl-BE" dirty="0" smtClean="0">
                <a:solidFill>
                  <a:srgbClr val="FF0000"/>
                </a:solidFill>
              </a:rPr>
              <a:t> </a:t>
            </a:r>
            <a:r>
              <a:rPr lang="nl-BE" dirty="0" err="1" smtClean="0">
                <a:solidFill>
                  <a:srgbClr val="FF0000"/>
                </a:solidFill>
              </a:rPr>
              <a:t>perspective</a:t>
            </a:r>
            <a:r>
              <a:rPr lang="nl-BE" dirty="0" smtClean="0">
                <a:solidFill>
                  <a:srgbClr val="FF0000"/>
                </a:solidFill>
              </a:rPr>
              <a:t> a side-effect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252536" y="133125"/>
            <a:ext cx="8656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smtClean="0">
                <a:solidFill>
                  <a:srgbClr val="FFC000"/>
                </a:solidFill>
              </a:rPr>
              <a:t>Social Insurance </a:t>
            </a:r>
            <a:r>
              <a:rPr lang="nl-BE" sz="3200" dirty="0" err="1" smtClean="0">
                <a:solidFill>
                  <a:srgbClr val="FFC000"/>
                </a:solidFill>
              </a:rPr>
              <a:t>and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horizontal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redistribution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279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95536" y="1628800"/>
            <a:ext cx="8856984" cy="4824958"/>
          </a:xfrm>
        </p:spPr>
        <p:txBody>
          <a:bodyPr/>
          <a:lstStyle/>
          <a:p>
            <a:pPr marL="0" indent="0">
              <a:buNone/>
            </a:pPr>
            <a:r>
              <a:rPr lang="nl-BE" dirty="0" err="1" smtClean="0"/>
              <a:t>Redistribution</a:t>
            </a:r>
            <a:r>
              <a:rPr lang="nl-BE" dirty="0" smtClean="0"/>
              <a:t> </a:t>
            </a:r>
            <a:r>
              <a:rPr lang="nl-BE" dirty="0" err="1" smtClean="0"/>
              <a:t>through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insurance</a:t>
            </a:r>
            <a:r>
              <a:rPr lang="nl-BE" dirty="0" smtClean="0"/>
              <a:t> </a:t>
            </a:r>
            <a:r>
              <a:rPr lang="nl-BE" dirty="0" err="1" smtClean="0"/>
              <a:t>depends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a large </a:t>
            </a:r>
            <a:r>
              <a:rPr lang="nl-BE" dirty="0" err="1" smtClean="0"/>
              <a:t>extent</a:t>
            </a:r>
            <a:r>
              <a:rPr lang="nl-BE" dirty="0" smtClean="0"/>
              <a:t> on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association</a:t>
            </a:r>
            <a:r>
              <a:rPr lang="nl-BE" dirty="0" smtClean="0"/>
              <a:t> </a:t>
            </a:r>
            <a:r>
              <a:rPr lang="nl-BE" dirty="0" err="1" smtClean="0"/>
              <a:t>between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insured</a:t>
            </a:r>
            <a:r>
              <a:rPr lang="nl-BE" dirty="0" smtClean="0"/>
              <a:t> </a:t>
            </a:r>
            <a:r>
              <a:rPr lang="nl-BE" dirty="0" err="1" smtClean="0"/>
              <a:t>risks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income</a:t>
            </a:r>
            <a:r>
              <a:rPr lang="nl-BE" dirty="0" smtClean="0"/>
              <a:t> (or a proxy </a:t>
            </a:r>
            <a:r>
              <a:rPr lang="nl-BE" dirty="0" err="1" smtClean="0"/>
              <a:t>such</a:t>
            </a:r>
            <a:r>
              <a:rPr lang="nl-BE" dirty="0" smtClean="0"/>
              <a:t> </a:t>
            </a:r>
            <a:r>
              <a:rPr lang="nl-BE" dirty="0" err="1" smtClean="0"/>
              <a:t>skill</a:t>
            </a:r>
            <a:r>
              <a:rPr lang="nl-BE" dirty="0" smtClean="0"/>
              <a:t>) :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 err="1" smtClean="0">
                <a:solidFill>
                  <a:schemeClr val="bg1"/>
                </a:solidFill>
              </a:rPr>
              <a:t>Unemployement</a:t>
            </a:r>
            <a:r>
              <a:rPr lang="nl-BE" dirty="0" smtClean="0">
                <a:solidFill>
                  <a:schemeClr val="bg1"/>
                </a:solidFill>
              </a:rPr>
              <a:t> risk is </a:t>
            </a:r>
            <a:r>
              <a:rPr lang="nl-BE" dirty="0" err="1" smtClean="0">
                <a:solidFill>
                  <a:schemeClr val="bg1"/>
                </a:solidFill>
              </a:rPr>
              <a:t>higher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for</a:t>
            </a:r>
            <a:r>
              <a:rPr lang="nl-BE" dirty="0" smtClean="0">
                <a:solidFill>
                  <a:schemeClr val="bg1"/>
                </a:solidFill>
              </a:rPr>
              <a:t> low-</a:t>
            </a:r>
            <a:r>
              <a:rPr lang="nl-BE" dirty="0" err="1" smtClean="0">
                <a:solidFill>
                  <a:schemeClr val="bg1"/>
                </a:solidFill>
              </a:rPr>
              <a:t>skilled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people</a:t>
            </a:r>
            <a:endParaRPr lang="nl-BE" dirty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Health </a:t>
            </a:r>
            <a:r>
              <a:rPr lang="nl-BE" dirty="0" err="1" smtClean="0">
                <a:solidFill>
                  <a:schemeClr val="bg1"/>
                </a:solidFill>
              </a:rPr>
              <a:t>risks</a:t>
            </a:r>
            <a:r>
              <a:rPr lang="nl-BE" dirty="0" smtClean="0">
                <a:solidFill>
                  <a:schemeClr val="bg1"/>
                </a:solidFill>
              </a:rPr>
              <a:t> are </a:t>
            </a:r>
            <a:r>
              <a:rPr lang="nl-BE" dirty="0" err="1" smtClean="0">
                <a:solidFill>
                  <a:schemeClr val="bg1"/>
                </a:solidFill>
              </a:rPr>
              <a:t>higher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among</a:t>
            </a:r>
            <a:r>
              <a:rPr lang="nl-BE" dirty="0" smtClean="0">
                <a:solidFill>
                  <a:schemeClr val="bg1"/>
                </a:solidFill>
              </a:rPr>
              <a:t> low-</a:t>
            </a:r>
            <a:r>
              <a:rPr lang="nl-BE" dirty="0" err="1" smtClean="0">
                <a:solidFill>
                  <a:schemeClr val="bg1"/>
                </a:solidFill>
              </a:rPr>
              <a:t>skilled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people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High-</a:t>
            </a:r>
            <a:r>
              <a:rPr lang="nl-BE" dirty="0" err="1" smtClean="0">
                <a:solidFill>
                  <a:schemeClr val="bg1"/>
                </a:solidFill>
              </a:rPr>
              <a:t>skilled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people</a:t>
            </a:r>
            <a:r>
              <a:rPr lang="nl-BE" dirty="0">
                <a:solidFill>
                  <a:schemeClr val="bg1"/>
                </a:solidFill>
              </a:rPr>
              <a:t> </a:t>
            </a:r>
            <a:r>
              <a:rPr lang="nl-BE" dirty="0" smtClean="0">
                <a:solidFill>
                  <a:schemeClr val="bg1"/>
                </a:solidFill>
              </a:rPr>
              <a:t>on </a:t>
            </a:r>
            <a:r>
              <a:rPr lang="nl-BE" dirty="0" err="1" smtClean="0">
                <a:solidFill>
                  <a:schemeClr val="bg1"/>
                </a:solidFill>
              </a:rPr>
              <a:t>average</a:t>
            </a:r>
            <a:r>
              <a:rPr lang="nl-BE" dirty="0" smtClean="0">
                <a:solidFill>
                  <a:schemeClr val="bg1"/>
                </a:solidFill>
              </a:rPr>
              <a:t> live </a:t>
            </a:r>
            <a:r>
              <a:rPr lang="nl-BE" dirty="0" err="1" smtClean="0">
                <a:solidFill>
                  <a:schemeClr val="bg1"/>
                </a:solidFill>
              </a:rPr>
              <a:t>longer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…</a:t>
            </a: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323528" y="170716"/>
            <a:ext cx="5552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err="1">
                <a:solidFill>
                  <a:srgbClr val="FFC000"/>
                </a:solidFill>
              </a:rPr>
              <a:t>R</a:t>
            </a:r>
            <a:r>
              <a:rPr lang="nl-BE" sz="3200" dirty="0" err="1" smtClean="0">
                <a:solidFill>
                  <a:srgbClr val="FFC000"/>
                </a:solidFill>
              </a:rPr>
              <a:t>edistribution</a:t>
            </a:r>
            <a:r>
              <a:rPr lang="nl-BE" sz="3200" dirty="0" smtClean="0">
                <a:solidFill>
                  <a:srgbClr val="FFC000"/>
                </a:solidFill>
              </a:rPr>
              <a:t> as a side effect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81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-180528" y="1196752"/>
            <a:ext cx="8856984" cy="4824958"/>
          </a:xfrm>
        </p:spPr>
        <p:txBody>
          <a:bodyPr/>
          <a:lstStyle/>
          <a:p>
            <a:pPr marL="0" indent="0">
              <a:buNone/>
            </a:pPr>
            <a:r>
              <a:rPr lang="nl-BE" dirty="0" err="1" smtClean="0"/>
              <a:t>Many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insurance</a:t>
            </a:r>
            <a:r>
              <a:rPr lang="nl-BE" dirty="0" smtClean="0"/>
              <a:t> </a:t>
            </a:r>
            <a:r>
              <a:rPr lang="nl-BE" dirty="0" err="1" smtClean="0"/>
              <a:t>schemes</a:t>
            </a:r>
            <a:r>
              <a:rPr lang="nl-BE" dirty="0" smtClean="0"/>
              <a:t> have </a:t>
            </a:r>
            <a:r>
              <a:rPr lang="nl-BE" dirty="0" err="1" smtClean="0"/>
              <a:t>inbuild</a:t>
            </a:r>
            <a:r>
              <a:rPr lang="nl-BE" dirty="0" smtClean="0"/>
              <a:t> </a:t>
            </a:r>
            <a:r>
              <a:rPr lang="nl-BE" dirty="0" err="1" smtClean="0"/>
              <a:t>elements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promote</a:t>
            </a:r>
            <a:r>
              <a:rPr lang="nl-BE" dirty="0" smtClean="0"/>
              <a:t> </a:t>
            </a:r>
            <a:r>
              <a:rPr lang="nl-BE" dirty="0" err="1" smtClean="0"/>
              <a:t>vertical</a:t>
            </a:r>
            <a:r>
              <a:rPr lang="nl-BE" dirty="0" smtClean="0"/>
              <a:t> </a:t>
            </a:r>
            <a:r>
              <a:rPr lang="nl-BE" dirty="0" err="1" smtClean="0"/>
              <a:t>redistribution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high-</a:t>
            </a:r>
            <a:r>
              <a:rPr lang="nl-BE" dirty="0" err="1" smtClean="0"/>
              <a:t>income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low(er) </a:t>
            </a:r>
            <a:r>
              <a:rPr lang="nl-BE" dirty="0" err="1" smtClean="0"/>
              <a:t>income</a:t>
            </a:r>
            <a:r>
              <a:rPr lang="nl-BE" dirty="0"/>
              <a:t> </a:t>
            </a:r>
            <a:r>
              <a:rPr lang="nl-BE" dirty="0" err="1" smtClean="0"/>
              <a:t>groups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individuals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r>
              <a:rPr lang="nl-BE" dirty="0" smtClean="0">
                <a:solidFill>
                  <a:schemeClr val="bg1"/>
                </a:solidFill>
              </a:rPr>
              <a:t>Explicit: Minimum </a:t>
            </a:r>
            <a:r>
              <a:rPr lang="nl-BE" dirty="0" err="1" smtClean="0">
                <a:solidFill>
                  <a:schemeClr val="bg1"/>
                </a:solidFill>
              </a:rPr>
              <a:t>and</a:t>
            </a:r>
            <a:r>
              <a:rPr lang="nl-BE" dirty="0" smtClean="0">
                <a:solidFill>
                  <a:schemeClr val="bg1"/>
                </a:solidFill>
              </a:rPr>
              <a:t> maximum benefits (</a:t>
            </a:r>
            <a:r>
              <a:rPr lang="nl-BE" dirty="0" err="1" smtClean="0">
                <a:solidFill>
                  <a:schemeClr val="bg1"/>
                </a:solidFill>
              </a:rPr>
              <a:t>especially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when</a:t>
            </a:r>
            <a:r>
              <a:rPr lang="nl-BE" dirty="0" smtClean="0">
                <a:solidFill>
                  <a:schemeClr val="bg1"/>
                </a:solidFill>
              </a:rPr>
              <a:t> no maximum </a:t>
            </a:r>
            <a:r>
              <a:rPr lang="nl-BE" dirty="0" err="1" smtClean="0">
                <a:solidFill>
                  <a:schemeClr val="bg1"/>
                </a:solidFill>
              </a:rPr>
              <a:t>contribution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rate</a:t>
            </a:r>
            <a:r>
              <a:rPr lang="nl-BE" dirty="0" smtClean="0">
                <a:solidFill>
                  <a:schemeClr val="bg1"/>
                </a:solidFill>
              </a:rPr>
              <a:t>)</a:t>
            </a:r>
          </a:p>
          <a:p>
            <a:r>
              <a:rPr lang="nl-BE" dirty="0" err="1" smtClean="0">
                <a:solidFill>
                  <a:schemeClr val="bg1"/>
                </a:solidFill>
              </a:rPr>
              <a:t>Implicit</a:t>
            </a:r>
            <a:r>
              <a:rPr lang="nl-BE" dirty="0" smtClean="0">
                <a:solidFill>
                  <a:schemeClr val="bg1"/>
                </a:solidFill>
              </a:rPr>
              <a:t>: </a:t>
            </a:r>
            <a:r>
              <a:rPr lang="nl-BE" dirty="0" err="1" smtClean="0">
                <a:solidFill>
                  <a:schemeClr val="bg1"/>
                </a:solidFill>
              </a:rPr>
              <a:t>corrections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for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household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composition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Benefit </a:t>
            </a:r>
            <a:r>
              <a:rPr lang="nl-BE" dirty="0" err="1" smtClean="0">
                <a:solidFill>
                  <a:schemeClr val="bg1"/>
                </a:solidFill>
              </a:rPr>
              <a:t>targeting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Partial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claw</a:t>
            </a:r>
            <a:r>
              <a:rPr lang="nl-BE" dirty="0" smtClean="0">
                <a:solidFill>
                  <a:schemeClr val="bg1"/>
                </a:solidFill>
              </a:rPr>
              <a:t>-back </a:t>
            </a:r>
            <a:r>
              <a:rPr lang="nl-BE" dirty="0" err="1" smtClean="0">
                <a:solidFill>
                  <a:schemeClr val="bg1"/>
                </a:solidFill>
              </a:rPr>
              <a:t>through</a:t>
            </a:r>
            <a:r>
              <a:rPr lang="nl-BE" dirty="0" smtClean="0">
                <a:solidFill>
                  <a:schemeClr val="bg1"/>
                </a:solidFill>
              </a:rPr>
              <a:t> taks system</a:t>
            </a: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314790" y="204954"/>
            <a:ext cx="785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smtClean="0">
                <a:solidFill>
                  <a:srgbClr val="FFC000"/>
                </a:solidFill>
              </a:rPr>
              <a:t>Social </a:t>
            </a:r>
            <a:r>
              <a:rPr lang="nl-BE" sz="3200" dirty="0" err="1" smtClean="0">
                <a:solidFill>
                  <a:srgbClr val="FFC000"/>
                </a:solidFill>
              </a:rPr>
              <a:t>insurance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and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vertical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redistribution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2214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-180528" y="1196752"/>
            <a:ext cx="8856984" cy="4824958"/>
          </a:xfrm>
        </p:spPr>
        <p:txBody>
          <a:bodyPr/>
          <a:lstStyle/>
          <a:p>
            <a:pPr marL="0" indent="0">
              <a:buNone/>
            </a:pPr>
            <a:r>
              <a:rPr lang="nl-BE" dirty="0" err="1" smtClean="0"/>
              <a:t>Many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insurance</a:t>
            </a:r>
            <a:r>
              <a:rPr lang="nl-BE" dirty="0" smtClean="0"/>
              <a:t> </a:t>
            </a:r>
            <a:r>
              <a:rPr lang="nl-BE" dirty="0" err="1" smtClean="0"/>
              <a:t>schemes</a:t>
            </a:r>
            <a:r>
              <a:rPr lang="nl-BE" dirty="0" smtClean="0"/>
              <a:t> have </a:t>
            </a:r>
            <a:r>
              <a:rPr lang="nl-BE" dirty="0" err="1" smtClean="0"/>
              <a:t>inbuild</a:t>
            </a:r>
            <a:r>
              <a:rPr lang="nl-BE" dirty="0" smtClean="0"/>
              <a:t> </a:t>
            </a:r>
            <a:r>
              <a:rPr lang="nl-BE" dirty="0" err="1" smtClean="0"/>
              <a:t>elements</a:t>
            </a:r>
            <a:r>
              <a:rPr lang="nl-BE" dirty="0" smtClean="0"/>
              <a:t> </a:t>
            </a:r>
            <a:r>
              <a:rPr lang="nl-BE" dirty="0" err="1" smtClean="0"/>
              <a:t>that</a:t>
            </a:r>
            <a:r>
              <a:rPr lang="nl-BE" dirty="0" smtClean="0"/>
              <a:t> </a:t>
            </a:r>
            <a:r>
              <a:rPr lang="nl-BE" dirty="0" err="1" smtClean="0"/>
              <a:t>promote</a:t>
            </a:r>
            <a:r>
              <a:rPr lang="nl-BE" dirty="0" smtClean="0"/>
              <a:t> </a:t>
            </a:r>
            <a:r>
              <a:rPr lang="nl-BE" dirty="0" err="1" smtClean="0"/>
              <a:t>vertical</a:t>
            </a:r>
            <a:r>
              <a:rPr lang="nl-BE" dirty="0" smtClean="0"/>
              <a:t> </a:t>
            </a:r>
            <a:r>
              <a:rPr lang="nl-BE" dirty="0" err="1" smtClean="0"/>
              <a:t>redistribution</a:t>
            </a:r>
            <a:r>
              <a:rPr lang="nl-BE" dirty="0" smtClean="0"/>
              <a:t> </a:t>
            </a:r>
            <a:r>
              <a:rPr lang="nl-BE" dirty="0" err="1" smtClean="0"/>
              <a:t>from</a:t>
            </a:r>
            <a:r>
              <a:rPr lang="nl-BE" dirty="0" smtClean="0"/>
              <a:t> high-</a:t>
            </a:r>
            <a:r>
              <a:rPr lang="nl-BE" dirty="0" err="1" smtClean="0"/>
              <a:t>income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low(er) </a:t>
            </a:r>
            <a:r>
              <a:rPr lang="nl-BE" dirty="0" err="1" smtClean="0"/>
              <a:t>income</a:t>
            </a:r>
            <a:r>
              <a:rPr lang="nl-BE" dirty="0"/>
              <a:t> </a:t>
            </a:r>
            <a:r>
              <a:rPr lang="nl-BE" dirty="0" err="1" smtClean="0"/>
              <a:t>groups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individuals</a:t>
            </a: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r>
              <a:rPr lang="nl-BE" dirty="0" smtClean="0">
                <a:solidFill>
                  <a:schemeClr val="bg1"/>
                </a:solidFill>
              </a:rPr>
              <a:t>Explicit: Minimum </a:t>
            </a:r>
            <a:r>
              <a:rPr lang="nl-BE" dirty="0" err="1" smtClean="0">
                <a:solidFill>
                  <a:schemeClr val="bg1"/>
                </a:solidFill>
              </a:rPr>
              <a:t>and</a:t>
            </a:r>
            <a:r>
              <a:rPr lang="nl-BE" dirty="0" smtClean="0">
                <a:solidFill>
                  <a:schemeClr val="bg1"/>
                </a:solidFill>
              </a:rPr>
              <a:t> maximum benefits (</a:t>
            </a:r>
            <a:r>
              <a:rPr lang="nl-BE" dirty="0" err="1" smtClean="0">
                <a:solidFill>
                  <a:schemeClr val="bg1"/>
                </a:solidFill>
              </a:rPr>
              <a:t>especially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when</a:t>
            </a:r>
            <a:r>
              <a:rPr lang="nl-BE" dirty="0" smtClean="0">
                <a:solidFill>
                  <a:schemeClr val="bg1"/>
                </a:solidFill>
              </a:rPr>
              <a:t> no maximum </a:t>
            </a:r>
            <a:r>
              <a:rPr lang="nl-BE" dirty="0" err="1" smtClean="0">
                <a:solidFill>
                  <a:schemeClr val="bg1"/>
                </a:solidFill>
              </a:rPr>
              <a:t>contribution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rate</a:t>
            </a:r>
            <a:r>
              <a:rPr lang="nl-BE" dirty="0" smtClean="0">
                <a:solidFill>
                  <a:schemeClr val="bg1"/>
                </a:solidFill>
              </a:rPr>
              <a:t>)</a:t>
            </a:r>
          </a:p>
          <a:p>
            <a:r>
              <a:rPr lang="nl-BE" dirty="0" err="1" smtClean="0">
                <a:solidFill>
                  <a:schemeClr val="bg1"/>
                </a:solidFill>
              </a:rPr>
              <a:t>Implicit</a:t>
            </a:r>
            <a:r>
              <a:rPr lang="nl-BE" dirty="0" smtClean="0">
                <a:solidFill>
                  <a:schemeClr val="bg1"/>
                </a:solidFill>
              </a:rPr>
              <a:t>: </a:t>
            </a:r>
            <a:r>
              <a:rPr lang="nl-BE" dirty="0" err="1" smtClean="0">
                <a:solidFill>
                  <a:schemeClr val="bg1"/>
                </a:solidFill>
              </a:rPr>
              <a:t>corrections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for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household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composition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Benefit </a:t>
            </a:r>
            <a:r>
              <a:rPr lang="nl-BE" dirty="0" err="1" smtClean="0">
                <a:solidFill>
                  <a:schemeClr val="bg1"/>
                </a:solidFill>
              </a:rPr>
              <a:t>targeting</a:t>
            </a:r>
            <a:endParaRPr lang="nl-BE" dirty="0" smtClean="0">
              <a:solidFill>
                <a:schemeClr val="bg1"/>
              </a:solidFill>
            </a:endParaRPr>
          </a:p>
          <a:p>
            <a:r>
              <a:rPr lang="nl-BE" dirty="0" err="1" smtClean="0">
                <a:solidFill>
                  <a:schemeClr val="bg1"/>
                </a:solidFill>
              </a:rPr>
              <a:t>Partial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claw</a:t>
            </a:r>
            <a:r>
              <a:rPr lang="nl-BE" dirty="0" smtClean="0">
                <a:solidFill>
                  <a:schemeClr val="bg1"/>
                </a:solidFill>
              </a:rPr>
              <a:t>-back </a:t>
            </a:r>
            <a:r>
              <a:rPr lang="nl-BE" dirty="0" err="1" smtClean="0">
                <a:solidFill>
                  <a:schemeClr val="bg1"/>
                </a:solidFill>
              </a:rPr>
              <a:t>through</a:t>
            </a:r>
            <a:r>
              <a:rPr lang="nl-BE" dirty="0" smtClean="0">
                <a:solidFill>
                  <a:schemeClr val="bg1"/>
                </a:solidFill>
              </a:rPr>
              <a:t> </a:t>
            </a:r>
            <a:r>
              <a:rPr lang="nl-BE" dirty="0" err="1" smtClean="0">
                <a:solidFill>
                  <a:schemeClr val="bg1"/>
                </a:solidFill>
              </a:rPr>
              <a:t>tax</a:t>
            </a:r>
            <a:r>
              <a:rPr lang="nl-BE" dirty="0" smtClean="0">
                <a:solidFill>
                  <a:schemeClr val="bg1"/>
                </a:solidFill>
              </a:rPr>
              <a:t> system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 smtClean="0">
                <a:solidFill>
                  <a:schemeClr val="bg1"/>
                </a:solidFill>
              </a:rPr>
              <a:t>Safety net </a:t>
            </a:r>
            <a:r>
              <a:rPr lang="nl-BE" dirty="0" err="1" smtClean="0">
                <a:solidFill>
                  <a:schemeClr val="bg1"/>
                </a:solidFill>
              </a:rPr>
              <a:t>provisions</a:t>
            </a:r>
            <a:r>
              <a:rPr lang="nl-BE" dirty="0" smtClean="0">
                <a:solidFill>
                  <a:schemeClr val="bg1"/>
                </a:solidFill>
              </a:rPr>
              <a:t> (</a:t>
            </a:r>
            <a:r>
              <a:rPr lang="nl-BE" dirty="0" err="1" smtClean="0">
                <a:solidFill>
                  <a:schemeClr val="bg1"/>
                </a:solidFill>
              </a:rPr>
              <a:t>social</a:t>
            </a:r>
            <a:r>
              <a:rPr lang="nl-BE" dirty="0" smtClean="0">
                <a:solidFill>
                  <a:schemeClr val="bg1"/>
                </a:solidFill>
              </a:rPr>
              <a:t> assistance)</a:t>
            </a: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314790" y="204954"/>
            <a:ext cx="78598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smtClean="0">
                <a:solidFill>
                  <a:srgbClr val="FFC000"/>
                </a:solidFill>
              </a:rPr>
              <a:t>Social </a:t>
            </a:r>
            <a:r>
              <a:rPr lang="nl-BE" sz="3200" dirty="0" err="1" smtClean="0">
                <a:solidFill>
                  <a:srgbClr val="FFC000"/>
                </a:solidFill>
              </a:rPr>
              <a:t>insurance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and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vertical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redistribution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84856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-180528" y="1196752"/>
            <a:ext cx="8856984" cy="4824958"/>
          </a:xfrm>
        </p:spPr>
        <p:txBody>
          <a:bodyPr/>
          <a:lstStyle/>
          <a:p>
            <a:r>
              <a:rPr lang="nl-BE" dirty="0" smtClean="0"/>
              <a:t>The level of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spending</a:t>
            </a:r>
            <a:r>
              <a:rPr lang="nl-BE" dirty="0" smtClean="0"/>
              <a:t> is important </a:t>
            </a:r>
            <a:r>
              <a:rPr lang="nl-BE" dirty="0" err="1" smtClean="0"/>
              <a:t>for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capacity</a:t>
            </a:r>
            <a:r>
              <a:rPr lang="nl-BE" dirty="0" smtClean="0"/>
              <a:t> of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social</a:t>
            </a:r>
            <a:r>
              <a:rPr lang="nl-BE" dirty="0" smtClean="0"/>
              <a:t> </a:t>
            </a:r>
            <a:r>
              <a:rPr lang="nl-BE" dirty="0" err="1" smtClean="0"/>
              <a:t>protecion</a:t>
            </a:r>
            <a:r>
              <a:rPr lang="nl-BE" dirty="0" smtClean="0"/>
              <a:t> system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achieve</a:t>
            </a:r>
            <a:r>
              <a:rPr lang="nl-BE" dirty="0" smtClean="0"/>
              <a:t> a </a:t>
            </a:r>
            <a:r>
              <a:rPr lang="nl-BE" dirty="0" err="1" smtClean="0"/>
              <a:t>stronger</a:t>
            </a:r>
            <a:r>
              <a:rPr lang="nl-BE" dirty="0" smtClean="0"/>
              <a:t> </a:t>
            </a:r>
            <a:r>
              <a:rPr lang="nl-BE" dirty="0" err="1" smtClean="0"/>
              <a:t>redistributive</a:t>
            </a:r>
            <a:r>
              <a:rPr lang="nl-BE" dirty="0" smtClean="0"/>
              <a:t> impact, </a:t>
            </a:r>
            <a:r>
              <a:rPr lang="nl-BE" dirty="0" err="1" smtClean="0"/>
              <a:t>both</a:t>
            </a:r>
            <a:r>
              <a:rPr lang="nl-BE" dirty="0" smtClean="0"/>
              <a:t>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regard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prevention of </a:t>
            </a:r>
            <a:r>
              <a:rPr lang="nl-BE" dirty="0" err="1" smtClean="0"/>
              <a:t>poverty</a:t>
            </a:r>
            <a:r>
              <a:rPr lang="nl-BE" dirty="0" smtClean="0"/>
              <a:t> (AROP) as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regard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</a:t>
            </a:r>
            <a:r>
              <a:rPr lang="nl-BE" dirty="0" err="1" smtClean="0"/>
              <a:t>the</a:t>
            </a:r>
            <a:r>
              <a:rPr lang="nl-BE" dirty="0" smtClean="0"/>
              <a:t> </a:t>
            </a:r>
            <a:r>
              <a:rPr lang="nl-BE" dirty="0" err="1" smtClean="0"/>
              <a:t>reduction</a:t>
            </a:r>
            <a:r>
              <a:rPr lang="nl-BE" dirty="0" smtClean="0"/>
              <a:t> of </a:t>
            </a:r>
            <a:r>
              <a:rPr lang="nl-BE" dirty="0" err="1" smtClean="0"/>
              <a:t>income</a:t>
            </a:r>
            <a:r>
              <a:rPr lang="nl-BE" dirty="0" smtClean="0"/>
              <a:t> </a:t>
            </a:r>
            <a:r>
              <a:rPr lang="nl-BE" dirty="0" err="1" smtClean="0"/>
              <a:t>inequality</a:t>
            </a:r>
            <a:r>
              <a:rPr lang="nl-BE" dirty="0" smtClean="0"/>
              <a:t> (Gini)</a:t>
            </a: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314790" y="204954"/>
            <a:ext cx="46025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200" dirty="0" err="1" smtClean="0">
                <a:solidFill>
                  <a:srgbClr val="FFC000"/>
                </a:solidFill>
              </a:rPr>
              <a:t>Experience</a:t>
            </a:r>
            <a:r>
              <a:rPr lang="nl-BE" sz="3200" dirty="0" smtClean="0">
                <a:solidFill>
                  <a:srgbClr val="FFC000"/>
                </a:solidFill>
              </a:rPr>
              <a:t> </a:t>
            </a:r>
            <a:r>
              <a:rPr lang="nl-BE" sz="3200" dirty="0" err="1" smtClean="0">
                <a:solidFill>
                  <a:srgbClr val="FFC000"/>
                </a:solidFill>
              </a:rPr>
              <a:t>from</a:t>
            </a:r>
            <a:r>
              <a:rPr lang="nl-BE" sz="3200" dirty="0" smtClean="0">
                <a:solidFill>
                  <a:srgbClr val="FFC000"/>
                </a:solidFill>
              </a:rPr>
              <a:t> Europe</a:t>
            </a:r>
            <a:endParaRPr lang="en-GB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5006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5041" y="980728"/>
            <a:ext cx="7955264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506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ngepas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rgbClr val="FF0000"/>
          </a:solidFill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ODSZ" id="{F0D631DB-0B42-46D8-9656-B9B31B5FF22D}" vid="{291ED7C8-E56C-4193-92F9-528D1433628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FODSZ</Template>
  <TotalTime>1944</TotalTime>
  <Words>424</Words>
  <Application>Microsoft Office PowerPoint</Application>
  <PresentationFormat>Affichage à l'écran (4:3)</PresentationFormat>
  <Paragraphs>58</Paragraphs>
  <Slides>13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Arial</vt:lpstr>
      <vt:lpstr>Arial Narrow</vt:lpstr>
      <vt:lpstr>Calibri</vt:lpstr>
      <vt:lpstr>Century Gothic</vt:lpstr>
      <vt:lpstr>Verdana</vt:lpstr>
      <vt:lpstr>Default Design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Handicare</dc:title>
  <dc:creator>Sulmon Frans</dc:creator>
  <cp:lastModifiedBy>Laurent de-l'ESPINAY</cp:lastModifiedBy>
  <cp:revision>200</cp:revision>
  <cp:lastPrinted>2015-01-30T15:22:12Z</cp:lastPrinted>
  <dcterms:created xsi:type="dcterms:W3CDTF">2013-07-22T10:47:09Z</dcterms:created>
  <dcterms:modified xsi:type="dcterms:W3CDTF">2017-09-15T15:22:51Z</dcterms:modified>
</cp:coreProperties>
</file>