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theme/themeOverride1.xml" ContentType="application/vnd.openxmlformats-officedocument.themeOverr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theme/themeOverride2.xml" ContentType="application/vnd.openxmlformats-officedocument.themeOverr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5"/>
  </p:notesMasterIdLst>
  <p:sldIdLst>
    <p:sldId id="256" r:id="rId2"/>
    <p:sldId id="421" r:id="rId3"/>
    <p:sldId id="422" r:id="rId4"/>
    <p:sldId id="425" r:id="rId5"/>
    <p:sldId id="424" r:id="rId6"/>
    <p:sldId id="426" r:id="rId7"/>
    <p:sldId id="423" r:id="rId8"/>
    <p:sldId id="414" r:id="rId9"/>
    <p:sldId id="399" r:id="rId10"/>
    <p:sldId id="427" r:id="rId11"/>
    <p:sldId id="428" r:id="rId12"/>
    <p:sldId id="430" r:id="rId13"/>
    <p:sldId id="431" r:id="rId14"/>
    <p:sldId id="437" r:id="rId15"/>
    <p:sldId id="406" r:id="rId16"/>
    <p:sldId id="407" r:id="rId17"/>
    <p:sldId id="408" r:id="rId18"/>
    <p:sldId id="409" r:id="rId19"/>
    <p:sldId id="410" r:id="rId20"/>
    <p:sldId id="411" r:id="rId21"/>
    <p:sldId id="412" r:id="rId22"/>
    <p:sldId id="413" r:id="rId23"/>
    <p:sldId id="349" r:id="rId24"/>
    <p:sldId id="350" r:id="rId25"/>
    <p:sldId id="354" r:id="rId26"/>
    <p:sldId id="351" r:id="rId27"/>
    <p:sldId id="384" r:id="rId28"/>
    <p:sldId id="385" r:id="rId29"/>
    <p:sldId id="401" r:id="rId30"/>
    <p:sldId id="352" r:id="rId31"/>
    <p:sldId id="386" r:id="rId32"/>
    <p:sldId id="356" r:id="rId33"/>
    <p:sldId id="357" r:id="rId34"/>
    <p:sldId id="360" r:id="rId35"/>
    <p:sldId id="362" r:id="rId36"/>
    <p:sldId id="363" r:id="rId37"/>
    <p:sldId id="364" r:id="rId38"/>
    <p:sldId id="365" r:id="rId39"/>
    <p:sldId id="368" r:id="rId40"/>
    <p:sldId id="369" r:id="rId41"/>
    <p:sldId id="370" r:id="rId42"/>
    <p:sldId id="371" r:id="rId43"/>
    <p:sldId id="418" r:id="rId44"/>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pitchFamily="34" charset="-128"/>
        <a:cs typeface="Arial" charset="0"/>
      </a:defRPr>
    </a:lvl1pPr>
    <a:lvl2pPr marL="457200" algn="l" defTabSz="457200" rtl="0" fontAlgn="base">
      <a:spcBef>
        <a:spcPct val="0"/>
      </a:spcBef>
      <a:spcAft>
        <a:spcPct val="0"/>
      </a:spcAft>
      <a:defRPr kern="1200">
        <a:solidFill>
          <a:schemeClr val="tx1"/>
        </a:solidFill>
        <a:latin typeface="Arial" charset="0"/>
        <a:ea typeface="ＭＳ Ｐゴシック" pitchFamily="34" charset="-128"/>
        <a:cs typeface="Arial" charset="0"/>
      </a:defRPr>
    </a:lvl2pPr>
    <a:lvl3pPr marL="914400" algn="l" defTabSz="457200" rtl="0" fontAlgn="base">
      <a:spcBef>
        <a:spcPct val="0"/>
      </a:spcBef>
      <a:spcAft>
        <a:spcPct val="0"/>
      </a:spcAft>
      <a:defRPr kern="1200">
        <a:solidFill>
          <a:schemeClr val="tx1"/>
        </a:solidFill>
        <a:latin typeface="Arial" charset="0"/>
        <a:ea typeface="ＭＳ Ｐゴシック" pitchFamily="34" charset="-128"/>
        <a:cs typeface="Arial" charset="0"/>
      </a:defRPr>
    </a:lvl3pPr>
    <a:lvl4pPr marL="1371600" algn="l" defTabSz="457200" rtl="0" fontAlgn="base">
      <a:spcBef>
        <a:spcPct val="0"/>
      </a:spcBef>
      <a:spcAft>
        <a:spcPct val="0"/>
      </a:spcAft>
      <a:defRPr kern="1200">
        <a:solidFill>
          <a:schemeClr val="tx1"/>
        </a:solidFill>
        <a:latin typeface="Arial" charset="0"/>
        <a:ea typeface="ＭＳ Ｐゴシック" pitchFamily="34" charset="-128"/>
        <a:cs typeface="Arial" charset="0"/>
      </a:defRPr>
    </a:lvl4pPr>
    <a:lvl5pPr marL="1828800" algn="l" defTabSz="457200" rtl="0" fontAlgn="base">
      <a:spcBef>
        <a:spcPct val="0"/>
      </a:spcBef>
      <a:spcAft>
        <a:spcPct val="0"/>
      </a:spcAft>
      <a:defRPr kern="1200">
        <a:solidFill>
          <a:schemeClr val="tx1"/>
        </a:solidFill>
        <a:latin typeface="Arial" charset="0"/>
        <a:ea typeface="ＭＳ Ｐゴシック" pitchFamily="34" charset="-128"/>
        <a:cs typeface="Arial" charset="0"/>
      </a:defRPr>
    </a:lvl5pPr>
    <a:lvl6pPr marL="2286000" algn="l" defTabSz="914400" rtl="0" eaLnBrk="1" latinLnBrk="0" hangingPunct="1">
      <a:defRPr kern="1200">
        <a:solidFill>
          <a:schemeClr val="tx1"/>
        </a:solidFill>
        <a:latin typeface="Arial" charset="0"/>
        <a:ea typeface="ＭＳ Ｐゴシック" pitchFamily="34" charset="-128"/>
        <a:cs typeface="Arial" charset="0"/>
      </a:defRPr>
    </a:lvl6pPr>
    <a:lvl7pPr marL="2743200" algn="l" defTabSz="914400" rtl="0" eaLnBrk="1" latinLnBrk="0" hangingPunct="1">
      <a:defRPr kern="1200">
        <a:solidFill>
          <a:schemeClr val="tx1"/>
        </a:solidFill>
        <a:latin typeface="Arial" charset="0"/>
        <a:ea typeface="ＭＳ Ｐゴシック" pitchFamily="34" charset="-128"/>
        <a:cs typeface="Arial" charset="0"/>
      </a:defRPr>
    </a:lvl7pPr>
    <a:lvl8pPr marL="3200400" algn="l" defTabSz="914400" rtl="0" eaLnBrk="1" latinLnBrk="0" hangingPunct="1">
      <a:defRPr kern="1200">
        <a:solidFill>
          <a:schemeClr val="tx1"/>
        </a:solidFill>
        <a:latin typeface="Arial" charset="0"/>
        <a:ea typeface="ＭＳ Ｐゴシック" pitchFamily="34" charset="-128"/>
        <a:cs typeface="Arial" charset="0"/>
      </a:defRPr>
    </a:lvl8pPr>
    <a:lvl9pPr marL="3657600" algn="l" defTabSz="914400" rtl="0" eaLnBrk="1" latinLnBrk="0" hangingPunct="1">
      <a:defRPr kern="1200">
        <a:solidFill>
          <a:schemeClr val="tx1"/>
        </a:solidFill>
        <a:latin typeface="Arial" charset="0"/>
        <a:ea typeface="ＭＳ Ｐゴシック" pitchFamily="34" charset="-128"/>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snapToGrid="0" snapToObjects="1">
      <p:cViewPr varScale="1">
        <p:scale>
          <a:sx n="90" d="100"/>
          <a:sy n="90" d="100"/>
        </p:scale>
        <p:origin x="-1398"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2" Type="http://schemas.openxmlformats.org/officeDocument/2006/relationships/oleObject" Target="Macintosh%20HD:Users:pvanhuysse:Bertelsmann%20ENSR:ENSR_VERSION6_17dec2012.xlsb" TargetMode="External"/><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oleObject" Target="Macintosh%20HD:Users:pvanhuysse:Library:Mail%20Downloads:ebiss%20update-3.xlsx" TargetMode="External"/><Relationship Id="rId1" Type="http://schemas.openxmlformats.org/officeDocument/2006/relationships/themeOverride" Target="../theme/themeOverride2.xml"/></Relationships>
</file>

<file path=ppt/charts/chart1.xml><?xml version="1.0" encoding="utf-8"?>
<c:chartSpace xmlns:c="http://schemas.openxmlformats.org/drawingml/2006/chart" xmlns:a="http://schemas.openxmlformats.org/drawingml/2006/main" xmlns:r="http://schemas.openxmlformats.org/officeDocument/2006/relationships">
  <c:lang val="zh-CN"/>
  <c:style val="18"/>
  <c:clrMapOvr bg1="lt1" tx1="dk1" bg2="lt2" tx2="dk2" accent1="accent1" accent2="accent2" accent3="accent3" accent4="accent4" accent5="accent5" accent6="accent6" hlink="hlink" folHlink="folHlink"/>
  <c:chart>
    <c:plotArea>
      <c:layout/>
      <c:barChart>
        <c:barDir val="col"/>
        <c:grouping val="clustered"/>
        <c:ser>
          <c:idx val="0"/>
          <c:order val="0"/>
          <c:cat>
            <c:strRef>
              <c:f>Sheet1!$AE$55:$AE$85</c:f>
              <c:strCache>
                <c:ptCount val="31"/>
                <c:pt idx="0">
                  <c:v>Ice</c:v>
                </c:pt>
                <c:pt idx="1">
                  <c:v>KO</c:v>
                </c:pt>
                <c:pt idx="2">
                  <c:v>IRE</c:v>
                </c:pt>
                <c:pt idx="3">
                  <c:v>NZ</c:v>
                </c:pt>
                <c:pt idx="4">
                  <c:v>BE</c:v>
                </c:pt>
                <c:pt idx="5">
                  <c:v>Est</c:v>
                </c:pt>
                <c:pt idx="6">
                  <c:v>NL</c:v>
                </c:pt>
                <c:pt idx="7">
                  <c:v>DK</c:v>
                </c:pt>
                <c:pt idx="8">
                  <c:v>UK</c:v>
                </c:pt>
                <c:pt idx="9">
                  <c:v>NO</c:v>
                </c:pt>
                <c:pt idx="10">
                  <c:v>SE</c:v>
                </c:pt>
                <c:pt idx="11">
                  <c:v>CA</c:v>
                </c:pt>
                <c:pt idx="12">
                  <c:v>AL</c:v>
                </c:pt>
                <c:pt idx="13">
                  <c:v>CH</c:v>
                </c:pt>
                <c:pt idx="14">
                  <c:v>FI</c:v>
                </c:pt>
                <c:pt idx="15">
                  <c:v>GER</c:v>
                </c:pt>
                <c:pt idx="16">
                  <c:v>ES</c:v>
                </c:pt>
                <c:pt idx="17">
                  <c:v>IL</c:v>
                </c:pt>
                <c:pt idx="18">
                  <c:v>FR</c:v>
                </c:pt>
                <c:pt idx="19">
                  <c:v>HU</c:v>
                </c:pt>
                <c:pt idx="20">
                  <c:v>US</c:v>
                </c:pt>
                <c:pt idx="21">
                  <c:v>AT</c:v>
                </c:pt>
                <c:pt idx="22">
                  <c:v>SL</c:v>
                </c:pt>
                <c:pt idx="23">
                  <c:v>PT</c:v>
                </c:pt>
                <c:pt idx="24">
                  <c:v>CZ</c:v>
                </c:pt>
                <c:pt idx="25">
                  <c:v>JA</c:v>
                </c:pt>
                <c:pt idx="26">
                  <c:v>SK</c:v>
                </c:pt>
                <c:pt idx="27">
                  <c:v>IT</c:v>
                </c:pt>
                <c:pt idx="28">
                  <c:v>GRE</c:v>
                </c:pt>
                <c:pt idx="29">
                  <c:v>LX</c:v>
                </c:pt>
                <c:pt idx="30">
                  <c:v>PL</c:v>
                </c:pt>
              </c:strCache>
            </c:strRef>
          </c:cat>
          <c:val>
            <c:numRef>
              <c:f>Sheet1!$AF$55:$AF$85</c:f>
              <c:numCache>
                <c:formatCode>General</c:formatCode>
                <c:ptCount val="31"/>
                <c:pt idx="0">
                  <c:v>1.838180957192364</c:v>
                </c:pt>
                <c:pt idx="1">
                  <c:v>2.5492035446195649</c:v>
                </c:pt>
                <c:pt idx="2">
                  <c:v>2.7213750412200612</c:v>
                </c:pt>
                <c:pt idx="3">
                  <c:v>2.7496159335171177</c:v>
                </c:pt>
                <c:pt idx="4">
                  <c:v>2.7923527622340862</c:v>
                </c:pt>
                <c:pt idx="5">
                  <c:v>2.9205816126813238</c:v>
                </c:pt>
                <c:pt idx="6">
                  <c:v>3.1220392973561211</c:v>
                </c:pt>
                <c:pt idx="7">
                  <c:v>3.1959310793279814</c:v>
                </c:pt>
                <c:pt idx="8">
                  <c:v>3.2098602414039612</c:v>
                </c:pt>
                <c:pt idx="9">
                  <c:v>3.2401284643073907</c:v>
                </c:pt>
                <c:pt idx="10">
                  <c:v>3.3935665249312597</c:v>
                </c:pt>
                <c:pt idx="11">
                  <c:v>3.6815213106911266</c:v>
                </c:pt>
                <c:pt idx="12">
                  <c:v>3.7469270864829709</c:v>
                </c:pt>
                <c:pt idx="13">
                  <c:v>3.8801843675149716</c:v>
                </c:pt>
                <c:pt idx="14">
                  <c:v>3.884835517723797</c:v>
                </c:pt>
                <c:pt idx="15">
                  <c:v>4.1860634509442036</c:v>
                </c:pt>
                <c:pt idx="16">
                  <c:v>4.22830490456737</c:v>
                </c:pt>
                <c:pt idx="17">
                  <c:v>4.2479911481737975</c:v>
                </c:pt>
                <c:pt idx="18">
                  <c:v>4.3642504380298366</c:v>
                </c:pt>
                <c:pt idx="19">
                  <c:v>4.8045610419813807</c:v>
                </c:pt>
                <c:pt idx="20">
                  <c:v>4.9528209108333474</c:v>
                </c:pt>
                <c:pt idx="21">
                  <c:v>5.623881519675586</c:v>
                </c:pt>
                <c:pt idx="22">
                  <c:v>5.6537030335997587</c:v>
                </c:pt>
                <c:pt idx="23">
                  <c:v>5.8564801960825319</c:v>
                </c:pt>
                <c:pt idx="24">
                  <c:v>5.9018695665097116</c:v>
                </c:pt>
                <c:pt idx="25">
                  <c:v>6.3932295820742162</c:v>
                </c:pt>
                <c:pt idx="26">
                  <c:v>6.6207422200926382</c:v>
                </c:pt>
                <c:pt idx="27">
                  <c:v>6.8485935775581757</c:v>
                </c:pt>
                <c:pt idx="28">
                  <c:v>7.522277873483378</c:v>
                </c:pt>
                <c:pt idx="29">
                  <c:v>7.6509566440098746</c:v>
                </c:pt>
                <c:pt idx="30">
                  <c:v>8.5896631180144407</c:v>
                </c:pt>
              </c:numCache>
            </c:numRef>
          </c:val>
        </c:ser>
        <c:dLbls/>
        <c:axId val="73564160"/>
        <c:axId val="73565696"/>
      </c:barChart>
      <c:catAx>
        <c:axId val="73564160"/>
        <c:scaling>
          <c:orientation val="minMax"/>
        </c:scaling>
        <c:axPos val="b"/>
        <c:tickLblPos val="nextTo"/>
        <c:txPr>
          <a:bodyPr/>
          <a:lstStyle/>
          <a:p>
            <a:pPr>
              <a:defRPr lang="de-DE"/>
            </a:pPr>
            <a:endParaRPr lang="zh-CN"/>
          </a:p>
        </c:txPr>
        <c:crossAx val="73565696"/>
        <c:crosses val="autoZero"/>
        <c:auto val="1"/>
        <c:lblAlgn val="ctr"/>
        <c:lblOffset val="100"/>
      </c:catAx>
      <c:valAx>
        <c:axId val="73565696"/>
        <c:scaling>
          <c:orientation val="minMax"/>
          <c:max val="9"/>
        </c:scaling>
        <c:axPos val="l"/>
        <c:majorGridlines/>
        <c:numFmt formatCode="General" sourceLinked="1"/>
        <c:tickLblPos val="nextTo"/>
        <c:txPr>
          <a:bodyPr/>
          <a:lstStyle/>
          <a:p>
            <a:pPr>
              <a:defRPr lang="de-DE"/>
            </a:pPr>
            <a:endParaRPr lang="zh-CN"/>
          </a:p>
        </c:txPr>
        <c:crossAx val="73564160"/>
        <c:crosses val="autoZero"/>
        <c:crossBetween val="between"/>
      </c:valAx>
    </c:plotArea>
    <c:plotVisOnly val="1"/>
    <c:dispBlanksAs val="gap"/>
  </c:chart>
  <c:externalData r:id="rId2"/>
</c:chartSpace>
</file>

<file path=ppt/charts/chart2.xml><?xml version="1.0" encoding="utf-8"?>
<c:chartSpace xmlns:c="http://schemas.openxmlformats.org/drawingml/2006/chart" xmlns:a="http://schemas.openxmlformats.org/drawingml/2006/main" xmlns:r="http://schemas.openxmlformats.org/officeDocument/2006/relationships">
  <c:lang val="zh-CN"/>
  <c:style val="18"/>
  <c:clrMapOvr bg1="lt1" tx1="dk1" bg2="lt2" tx2="dk2" accent1="accent1" accent2="accent2" accent3="accent3" accent4="accent4" accent5="accent5" accent6="accent6" hlink="hlink" folHlink="folHlink"/>
  <c:chart>
    <c:plotArea>
      <c:layout/>
      <c:barChart>
        <c:barDir val="col"/>
        <c:grouping val="clustered"/>
        <c:ser>
          <c:idx val="0"/>
          <c:order val="0"/>
          <c:cat>
            <c:strRef>
              <c:f>Blatt1!$O$45:$O$72</c:f>
              <c:strCache>
                <c:ptCount val="28"/>
                <c:pt idx="0">
                  <c:v>NZ</c:v>
                </c:pt>
                <c:pt idx="1">
                  <c:v>KO</c:v>
                </c:pt>
                <c:pt idx="2">
                  <c:v>CA</c:v>
                </c:pt>
                <c:pt idx="3">
                  <c:v>IE</c:v>
                </c:pt>
                <c:pt idx="4">
                  <c:v>DK</c:v>
                </c:pt>
                <c:pt idx="5">
                  <c:v>NL</c:v>
                </c:pt>
                <c:pt idx="6">
                  <c:v>BE</c:v>
                </c:pt>
                <c:pt idx="7">
                  <c:v>NO</c:v>
                </c:pt>
                <c:pt idx="8">
                  <c:v>UK</c:v>
                </c:pt>
                <c:pt idx="9">
                  <c:v>SE</c:v>
                </c:pt>
                <c:pt idx="10">
                  <c:v>AL</c:v>
                </c:pt>
                <c:pt idx="11">
                  <c:v>EST</c:v>
                </c:pt>
                <c:pt idx="12">
                  <c:v>GE</c:v>
                </c:pt>
                <c:pt idx="13">
                  <c:v>FI</c:v>
                </c:pt>
                <c:pt idx="14">
                  <c:v>ES</c:v>
                </c:pt>
                <c:pt idx="15">
                  <c:v>IL</c:v>
                </c:pt>
                <c:pt idx="16">
                  <c:v>FR</c:v>
                </c:pt>
                <c:pt idx="17">
                  <c:v>HU</c:v>
                </c:pt>
                <c:pt idx="18">
                  <c:v>US</c:v>
                </c:pt>
                <c:pt idx="19">
                  <c:v>AT</c:v>
                </c:pt>
                <c:pt idx="20">
                  <c:v>PT</c:v>
                </c:pt>
                <c:pt idx="21">
                  <c:v>JA</c:v>
                </c:pt>
                <c:pt idx="22">
                  <c:v>SL</c:v>
                </c:pt>
                <c:pt idx="23">
                  <c:v>CZ</c:v>
                </c:pt>
                <c:pt idx="24">
                  <c:v>SK</c:v>
                </c:pt>
                <c:pt idx="25">
                  <c:v>IT</c:v>
                </c:pt>
                <c:pt idx="26">
                  <c:v>GR</c:v>
                </c:pt>
                <c:pt idx="27">
                  <c:v>PL</c:v>
                </c:pt>
              </c:strCache>
            </c:strRef>
          </c:cat>
          <c:val>
            <c:numRef>
              <c:f>Blatt1!$P$45:$P$72</c:f>
              <c:numCache>
                <c:formatCode>General</c:formatCode>
                <c:ptCount val="28"/>
                <c:pt idx="0">
                  <c:v>2.2424047606366226</c:v>
                </c:pt>
                <c:pt idx="1">
                  <c:v>2.279048606790302</c:v>
                </c:pt>
                <c:pt idx="2">
                  <c:v>2.3650339610393631</c:v>
                </c:pt>
                <c:pt idx="3">
                  <c:v>2.4860711449212007</c:v>
                </c:pt>
                <c:pt idx="4">
                  <c:v>2.6001854251947067</c:v>
                </c:pt>
                <c:pt idx="5">
                  <c:v>2.6961100273561409</c:v>
                </c:pt>
                <c:pt idx="6">
                  <c:v>2.9034359676327401</c:v>
                </c:pt>
                <c:pt idx="7">
                  <c:v>3.005113117288706</c:v>
                </c:pt>
                <c:pt idx="8">
                  <c:v>3.0481043352994073</c:v>
                </c:pt>
                <c:pt idx="9">
                  <c:v>3.1631681758454167</c:v>
                </c:pt>
                <c:pt idx="10">
                  <c:v>3.28624935241313</c:v>
                </c:pt>
                <c:pt idx="11">
                  <c:v>3.3387968212948467</c:v>
                </c:pt>
                <c:pt idx="12">
                  <c:v>3.4108686868686773</c:v>
                </c:pt>
                <c:pt idx="13">
                  <c:v>3.7398464821030935</c:v>
                </c:pt>
                <c:pt idx="14">
                  <c:v>3.808441204027742</c:v>
                </c:pt>
                <c:pt idx="15">
                  <c:v>4.114094717728725</c:v>
                </c:pt>
                <c:pt idx="16">
                  <c:v>4.3275360213419827</c:v>
                </c:pt>
                <c:pt idx="17">
                  <c:v>4.5582109106984792</c:v>
                </c:pt>
                <c:pt idx="18">
                  <c:v>4.6713513305566154</c:v>
                </c:pt>
                <c:pt idx="19">
                  <c:v>4.9809256798688306</c:v>
                </c:pt>
                <c:pt idx="20">
                  <c:v>5.1121493857008558</c:v>
                </c:pt>
                <c:pt idx="21">
                  <c:v>5.4555095267705092</c:v>
                </c:pt>
                <c:pt idx="22">
                  <c:v>5.576687060632791</c:v>
                </c:pt>
                <c:pt idx="23">
                  <c:v>5.6901405079403062</c:v>
                </c:pt>
                <c:pt idx="24">
                  <c:v>6.538502313253864</c:v>
                </c:pt>
                <c:pt idx="25">
                  <c:v>6.8691516096311496</c:v>
                </c:pt>
                <c:pt idx="26">
                  <c:v>7.0390468750000013</c:v>
                </c:pt>
                <c:pt idx="27">
                  <c:v>8.7051377582486378</c:v>
                </c:pt>
              </c:numCache>
            </c:numRef>
          </c:val>
        </c:ser>
        <c:dLbls/>
        <c:axId val="75641216"/>
        <c:axId val="75642752"/>
      </c:barChart>
      <c:catAx>
        <c:axId val="75641216"/>
        <c:scaling>
          <c:orientation val="minMax"/>
        </c:scaling>
        <c:axPos val="b"/>
        <c:tickLblPos val="nextTo"/>
        <c:crossAx val="75642752"/>
        <c:crosses val="autoZero"/>
        <c:auto val="1"/>
        <c:lblAlgn val="ctr"/>
        <c:lblOffset val="100"/>
      </c:catAx>
      <c:valAx>
        <c:axId val="75642752"/>
        <c:scaling>
          <c:orientation val="minMax"/>
          <c:max val="9"/>
        </c:scaling>
        <c:axPos val="l"/>
        <c:majorGridlines/>
        <c:numFmt formatCode="General" sourceLinked="1"/>
        <c:tickLblPos val="nextTo"/>
        <c:crossAx val="75641216"/>
        <c:crosses val="autoZero"/>
        <c:crossBetween val="between"/>
      </c:valAx>
    </c:plotArea>
    <c:plotVisOnly val="1"/>
    <c:dispBlanksAs val="gap"/>
  </c:chart>
  <c:externalData r:id="rId2"/>
</c:chartSpace>
</file>

<file path=ppt/drawings/_rels/vmlDrawing1.vml.rels><?xml version="1.0" encoding="UTF-8" standalone="yes"?>
<Relationships xmlns="http://schemas.openxmlformats.org/package/2006/relationships"><Relationship Id="rId1" Type="http://schemas.openxmlformats.org/officeDocument/2006/relationships/image" Target="../media/image4.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Élőfej hely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ea typeface="宋体"/>
              </a:defRPr>
            </a:lvl1pPr>
          </a:lstStyle>
          <a:p>
            <a:endParaRPr lang="hu-HU" dirty="0"/>
          </a:p>
        </p:txBody>
      </p:sp>
      <p:sp>
        <p:nvSpPr>
          <p:cNvPr id="3" name="Dátum hely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ea typeface="宋体"/>
              </a:defRPr>
            </a:lvl1pPr>
          </a:lstStyle>
          <a:p>
            <a:fld id="{1CB9E37E-F777-4DCA-B352-D05CB92698B3}" type="datetimeFigureOut">
              <a:rPr lang="hu-HU" smtClean="0"/>
              <a:pPr/>
              <a:t>2017. 09. 12.</a:t>
            </a:fld>
            <a:endParaRPr lang="hu-HU" dirty="0"/>
          </a:p>
        </p:txBody>
      </p:sp>
      <p:sp>
        <p:nvSpPr>
          <p:cNvPr id="4" name="Diakép helye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hu-HU" dirty="0"/>
          </a:p>
        </p:txBody>
      </p:sp>
      <p:sp>
        <p:nvSpPr>
          <p:cNvPr id="5" name="Jegyzetek helye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hu-HU" dirty="0" smtClean="0"/>
              <a:t>Mintaszöveg szerkesztése</a:t>
            </a:r>
          </a:p>
          <a:p>
            <a:pPr lvl="1"/>
            <a:r>
              <a:rPr lang="hu-HU" dirty="0" smtClean="0"/>
              <a:t>Második szint</a:t>
            </a:r>
          </a:p>
          <a:p>
            <a:pPr lvl="2"/>
            <a:r>
              <a:rPr lang="hu-HU" dirty="0" smtClean="0"/>
              <a:t>Harmadik szint</a:t>
            </a:r>
          </a:p>
          <a:p>
            <a:pPr lvl="3"/>
            <a:r>
              <a:rPr lang="hu-HU" dirty="0" smtClean="0"/>
              <a:t>Negyedik szint</a:t>
            </a:r>
          </a:p>
          <a:p>
            <a:pPr lvl="4"/>
            <a:r>
              <a:rPr lang="hu-HU" dirty="0" smtClean="0"/>
              <a:t>Ötödik szint</a:t>
            </a:r>
            <a:endParaRPr lang="hu-HU" dirty="0"/>
          </a:p>
        </p:txBody>
      </p:sp>
      <p:sp>
        <p:nvSpPr>
          <p:cNvPr id="6" name="Élőláb hely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ea typeface="宋体"/>
              </a:defRPr>
            </a:lvl1pPr>
          </a:lstStyle>
          <a:p>
            <a:endParaRPr lang="hu-HU" dirty="0"/>
          </a:p>
        </p:txBody>
      </p:sp>
      <p:sp>
        <p:nvSpPr>
          <p:cNvPr id="7" name="Dia számának hely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ea typeface="宋体"/>
              </a:defRPr>
            </a:lvl1pPr>
          </a:lstStyle>
          <a:p>
            <a:fld id="{87639832-8EE9-423E-8845-75D29723883F}" type="slidenum">
              <a:rPr lang="hu-HU" smtClean="0"/>
              <a:pPr/>
              <a:t>‹#›</a:t>
            </a:fld>
            <a:endParaRPr lang="hu-HU" dirty="0"/>
          </a:p>
        </p:txBody>
      </p:sp>
    </p:spTree>
    <p:extLst>
      <p:ext uri="{BB962C8B-B14F-4D97-AF65-F5344CB8AC3E}">
        <p14:creationId xmlns:p14="http://schemas.microsoft.com/office/powerpoint/2010/main" xmlns="" val="39770597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a:ea typeface="+mn-ea"/>
        <a:cs typeface="+mn-cs"/>
      </a:defRPr>
    </a:lvl1pPr>
    <a:lvl2pPr marL="457200" algn="l" defTabSz="914400" rtl="0" eaLnBrk="1" latinLnBrk="0" hangingPunct="1">
      <a:defRPr sz="1200" kern="1200">
        <a:solidFill>
          <a:schemeClr val="tx1"/>
        </a:solidFill>
        <a:latin typeface="Arial"/>
        <a:ea typeface="+mn-ea"/>
        <a:cs typeface="+mn-cs"/>
      </a:defRPr>
    </a:lvl2pPr>
    <a:lvl3pPr marL="914400" algn="l" defTabSz="914400" rtl="0" eaLnBrk="1" latinLnBrk="0" hangingPunct="1">
      <a:defRPr sz="1200" kern="1200">
        <a:solidFill>
          <a:schemeClr val="tx1"/>
        </a:solidFill>
        <a:latin typeface="Arial"/>
        <a:ea typeface="+mn-ea"/>
        <a:cs typeface="+mn-cs"/>
      </a:defRPr>
    </a:lvl3pPr>
    <a:lvl4pPr marL="1371600" algn="l" defTabSz="914400" rtl="0" eaLnBrk="1" latinLnBrk="0" hangingPunct="1">
      <a:defRPr sz="1200" kern="1200">
        <a:solidFill>
          <a:schemeClr val="tx1"/>
        </a:solidFill>
        <a:latin typeface="Arial"/>
        <a:ea typeface="+mn-ea"/>
        <a:cs typeface="+mn-cs"/>
      </a:defRPr>
    </a:lvl4pPr>
    <a:lvl5pPr marL="1828800" algn="l" defTabSz="914400" rtl="0" eaLnBrk="1" latinLnBrk="0" hangingPunct="1">
      <a:defRPr sz="1200" kern="1200">
        <a:solidFill>
          <a:schemeClr val="tx1"/>
        </a:solidFill>
        <a:latin typeface="Arial"/>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Címdia">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hu-HU" smtClean="0"/>
              <a:t>Mintacím szerkesztése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u-HU" smtClean="0"/>
              <a:t>Alcím mintájának szerkesztése</a:t>
            </a:r>
            <a:endParaRPr lang="en-US"/>
          </a:p>
        </p:txBody>
      </p:sp>
      <p:sp>
        <p:nvSpPr>
          <p:cNvPr id="4" name="Date Placeholder 3"/>
          <p:cNvSpPr>
            <a:spLocks noGrp="1"/>
          </p:cNvSpPr>
          <p:nvPr>
            <p:ph type="dt" sz="half" idx="10"/>
          </p:nvPr>
        </p:nvSpPr>
        <p:spPr/>
        <p:txBody>
          <a:bodyPr/>
          <a:lstStyle>
            <a:lvl1pPr>
              <a:defRPr/>
            </a:lvl1pPr>
          </a:lstStyle>
          <a:p>
            <a:pPr>
              <a:defRPr/>
            </a:pPr>
            <a:fld id="{EC3D939E-A478-4DAC-B29B-4122036E464C}" type="datetime1">
              <a:rPr lang="en-US"/>
              <a:pPr>
                <a:defRPr/>
              </a:pPr>
              <a:t>9/12/2017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A8E576F-4F54-4301-841B-F8A593C9872E}"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Cím és függőleges szöve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smtClean="0"/>
              <a:t>Mintacím szerkesztése</a:t>
            </a:r>
            <a:endParaRPr lang="en-US"/>
          </a:p>
        </p:txBody>
      </p:sp>
      <p:sp>
        <p:nvSpPr>
          <p:cNvPr id="3" name="Vertical Text Placeholder 2"/>
          <p:cNvSpPr>
            <a:spLocks noGrp="1"/>
          </p:cNvSpPr>
          <p:nvPr>
            <p:ph type="body" orient="vert" idx="1"/>
          </p:nvPr>
        </p:nvSpPr>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a:p>
        </p:txBody>
      </p:sp>
      <p:sp>
        <p:nvSpPr>
          <p:cNvPr id="4" name="Date Placeholder 3"/>
          <p:cNvSpPr>
            <a:spLocks noGrp="1"/>
          </p:cNvSpPr>
          <p:nvPr>
            <p:ph type="dt" sz="half" idx="10"/>
          </p:nvPr>
        </p:nvSpPr>
        <p:spPr/>
        <p:txBody>
          <a:bodyPr/>
          <a:lstStyle>
            <a:lvl1pPr>
              <a:defRPr/>
            </a:lvl1pPr>
          </a:lstStyle>
          <a:p>
            <a:pPr>
              <a:defRPr/>
            </a:pPr>
            <a:fld id="{12A00237-F7EB-4735-B6B3-C507F800878E}" type="datetime1">
              <a:rPr lang="en-US"/>
              <a:pPr>
                <a:defRPr/>
              </a:pPr>
              <a:t>9/12/2017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3C5D2BC-4872-454D-A4E5-28A15FE844D0}"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Függőleges cím és szöve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hu-HU" smtClean="0"/>
              <a:t>Mintacím szerkesztése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a:p>
        </p:txBody>
      </p:sp>
      <p:sp>
        <p:nvSpPr>
          <p:cNvPr id="4" name="Date Placeholder 3"/>
          <p:cNvSpPr>
            <a:spLocks noGrp="1"/>
          </p:cNvSpPr>
          <p:nvPr>
            <p:ph type="dt" sz="half" idx="10"/>
          </p:nvPr>
        </p:nvSpPr>
        <p:spPr/>
        <p:txBody>
          <a:bodyPr/>
          <a:lstStyle>
            <a:lvl1pPr>
              <a:defRPr/>
            </a:lvl1pPr>
          </a:lstStyle>
          <a:p>
            <a:pPr>
              <a:defRPr/>
            </a:pPr>
            <a:fld id="{1AFE6B36-3857-4373-9439-B31F51370D7C}" type="datetime1">
              <a:rPr lang="en-US"/>
              <a:pPr>
                <a:defRPr/>
              </a:pPr>
              <a:t>9/12/2017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738A97C-BD5B-405D-B1EB-291180BB0101}"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Cím és tartal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smtClean="0"/>
              <a:t>Mintacím szerkesztése</a:t>
            </a:r>
            <a:endParaRPr lang="en-US"/>
          </a:p>
        </p:txBody>
      </p:sp>
      <p:sp>
        <p:nvSpPr>
          <p:cNvPr id="3" name="Content Placeholder 2"/>
          <p:cNvSpPr>
            <a:spLocks noGrp="1"/>
          </p:cNvSpPr>
          <p:nvPr>
            <p:ph idx="1"/>
          </p:nvPr>
        </p:nvSpPr>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a:p>
        </p:txBody>
      </p:sp>
      <p:sp>
        <p:nvSpPr>
          <p:cNvPr id="4" name="Date Placeholder 3"/>
          <p:cNvSpPr>
            <a:spLocks noGrp="1"/>
          </p:cNvSpPr>
          <p:nvPr>
            <p:ph type="dt" sz="half" idx="10"/>
          </p:nvPr>
        </p:nvSpPr>
        <p:spPr/>
        <p:txBody>
          <a:bodyPr/>
          <a:lstStyle>
            <a:lvl1pPr>
              <a:defRPr/>
            </a:lvl1pPr>
          </a:lstStyle>
          <a:p>
            <a:pPr>
              <a:defRPr/>
            </a:pPr>
            <a:fld id="{3D28D4CA-9345-4F39-9E28-5D6023F74E9B}" type="datetime1">
              <a:rPr lang="en-US"/>
              <a:pPr>
                <a:defRPr/>
              </a:pPr>
              <a:t>9/12/2017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0FDD867-ECF6-490C-9A17-D7A6830FD641}"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zakaszfejléc">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hu-HU" smtClean="0"/>
              <a:t>Mintacím szerkesztése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u-HU" smtClean="0"/>
              <a:t>Mintaszöveg szerkesztése</a:t>
            </a:r>
          </a:p>
        </p:txBody>
      </p:sp>
      <p:sp>
        <p:nvSpPr>
          <p:cNvPr id="4" name="Date Placeholder 3"/>
          <p:cNvSpPr>
            <a:spLocks noGrp="1"/>
          </p:cNvSpPr>
          <p:nvPr>
            <p:ph type="dt" sz="half" idx="10"/>
          </p:nvPr>
        </p:nvSpPr>
        <p:spPr/>
        <p:txBody>
          <a:bodyPr/>
          <a:lstStyle>
            <a:lvl1pPr>
              <a:defRPr/>
            </a:lvl1pPr>
          </a:lstStyle>
          <a:p>
            <a:pPr>
              <a:defRPr/>
            </a:pPr>
            <a:fld id="{CBECAD65-E389-4DC9-A97C-CD9C3B7E5368}" type="datetime1">
              <a:rPr lang="en-US"/>
              <a:pPr>
                <a:defRPr/>
              </a:pPr>
              <a:t>9/12/2017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E632636-A0B0-48EA-9796-D150B16975C1}"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2 tartalomrész">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smtClean="0"/>
              <a:t>Mintacím szerkesztése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a:p>
        </p:txBody>
      </p:sp>
      <p:sp>
        <p:nvSpPr>
          <p:cNvPr id="5" name="Date Placeholder 3"/>
          <p:cNvSpPr>
            <a:spLocks noGrp="1"/>
          </p:cNvSpPr>
          <p:nvPr>
            <p:ph type="dt" sz="half" idx="10"/>
          </p:nvPr>
        </p:nvSpPr>
        <p:spPr/>
        <p:txBody>
          <a:bodyPr/>
          <a:lstStyle>
            <a:lvl1pPr>
              <a:defRPr/>
            </a:lvl1pPr>
          </a:lstStyle>
          <a:p>
            <a:pPr>
              <a:defRPr/>
            </a:pPr>
            <a:fld id="{8CD34814-C78A-438C-871D-D23BB5732512}" type="datetime1">
              <a:rPr lang="en-US"/>
              <a:pPr>
                <a:defRPr/>
              </a:pPr>
              <a:t>9/12/2017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6ABAABAB-C9C7-4295-A655-48EC0F91A8F1}"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Összehasonlítá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hu-HU" smtClean="0"/>
              <a:t>Mintacím szerkesztése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a:p>
        </p:txBody>
      </p:sp>
      <p:sp>
        <p:nvSpPr>
          <p:cNvPr id="7" name="Date Placeholder 3"/>
          <p:cNvSpPr>
            <a:spLocks noGrp="1"/>
          </p:cNvSpPr>
          <p:nvPr>
            <p:ph type="dt" sz="half" idx="10"/>
          </p:nvPr>
        </p:nvSpPr>
        <p:spPr/>
        <p:txBody>
          <a:bodyPr/>
          <a:lstStyle>
            <a:lvl1pPr>
              <a:defRPr/>
            </a:lvl1pPr>
          </a:lstStyle>
          <a:p>
            <a:pPr>
              <a:defRPr/>
            </a:pPr>
            <a:fld id="{86920B0A-FC64-4AD9-9A8C-473C96FF95E1}" type="datetime1">
              <a:rPr lang="en-US"/>
              <a:pPr>
                <a:defRPr/>
              </a:pPr>
              <a:t>9/12/2017</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CF0A42E0-30A5-4F9F-931D-A0A17100D5EF}"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Csak cí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smtClean="0"/>
              <a:t>Mintacím szerkesztése</a:t>
            </a:r>
            <a:endParaRPr lang="en-US"/>
          </a:p>
        </p:txBody>
      </p:sp>
      <p:sp>
        <p:nvSpPr>
          <p:cNvPr id="3" name="Date Placeholder 3"/>
          <p:cNvSpPr>
            <a:spLocks noGrp="1"/>
          </p:cNvSpPr>
          <p:nvPr>
            <p:ph type="dt" sz="half" idx="10"/>
          </p:nvPr>
        </p:nvSpPr>
        <p:spPr/>
        <p:txBody>
          <a:bodyPr/>
          <a:lstStyle>
            <a:lvl1pPr>
              <a:defRPr/>
            </a:lvl1pPr>
          </a:lstStyle>
          <a:p>
            <a:pPr>
              <a:defRPr/>
            </a:pPr>
            <a:fld id="{6989EA28-EB76-451F-8465-DC269B11F633}" type="datetime1">
              <a:rPr lang="en-US"/>
              <a:pPr>
                <a:defRPr/>
              </a:pPr>
              <a:t>9/12/2017</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6AF427DD-C500-4D6F-A41B-7A75734E1285}"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Üres">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CB24C85D-01E1-469C-8573-C2DA78885771}" type="datetime1">
              <a:rPr lang="en-US"/>
              <a:pPr>
                <a:defRPr/>
              </a:pPr>
              <a:t>9/12/2017</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DC2D5621-3837-4871-A47A-87FC004F4FA6}"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Tartalomrész képaláírással">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hu-HU" smtClean="0"/>
              <a:t>Mintacím szerkesztése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5" name="Date Placeholder 3"/>
          <p:cNvSpPr>
            <a:spLocks noGrp="1"/>
          </p:cNvSpPr>
          <p:nvPr>
            <p:ph type="dt" sz="half" idx="10"/>
          </p:nvPr>
        </p:nvSpPr>
        <p:spPr/>
        <p:txBody>
          <a:bodyPr/>
          <a:lstStyle>
            <a:lvl1pPr>
              <a:defRPr/>
            </a:lvl1pPr>
          </a:lstStyle>
          <a:p>
            <a:pPr>
              <a:defRPr/>
            </a:pPr>
            <a:fld id="{02BEAB74-42CE-41C3-93AB-E2387563E0E1}" type="datetime1">
              <a:rPr lang="en-US"/>
              <a:pPr>
                <a:defRPr/>
              </a:pPr>
              <a:t>9/12/2017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22CBEC1-CA67-4CFA-97D8-C3F94A26549A}"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Kép képaláírással">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hu-HU" smtClean="0"/>
              <a:t>Mintacím szerkesztése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hu-HU" noProof="0" smtClean="0"/>
              <a:t>Kép beszúrásához kattintson az ikonra</a:t>
            </a:r>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5" name="Date Placeholder 3"/>
          <p:cNvSpPr>
            <a:spLocks noGrp="1"/>
          </p:cNvSpPr>
          <p:nvPr>
            <p:ph type="dt" sz="half" idx="10"/>
          </p:nvPr>
        </p:nvSpPr>
        <p:spPr/>
        <p:txBody>
          <a:bodyPr/>
          <a:lstStyle>
            <a:lvl1pPr>
              <a:defRPr/>
            </a:lvl1pPr>
          </a:lstStyle>
          <a:p>
            <a:pPr>
              <a:defRPr/>
            </a:pPr>
            <a:fld id="{6332B138-94A2-4923-9DEC-57776E5AD7F4}" type="datetime1">
              <a:rPr lang="en-US"/>
              <a:pPr>
                <a:defRPr/>
              </a:pPr>
              <a:t>9/12/2017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B93D8E1-CFA4-4B87-B97A-1FC5F520A570}"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7" descr="05_PPT-template.jpg"/>
          <p:cNvPicPr>
            <a:picLocks noChangeAspect="1"/>
          </p:cNvPicPr>
          <p:nvPr/>
        </p:nvPicPr>
        <p:blipFill>
          <a:blip r:embed="rId13"/>
          <a:srcRect/>
          <a:stretch>
            <a:fillRect/>
          </a:stretch>
        </p:blipFill>
        <p:spPr bwMode="auto">
          <a:xfrm>
            <a:off x="0" y="0"/>
            <a:ext cx="9144000" cy="6858000"/>
          </a:xfrm>
          <a:prstGeom prst="rect">
            <a:avLst/>
          </a:prstGeom>
          <a:noFill/>
          <a:ln w="9525">
            <a:noFill/>
            <a:miter lim="800000"/>
            <a:headEnd/>
            <a:tailEnd/>
          </a:ln>
        </p:spPr>
      </p:pic>
      <p:sp>
        <p:nvSpPr>
          <p:cNvPr id="1027"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hu-HU" dirty="0" smtClean="0"/>
              <a:t>Mintacím szerkesztése</a:t>
            </a:r>
            <a:endParaRPr lang="en-US" dirty="0" smtClean="0"/>
          </a:p>
        </p:txBody>
      </p:sp>
      <p:sp>
        <p:nvSpPr>
          <p:cNvPr id="1028"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hu-HU" dirty="0" smtClean="0"/>
              <a:t>Mintaszöveg szerkesztése</a:t>
            </a:r>
          </a:p>
          <a:p>
            <a:pPr lvl="1"/>
            <a:r>
              <a:rPr lang="hu-HU" dirty="0" smtClean="0"/>
              <a:t>Második szint</a:t>
            </a:r>
          </a:p>
          <a:p>
            <a:pPr lvl="2"/>
            <a:r>
              <a:rPr lang="hu-HU" dirty="0" smtClean="0"/>
              <a:t>Harmadik szint</a:t>
            </a:r>
          </a:p>
          <a:p>
            <a:pPr lvl="3"/>
            <a:r>
              <a:rPr lang="hu-HU" dirty="0" smtClean="0"/>
              <a:t>Negyedik szint</a:t>
            </a:r>
          </a:p>
          <a:p>
            <a:pPr lvl="4"/>
            <a:r>
              <a:rPr lang="hu-HU" dirty="0" smtClean="0"/>
              <a:t>Ötödik szint</a:t>
            </a:r>
            <a:endParaRPr lang="en-US" dirty="0"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Arial"/>
                <a:ea typeface="宋体"/>
                <a:cs typeface="+mn-cs"/>
              </a:defRPr>
            </a:lvl1pPr>
          </a:lstStyle>
          <a:p>
            <a:pPr>
              <a:defRPr/>
            </a:pPr>
            <a:fld id="{F86E9490-613C-4837-B3B5-2C2F95E61579}" type="datetime1">
              <a:rPr lang="en-US" smtClean="0"/>
              <a:pPr>
                <a:defRPr/>
              </a:pPr>
              <a:t>9/12/2017</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Arial"/>
                <a:ea typeface="+mn-ea"/>
                <a:cs typeface="+mn-cs"/>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Arial"/>
                <a:ea typeface="宋体"/>
                <a:cs typeface="+mn-cs"/>
              </a:defRPr>
            </a:lvl1pPr>
          </a:lstStyle>
          <a:p>
            <a:pPr>
              <a:defRPr/>
            </a:pPr>
            <a:fld id="{D5CD64E6-4F5C-467A-9C94-409CAE9DC7B9}" type="slidenum">
              <a:rPr lang="en-US" smtClean="0"/>
              <a:pPr>
                <a:defRPr/>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0" fontAlgn="base" hangingPunct="0">
        <a:spcBef>
          <a:spcPct val="0"/>
        </a:spcBef>
        <a:spcAft>
          <a:spcPct val="0"/>
        </a:spcAft>
        <a:defRPr sz="4400" kern="1200">
          <a:solidFill>
            <a:schemeClr val="tx1"/>
          </a:solidFill>
          <a:latin typeface="Arial"/>
          <a:ea typeface="宋体"/>
          <a:cs typeface="+mj-cs"/>
        </a:defRPr>
      </a:lvl1pPr>
      <a:lvl2pPr algn="ctr" defTabSz="457200" rtl="0" eaLnBrk="0" fontAlgn="base" hangingPunct="0">
        <a:spcBef>
          <a:spcPct val="0"/>
        </a:spcBef>
        <a:spcAft>
          <a:spcPct val="0"/>
        </a:spcAft>
        <a:defRPr sz="4400">
          <a:solidFill>
            <a:schemeClr val="tx1"/>
          </a:solidFill>
          <a:latin typeface="Calibri" charset="0"/>
          <a:ea typeface="ＭＳ Ｐゴシック" charset="-128"/>
        </a:defRPr>
      </a:lvl2pPr>
      <a:lvl3pPr algn="ctr" defTabSz="457200" rtl="0" eaLnBrk="0" fontAlgn="base" hangingPunct="0">
        <a:spcBef>
          <a:spcPct val="0"/>
        </a:spcBef>
        <a:spcAft>
          <a:spcPct val="0"/>
        </a:spcAft>
        <a:defRPr sz="4400">
          <a:solidFill>
            <a:schemeClr val="tx1"/>
          </a:solidFill>
          <a:latin typeface="Calibri" charset="0"/>
          <a:ea typeface="ＭＳ Ｐゴシック" charset="-128"/>
        </a:defRPr>
      </a:lvl3pPr>
      <a:lvl4pPr algn="ctr" defTabSz="457200" rtl="0" eaLnBrk="0" fontAlgn="base" hangingPunct="0">
        <a:spcBef>
          <a:spcPct val="0"/>
        </a:spcBef>
        <a:spcAft>
          <a:spcPct val="0"/>
        </a:spcAft>
        <a:defRPr sz="4400">
          <a:solidFill>
            <a:schemeClr val="tx1"/>
          </a:solidFill>
          <a:latin typeface="Calibri" charset="0"/>
          <a:ea typeface="ＭＳ Ｐゴシック" charset="-128"/>
        </a:defRPr>
      </a:lvl4pPr>
      <a:lvl5pPr algn="ctr" defTabSz="457200" rtl="0" eaLnBrk="0" fontAlgn="base" hangingPunct="0">
        <a:spcBef>
          <a:spcPct val="0"/>
        </a:spcBef>
        <a:spcAft>
          <a:spcPct val="0"/>
        </a:spcAft>
        <a:defRPr sz="4400">
          <a:solidFill>
            <a:schemeClr val="tx1"/>
          </a:solidFill>
          <a:latin typeface="Calibri" charset="0"/>
          <a:ea typeface="ＭＳ Ｐゴシック" charset="-128"/>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128"/>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128"/>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128"/>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128"/>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Arial"/>
          <a:ea typeface="宋体"/>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Arial"/>
          <a:ea typeface="宋体"/>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Arial"/>
          <a:ea typeface="宋体"/>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Arial"/>
          <a:ea typeface="宋体"/>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Arial"/>
          <a:ea typeface="宋体"/>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vanhuysse@sam.sdu.dk" TargetMode="External"/><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hyperlink" Target="http://www.sdu.dk/staff/vanhuysse"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ssrn.com/abstract=1673366"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oleObject" Target="file:///C:\Users\vanhuysse\Downloads\%3f%3f%3f" TargetMode="External"/><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oleObject" Target="file:///C:\Users\vanhuysse\Downloads\%3f%3f%3f" TargetMode="External"/><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papers.ssrn.com/sol3/papers.cfm?abstract_id=1370004"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papers.ssrn.com/sol3/papers.cfm?abstract_id=2309278" TargetMode="External"/><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papers.ssrn.com/sol3/papers.cfm?abstract_id=2979171" TargetMode="Externa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ntaccounts.org"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wm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wm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wm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w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wmf"/><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wmf"/><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wmf"/><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hyperlink" Target="mailto:vanhuysse@sam.sdu.dk" TargetMode="External"/><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hyperlink" Target="https://papers.ssrn.com/sol3/cf_dev/AbsByAuth.cfm?per_id=876624" TargetMode="External"/><Relationship Id="rId4" Type="http://schemas.openxmlformats.org/officeDocument/2006/relationships/hyperlink" Target="http://www.sdu.dk/staff/vanhuysse"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papers.ssrn.com/sol3/papers.cfm?abstract_id=1799348" TargetMode="Externa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hyperlink" Target="http://papers.ssrn.com/sol3/papers.cfm?abstract_id=1225672" TargetMode="External"/><Relationship Id="rId4" Type="http://schemas.openxmlformats.org/officeDocument/2006/relationships/hyperlink" Target="http://www.openpop.org/?p=403" TargetMode="Externa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50" name="Title 1"/>
          <p:cNvSpPr>
            <a:spLocks noGrp="1"/>
          </p:cNvSpPr>
          <p:nvPr>
            <p:ph type="ctrTitle"/>
          </p:nvPr>
        </p:nvSpPr>
        <p:spPr>
          <a:xfrm>
            <a:off x="300251" y="501850"/>
            <a:ext cx="8488907" cy="2371187"/>
          </a:xfrm>
        </p:spPr>
        <p:txBody>
          <a:bodyPr/>
          <a:lstStyle/>
          <a:p>
            <a:r>
              <a:rPr lang="en-US" altLang="da-DK" sz="2400" b="1" dirty="0" smtClean="0">
                <a:latin typeface="Arial" charset="0"/>
                <a:cs typeface="Arial" charset="0"/>
              </a:rPr>
              <a:t>The </a:t>
            </a:r>
            <a:r>
              <a:rPr lang="en-US" altLang="da-DK" sz="3200" b="1" dirty="0">
                <a:latin typeface="Arial" charset="0"/>
                <a:cs typeface="Arial" charset="0"/>
              </a:rPr>
              <a:t>Political Economy </a:t>
            </a:r>
            <a:r>
              <a:rPr lang="en-US" altLang="da-DK" sz="2400" b="1" dirty="0">
                <a:latin typeface="Arial" charset="0"/>
                <a:cs typeface="Arial" charset="0"/>
              </a:rPr>
              <a:t>of </a:t>
            </a:r>
            <a:r>
              <a:rPr lang="en-US" altLang="da-DK" sz="2400" b="1" dirty="0" smtClean="0">
                <a:latin typeface="Arial" charset="0"/>
                <a:cs typeface="Arial" charset="0"/>
              </a:rPr>
              <a:t/>
            </a:r>
            <a:br>
              <a:rPr lang="en-US" altLang="da-DK" sz="2400" b="1" dirty="0" smtClean="0">
                <a:latin typeface="Arial" charset="0"/>
                <a:cs typeface="Arial" charset="0"/>
              </a:rPr>
            </a:br>
            <a:r>
              <a:rPr lang="en-US" sz="2800" b="1" dirty="0" smtClean="0"/>
              <a:t>Pensions </a:t>
            </a:r>
            <a:r>
              <a:rPr lang="en-US" sz="2800" b="1" dirty="0"/>
              <a:t>and </a:t>
            </a:r>
            <a:r>
              <a:rPr lang="en-US" sz="2800" b="1" dirty="0" smtClean="0"/>
              <a:t>Redistribution Effects </a:t>
            </a:r>
            <a:r>
              <a:rPr lang="en-US" sz="2800" b="1" dirty="0"/>
              <a:t>in Europe</a:t>
            </a:r>
            <a:r>
              <a:rPr lang="en-US" altLang="da-DK" sz="2800" b="1" dirty="0">
                <a:latin typeface="Arial" charset="0"/>
                <a:cs typeface="Arial" charset="0"/>
              </a:rPr>
              <a:t/>
            </a:r>
            <a:br>
              <a:rPr lang="en-US" altLang="da-DK" sz="2800" b="1" dirty="0">
                <a:latin typeface="Arial" charset="0"/>
                <a:cs typeface="Arial" charset="0"/>
              </a:rPr>
            </a:br>
            <a:r>
              <a:rPr lang="en-US" altLang="da-DK" sz="2800" b="1" dirty="0" smtClean="0">
                <a:latin typeface="Arial" charset="0"/>
                <a:cs typeface="Arial" charset="0"/>
              </a:rPr>
              <a:t/>
            </a:r>
            <a:br>
              <a:rPr lang="en-US" altLang="da-DK" sz="2800" b="1" dirty="0" smtClean="0">
                <a:latin typeface="Arial" charset="0"/>
                <a:cs typeface="Arial" charset="0"/>
              </a:rPr>
            </a:br>
            <a:r>
              <a:rPr lang="zh-CN" altLang="en-US" sz="2800" b="1" dirty="0" smtClean="0">
                <a:latin typeface="Arial" charset="0"/>
                <a:cs typeface="Arial" charset="0"/>
              </a:rPr>
              <a:t>欧洲养老金及再分配效果的政治经济背景</a:t>
            </a:r>
            <a:endParaRPr lang="en-US" sz="1600" dirty="0" smtClean="0">
              <a:latin typeface="Times New Roman" pitchFamily="18" charset="0"/>
              <a:cs typeface="Times New Roman" pitchFamily="18" charset="0"/>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6541163"/>
            <a:ext cx="9144000" cy="320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TextBox 5"/>
          <p:cNvSpPr txBox="1"/>
          <p:nvPr/>
        </p:nvSpPr>
        <p:spPr>
          <a:xfrm>
            <a:off x="18009" y="6517220"/>
            <a:ext cx="3036012" cy="615553"/>
          </a:xfrm>
          <a:prstGeom prst="rect">
            <a:avLst/>
          </a:prstGeom>
          <a:noFill/>
        </p:spPr>
        <p:txBody>
          <a:bodyPr wrap="square" rtlCol="0">
            <a:spAutoFit/>
          </a:bodyPr>
          <a:lstStyle/>
          <a:p>
            <a:r>
              <a:rPr lang="da-DK" sz="1600" b="1" dirty="0">
                <a:solidFill>
                  <a:schemeClr val="bg1"/>
                </a:solidFill>
                <a:ea typeface="宋体"/>
              </a:rPr>
              <a:t>www.sdu.dk/staff/vanhuysse</a:t>
            </a:r>
          </a:p>
          <a:p>
            <a:endParaRPr lang="da-DK" dirty="0">
              <a:ea typeface="宋体"/>
            </a:endParaRPr>
          </a:p>
        </p:txBody>
      </p:sp>
      <p:sp>
        <p:nvSpPr>
          <p:cNvPr id="2" name="Rectangle 1"/>
          <p:cNvSpPr/>
          <p:nvPr/>
        </p:nvSpPr>
        <p:spPr>
          <a:xfrm>
            <a:off x="2286000" y="4805259"/>
            <a:ext cx="4572000" cy="646331"/>
          </a:xfrm>
          <a:prstGeom prst="rect">
            <a:avLst/>
          </a:prstGeom>
        </p:spPr>
        <p:txBody>
          <a:bodyPr>
            <a:spAutoFit/>
          </a:bodyPr>
          <a:lstStyle/>
          <a:p>
            <a:pPr algn="ctr"/>
            <a:r>
              <a:rPr lang="en-US" dirty="0">
                <a:ea typeface="宋体"/>
                <a:hlinkClick r:id="rId3"/>
              </a:rPr>
              <a:t>vanhuysse@sam.sdu.dk</a:t>
            </a:r>
            <a:r>
              <a:rPr lang="en-US" dirty="0">
                <a:ea typeface="宋体"/>
              </a:rPr>
              <a:t> </a:t>
            </a:r>
          </a:p>
          <a:p>
            <a:pPr algn="ctr"/>
            <a:r>
              <a:rPr lang="da-DK" dirty="0">
                <a:ea typeface="宋体"/>
                <a:hlinkClick r:id="rId4"/>
              </a:rPr>
              <a:t>www.sdu.dk/staff/vanhuysse</a:t>
            </a:r>
            <a:endParaRPr lang="da-DK" dirty="0">
              <a:ea typeface="宋体"/>
            </a:endParaRPr>
          </a:p>
        </p:txBody>
      </p:sp>
      <p:sp>
        <p:nvSpPr>
          <p:cNvPr id="5" name="TextBox 4"/>
          <p:cNvSpPr txBox="1"/>
          <p:nvPr/>
        </p:nvSpPr>
        <p:spPr>
          <a:xfrm>
            <a:off x="1653309" y="2752735"/>
            <a:ext cx="5938982" cy="2062103"/>
          </a:xfrm>
          <a:prstGeom prst="rect">
            <a:avLst/>
          </a:prstGeom>
          <a:noFill/>
        </p:spPr>
        <p:txBody>
          <a:bodyPr wrap="square" rtlCol="0">
            <a:spAutoFit/>
          </a:bodyPr>
          <a:lstStyle/>
          <a:p>
            <a:pPr algn="ctr"/>
            <a:r>
              <a:rPr lang="da-DK" sz="2400" b="1" dirty="0" smtClean="0">
                <a:ea typeface="宋体"/>
              </a:rPr>
              <a:t>Pieter Vanhuysse, </a:t>
            </a:r>
            <a:r>
              <a:rPr lang="da-DK" sz="2400" b="1" dirty="0" err="1" smtClean="0">
                <a:ea typeface="宋体"/>
              </a:rPr>
              <a:t>PhD</a:t>
            </a:r>
            <a:r>
              <a:rPr lang="da-DK" sz="2400" b="1" dirty="0" smtClean="0">
                <a:ea typeface="宋体"/>
              </a:rPr>
              <a:t> (</a:t>
            </a:r>
            <a:r>
              <a:rPr lang="da-DK" sz="2400" b="1" i="1" dirty="0" smtClean="0">
                <a:ea typeface="宋体"/>
              </a:rPr>
              <a:t>LSE</a:t>
            </a:r>
            <a:r>
              <a:rPr lang="da-DK" sz="2400" b="1" dirty="0" smtClean="0">
                <a:ea typeface="宋体"/>
              </a:rPr>
              <a:t>)</a:t>
            </a:r>
          </a:p>
          <a:p>
            <a:pPr algn="ctr"/>
            <a:r>
              <a:rPr lang="da-DK" altLang="zh-CN" sz="2400" b="1" dirty="0">
                <a:ea typeface="宋体"/>
              </a:rPr>
              <a:t>Pieter </a:t>
            </a:r>
            <a:r>
              <a:rPr lang="da-DK" altLang="zh-CN" sz="2400" b="1" dirty="0" err="1" smtClean="0">
                <a:ea typeface="宋体"/>
              </a:rPr>
              <a:t>Vanhuysse</a:t>
            </a:r>
            <a:r>
              <a:rPr lang="zh-CN" altLang="en-US" sz="2400" b="1" dirty="0" smtClean="0">
                <a:ea typeface="宋体"/>
              </a:rPr>
              <a:t>博士</a:t>
            </a:r>
            <a:endParaRPr lang="da-DK" sz="2400" b="1" dirty="0" smtClean="0">
              <a:ea typeface="宋体"/>
            </a:endParaRPr>
          </a:p>
          <a:p>
            <a:pPr algn="ctr"/>
            <a:r>
              <a:rPr lang="da-DK" sz="1600" dirty="0" smtClean="0">
                <a:ea typeface="宋体"/>
              </a:rPr>
              <a:t>Professor of Comparative </a:t>
            </a:r>
            <a:r>
              <a:rPr lang="da-DK" sz="1600" dirty="0" err="1" smtClean="0">
                <a:ea typeface="宋体"/>
              </a:rPr>
              <a:t>Welfare</a:t>
            </a:r>
            <a:r>
              <a:rPr lang="da-DK" sz="1600" dirty="0" smtClean="0">
                <a:ea typeface="宋体"/>
              </a:rPr>
              <a:t> State Research</a:t>
            </a:r>
          </a:p>
          <a:p>
            <a:pPr algn="ctr"/>
            <a:r>
              <a:rPr lang="da-DK" sz="1600" dirty="0" smtClean="0">
                <a:ea typeface="宋体"/>
              </a:rPr>
              <a:t>Danish Centre for </a:t>
            </a:r>
            <a:r>
              <a:rPr lang="da-DK" sz="1600" dirty="0" err="1" smtClean="0">
                <a:ea typeface="宋体"/>
              </a:rPr>
              <a:t>Welfare</a:t>
            </a:r>
            <a:r>
              <a:rPr lang="da-DK" sz="1600" dirty="0" smtClean="0">
                <a:ea typeface="宋体"/>
              </a:rPr>
              <a:t> Studies</a:t>
            </a:r>
          </a:p>
          <a:p>
            <a:pPr algn="ctr"/>
            <a:r>
              <a:rPr lang="da-DK" sz="1600" dirty="0" err="1" smtClean="0">
                <a:ea typeface="宋体"/>
              </a:rPr>
              <a:t>University</a:t>
            </a:r>
            <a:r>
              <a:rPr lang="da-DK" sz="1600" dirty="0" smtClean="0">
                <a:ea typeface="宋体"/>
              </a:rPr>
              <a:t> of Southern Denmark</a:t>
            </a:r>
          </a:p>
          <a:p>
            <a:pPr algn="ctr"/>
            <a:r>
              <a:rPr lang="zh-CN" altLang="en-US" sz="1600" dirty="0" smtClean="0">
                <a:ea typeface="宋体"/>
              </a:rPr>
              <a:t>南丹麦大学丹麦福利研究中心</a:t>
            </a:r>
            <a:endParaRPr lang="en-US" altLang="zh-CN" sz="1600" dirty="0" smtClean="0">
              <a:ea typeface="宋体"/>
            </a:endParaRPr>
          </a:p>
          <a:p>
            <a:pPr algn="ctr"/>
            <a:r>
              <a:rPr lang="zh-CN" altLang="en-US" sz="1600" dirty="0" smtClean="0">
                <a:ea typeface="宋体"/>
              </a:rPr>
              <a:t>福利国家对比研究教授</a:t>
            </a:r>
            <a:endParaRPr lang="da-DK" sz="1600" dirty="0">
              <a:ea typeface="宋体"/>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457200" y="323046"/>
            <a:ext cx="8229600" cy="2394309"/>
          </a:xfrm>
        </p:spPr>
        <p:txBody>
          <a:bodyPr/>
          <a:lstStyle/>
          <a:p>
            <a:r>
              <a:rPr lang="en-US" altLang="da-DK" sz="3200" b="1" dirty="0" smtClean="0"/>
              <a:t>How has population aging constrained the implementation of </a:t>
            </a:r>
            <a:br>
              <a:rPr lang="en-US" altLang="da-DK" sz="3200" b="1" dirty="0" smtClean="0"/>
            </a:br>
            <a:r>
              <a:rPr lang="en-US" altLang="da-DK" sz="3200" b="1" dirty="0" smtClean="0"/>
              <a:t>pension generosity cutbacks?</a:t>
            </a:r>
            <a:br>
              <a:rPr lang="en-US" altLang="da-DK" sz="3200" b="1" dirty="0" smtClean="0"/>
            </a:br>
            <a:r>
              <a:rPr lang="zh-CN" altLang="en-US" sz="3200" b="1" dirty="0" smtClean="0"/>
              <a:t>人口老龄化是如何阻碍削减养老金待遇的？</a:t>
            </a:r>
            <a:endParaRPr lang="en-US" altLang="da-DK" sz="3200" b="1" dirty="0" smtClean="0"/>
          </a:p>
        </p:txBody>
      </p:sp>
      <p:sp>
        <p:nvSpPr>
          <p:cNvPr id="2" name="TextBox 1"/>
          <p:cNvSpPr txBox="1"/>
          <p:nvPr/>
        </p:nvSpPr>
        <p:spPr>
          <a:xfrm>
            <a:off x="457200" y="3315912"/>
            <a:ext cx="8229600" cy="3139321"/>
          </a:xfrm>
          <a:prstGeom prst="rect">
            <a:avLst/>
          </a:prstGeom>
          <a:noFill/>
        </p:spPr>
        <p:txBody>
          <a:bodyPr wrap="square" rtlCol="0">
            <a:spAutoFit/>
          </a:bodyPr>
          <a:lstStyle/>
          <a:p>
            <a:pPr indent="-457200"/>
            <a:r>
              <a:rPr lang="da-DK" dirty="0">
                <a:latin typeface="Arial"/>
                <a:ea typeface="宋体"/>
                <a:cs typeface="Arial"/>
              </a:rPr>
              <a:t>Tepe, </a:t>
            </a:r>
            <a:r>
              <a:rPr lang="da-DK" dirty="0" smtClean="0">
                <a:latin typeface="Arial"/>
                <a:ea typeface="宋体"/>
                <a:cs typeface="Arial"/>
              </a:rPr>
              <a:t>M. &amp; Vanhuysse</a:t>
            </a:r>
            <a:r>
              <a:rPr lang="da-DK" dirty="0">
                <a:latin typeface="Arial"/>
                <a:ea typeface="宋体"/>
                <a:cs typeface="Arial"/>
              </a:rPr>
              <a:t>, </a:t>
            </a:r>
            <a:r>
              <a:rPr lang="da-DK" dirty="0" smtClean="0">
                <a:latin typeface="Arial"/>
                <a:ea typeface="宋体"/>
                <a:cs typeface="Arial"/>
              </a:rPr>
              <a:t>P. (2012), ‘</a:t>
            </a:r>
            <a:r>
              <a:rPr lang="da-DK" b="1" dirty="0" err="1" smtClean="0">
                <a:latin typeface="Arial"/>
                <a:ea typeface="宋体"/>
                <a:cs typeface="Arial"/>
              </a:rPr>
              <a:t>Accelerating</a:t>
            </a:r>
            <a:r>
              <a:rPr lang="da-DK" b="1" dirty="0" smtClean="0">
                <a:latin typeface="Arial"/>
                <a:ea typeface="宋体"/>
                <a:cs typeface="Arial"/>
              </a:rPr>
              <a:t> </a:t>
            </a:r>
            <a:r>
              <a:rPr lang="da-DK" b="1" dirty="0">
                <a:latin typeface="Arial"/>
                <a:ea typeface="宋体"/>
                <a:cs typeface="Arial"/>
              </a:rPr>
              <a:t>Smaller </a:t>
            </a:r>
            <a:r>
              <a:rPr lang="da-DK" b="1" dirty="0" err="1">
                <a:latin typeface="Arial"/>
                <a:ea typeface="宋体"/>
                <a:cs typeface="Arial"/>
              </a:rPr>
              <a:t>Cutbacks</a:t>
            </a:r>
            <a:r>
              <a:rPr lang="da-DK" b="1" dirty="0">
                <a:latin typeface="Arial"/>
                <a:ea typeface="宋体"/>
                <a:cs typeface="Arial"/>
              </a:rPr>
              <a:t> to </a:t>
            </a:r>
            <a:r>
              <a:rPr lang="da-DK" b="1" dirty="0" err="1">
                <a:latin typeface="Arial"/>
                <a:ea typeface="宋体"/>
                <a:cs typeface="Arial"/>
              </a:rPr>
              <a:t>Delay</a:t>
            </a:r>
            <a:r>
              <a:rPr lang="da-DK" b="1" dirty="0">
                <a:latin typeface="Arial"/>
                <a:ea typeface="宋体"/>
                <a:cs typeface="Arial"/>
              </a:rPr>
              <a:t> </a:t>
            </a:r>
            <a:r>
              <a:rPr lang="da-DK" b="1" dirty="0" err="1">
                <a:latin typeface="Arial"/>
                <a:ea typeface="宋体"/>
                <a:cs typeface="Arial"/>
              </a:rPr>
              <a:t>Larger</a:t>
            </a:r>
            <a:r>
              <a:rPr lang="da-DK" b="1" dirty="0">
                <a:latin typeface="Arial"/>
                <a:ea typeface="宋体"/>
                <a:cs typeface="Arial"/>
              </a:rPr>
              <a:t> Ones? The Politics of Timing and Alarm Bells in OECD Pension </a:t>
            </a:r>
            <a:r>
              <a:rPr lang="da-DK" b="1" dirty="0" err="1">
                <a:latin typeface="Arial"/>
                <a:ea typeface="宋体"/>
                <a:cs typeface="Arial"/>
              </a:rPr>
              <a:t>Generosity</a:t>
            </a:r>
            <a:r>
              <a:rPr lang="da-DK" b="1" dirty="0">
                <a:latin typeface="Arial"/>
                <a:ea typeface="宋体"/>
                <a:cs typeface="Arial"/>
              </a:rPr>
              <a:t> </a:t>
            </a:r>
            <a:r>
              <a:rPr lang="da-DK" b="1" dirty="0" err="1">
                <a:latin typeface="Arial"/>
                <a:ea typeface="宋体"/>
                <a:cs typeface="Arial"/>
              </a:rPr>
              <a:t>Retrenchment</a:t>
            </a:r>
            <a:r>
              <a:rPr lang="da-DK" b="1" dirty="0">
                <a:latin typeface="Arial"/>
                <a:ea typeface="宋体"/>
                <a:cs typeface="Arial"/>
              </a:rPr>
              <a:t> </a:t>
            </a:r>
            <a:r>
              <a:rPr lang="da-DK" dirty="0" smtClean="0">
                <a:latin typeface="Arial"/>
                <a:ea typeface="宋体"/>
                <a:cs typeface="Arial"/>
              </a:rPr>
              <a:t>,’ in </a:t>
            </a:r>
            <a:r>
              <a:rPr lang="da-DK" dirty="0">
                <a:latin typeface="Arial"/>
                <a:ea typeface="宋体"/>
                <a:cs typeface="Arial"/>
              </a:rPr>
              <a:t>AGEING POPULATIONS IN POSTINDUSTRIAL DEMOCRACIES, Pieter Vanhuysse, Achim Goerres, eds., Abingdon: </a:t>
            </a:r>
            <a:r>
              <a:rPr lang="da-DK" dirty="0" err="1">
                <a:latin typeface="Arial"/>
                <a:ea typeface="宋体"/>
                <a:cs typeface="Arial"/>
              </a:rPr>
              <a:t>Routledge</a:t>
            </a:r>
            <a:r>
              <a:rPr lang="da-DK" dirty="0">
                <a:latin typeface="Arial"/>
                <a:ea typeface="宋体"/>
                <a:cs typeface="Arial"/>
              </a:rPr>
              <a:t>/ECPR European </a:t>
            </a:r>
            <a:r>
              <a:rPr lang="da-DK" dirty="0" err="1">
                <a:latin typeface="Arial"/>
                <a:ea typeface="宋体"/>
                <a:cs typeface="Arial"/>
              </a:rPr>
              <a:t>Political</a:t>
            </a:r>
            <a:r>
              <a:rPr lang="da-DK" dirty="0">
                <a:latin typeface="Arial"/>
                <a:ea typeface="宋体"/>
                <a:cs typeface="Arial"/>
              </a:rPr>
              <a:t> Science </a:t>
            </a:r>
            <a:r>
              <a:rPr lang="da-DK" dirty="0" smtClean="0">
                <a:latin typeface="Arial"/>
                <a:ea typeface="宋体"/>
                <a:cs typeface="Arial"/>
              </a:rPr>
              <a:t>Series</a:t>
            </a:r>
            <a:r>
              <a:rPr lang="da-DK" dirty="0">
                <a:latin typeface="Arial"/>
                <a:ea typeface="宋体"/>
                <a:cs typeface="Arial"/>
              </a:rPr>
              <a:t>.</a:t>
            </a:r>
            <a:r>
              <a:rPr lang="da-DK" dirty="0" smtClean="0">
                <a:latin typeface="Arial"/>
                <a:ea typeface="宋体"/>
                <a:cs typeface="Arial"/>
              </a:rPr>
              <a:t> </a:t>
            </a:r>
          </a:p>
          <a:p>
            <a:r>
              <a:rPr lang="da-DK" dirty="0" smtClean="0">
                <a:latin typeface="Arial"/>
                <a:ea typeface="宋体"/>
                <a:cs typeface="Arial"/>
                <a:hlinkClick r:id="rId2"/>
              </a:rPr>
              <a:t>https</a:t>
            </a:r>
            <a:r>
              <a:rPr lang="da-DK" dirty="0">
                <a:latin typeface="Arial"/>
                <a:ea typeface="宋体"/>
                <a:cs typeface="Arial"/>
                <a:hlinkClick r:id="rId2"/>
              </a:rPr>
              <a:t>://</a:t>
            </a:r>
            <a:r>
              <a:rPr lang="da-DK" dirty="0" smtClean="0">
                <a:latin typeface="Arial"/>
                <a:ea typeface="宋体"/>
                <a:cs typeface="Arial"/>
                <a:hlinkClick r:id="rId2"/>
              </a:rPr>
              <a:t>ssrn.com/abstract=1673366</a:t>
            </a:r>
            <a:endParaRPr lang="da-DK" dirty="0" smtClean="0">
              <a:latin typeface="Arial"/>
              <a:ea typeface="宋体"/>
              <a:cs typeface="Arial"/>
            </a:endParaRPr>
          </a:p>
          <a:p>
            <a:r>
              <a:rPr lang="da-DK" altLang="zh-CN" dirty="0" err="1">
                <a:latin typeface="Arial"/>
                <a:ea typeface="+mn-ea"/>
                <a:cs typeface="Arial"/>
              </a:rPr>
              <a:t>Tepe</a:t>
            </a:r>
            <a:r>
              <a:rPr lang="da-DK" altLang="zh-CN" dirty="0">
                <a:latin typeface="Arial"/>
                <a:ea typeface="+mn-ea"/>
                <a:cs typeface="Arial"/>
              </a:rPr>
              <a:t>, M. &amp; </a:t>
            </a:r>
            <a:r>
              <a:rPr lang="da-DK" altLang="zh-CN" dirty="0" err="1">
                <a:latin typeface="Arial"/>
                <a:ea typeface="+mn-ea"/>
                <a:cs typeface="Arial"/>
              </a:rPr>
              <a:t>Vanhuysse</a:t>
            </a:r>
            <a:r>
              <a:rPr lang="da-DK" altLang="zh-CN" dirty="0">
                <a:latin typeface="Arial"/>
                <a:ea typeface="+mn-ea"/>
                <a:cs typeface="Arial"/>
              </a:rPr>
              <a:t>, P. (2012</a:t>
            </a:r>
            <a:r>
              <a:rPr lang="da-DK" altLang="zh-CN" dirty="0" smtClean="0">
                <a:latin typeface="Arial"/>
                <a:ea typeface="+mn-ea"/>
                <a:cs typeface="Arial"/>
              </a:rPr>
              <a:t>)</a:t>
            </a:r>
            <a:r>
              <a:rPr lang="zh-CN" altLang="en-US" dirty="0" smtClean="0">
                <a:latin typeface="Arial"/>
                <a:ea typeface="+mn-ea"/>
                <a:cs typeface="Arial"/>
              </a:rPr>
              <a:t>， “加速小规模待遇削减以延迟大规模削减？经合组织养老金待遇削减过程中的时机政治和警示”，后民主国家的老龄化人口，</a:t>
            </a:r>
            <a:r>
              <a:rPr lang="da-DK" altLang="zh-CN" dirty="0">
                <a:latin typeface="Arial"/>
                <a:ea typeface="+mn-ea"/>
                <a:cs typeface="Arial"/>
              </a:rPr>
              <a:t>Pieter </a:t>
            </a:r>
            <a:r>
              <a:rPr lang="da-DK" altLang="zh-CN" dirty="0" err="1">
                <a:latin typeface="Arial"/>
                <a:ea typeface="+mn-ea"/>
                <a:cs typeface="Arial"/>
              </a:rPr>
              <a:t>Vanhuysse</a:t>
            </a:r>
            <a:r>
              <a:rPr lang="da-DK" altLang="zh-CN" dirty="0">
                <a:latin typeface="Arial"/>
                <a:ea typeface="+mn-ea"/>
                <a:cs typeface="Arial"/>
              </a:rPr>
              <a:t>, Achim </a:t>
            </a:r>
            <a:r>
              <a:rPr lang="da-DK" altLang="zh-CN" dirty="0" err="1" smtClean="0">
                <a:latin typeface="Arial"/>
                <a:ea typeface="+mn-ea"/>
                <a:cs typeface="Arial"/>
              </a:rPr>
              <a:t>Goerres</a:t>
            </a:r>
            <a:r>
              <a:rPr lang="zh-CN" altLang="en-US" dirty="0" smtClean="0">
                <a:latin typeface="Arial"/>
                <a:ea typeface="+mn-ea"/>
                <a:cs typeface="Arial"/>
              </a:rPr>
              <a:t>等编辑</a:t>
            </a:r>
            <a:endParaRPr lang="en-US" altLang="zh-CN" dirty="0" smtClean="0">
              <a:latin typeface="Arial"/>
              <a:ea typeface="+mn-ea"/>
              <a:cs typeface="Arial"/>
            </a:endParaRPr>
          </a:p>
          <a:p>
            <a:r>
              <a:rPr lang="da-DK" altLang="zh-CN" dirty="0">
                <a:latin typeface="Arial"/>
                <a:ea typeface="+mn-ea"/>
                <a:cs typeface="Arial"/>
              </a:rPr>
              <a:t>Abingdon: </a:t>
            </a:r>
            <a:r>
              <a:rPr lang="zh-CN" altLang="en-US" dirty="0" smtClean="0">
                <a:latin typeface="Arial"/>
                <a:ea typeface="+mn-ea"/>
                <a:cs typeface="Arial"/>
              </a:rPr>
              <a:t>劳特里奇</a:t>
            </a:r>
            <a:r>
              <a:rPr lang="da-DK" altLang="zh-CN" dirty="0" smtClean="0">
                <a:latin typeface="Arial"/>
                <a:ea typeface="+mn-ea"/>
                <a:cs typeface="Arial"/>
              </a:rPr>
              <a:t>/</a:t>
            </a:r>
            <a:r>
              <a:rPr lang="da-DK" altLang="zh-CN" dirty="0">
                <a:latin typeface="Arial"/>
                <a:ea typeface="+mn-ea"/>
                <a:cs typeface="Arial"/>
              </a:rPr>
              <a:t>ECPR </a:t>
            </a:r>
            <a:r>
              <a:rPr lang="zh-CN" altLang="en-US" dirty="0" smtClean="0">
                <a:latin typeface="Arial"/>
                <a:ea typeface="+mn-ea"/>
                <a:cs typeface="Arial"/>
              </a:rPr>
              <a:t>欧洲政治学系列</a:t>
            </a:r>
            <a:endParaRPr lang="en-US" altLang="zh-CN" dirty="0" smtClean="0">
              <a:latin typeface="Arial"/>
              <a:ea typeface="+mn-ea"/>
              <a:cs typeface="Arial"/>
            </a:endParaRPr>
          </a:p>
          <a:p>
            <a:r>
              <a:rPr lang="da-DK" altLang="zh-CN" dirty="0">
                <a:latin typeface="Arial"/>
                <a:ea typeface="+mn-ea"/>
                <a:cs typeface="Arial"/>
                <a:hlinkClick r:id="rId2"/>
              </a:rPr>
              <a:t>https://ssrn.com/abstract=</a:t>
            </a:r>
            <a:r>
              <a:rPr lang="da-DK" altLang="zh-CN" dirty="0" smtClean="0">
                <a:latin typeface="Arial"/>
                <a:ea typeface="+mn-ea"/>
                <a:cs typeface="Arial"/>
                <a:hlinkClick r:id="rId2"/>
              </a:rPr>
              <a:t>1673366</a:t>
            </a:r>
            <a:endParaRPr lang="da-DK" altLang="zh-CN" dirty="0">
              <a:latin typeface="Arial"/>
              <a:ea typeface="+mn-ea"/>
              <a:cs typeface="Arial"/>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6541163"/>
            <a:ext cx="9144000" cy="320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TextBox 7"/>
          <p:cNvSpPr txBox="1"/>
          <p:nvPr/>
        </p:nvSpPr>
        <p:spPr>
          <a:xfrm>
            <a:off x="18008" y="6517220"/>
            <a:ext cx="4034227" cy="615553"/>
          </a:xfrm>
          <a:prstGeom prst="rect">
            <a:avLst/>
          </a:prstGeom>
          <a:noFill/>
        </p:spPr>
        <p:txBody>
          <a:bodyPr wrap="square" rtlCol="0">
            <a:spAutoFit/>
          </a:bodyPr>
          <a:lstStyle/>
          <a:p>
            <a:r>
              <a:rPr lang="da-DK" sz="1600" b="1" dirty="0">
                <a:solidFill>
                  <a:schemeClr val="bg1"/>
                </a:solidFill>
                <a:ea typeface="宋体"/>
              </a:rPr>
              <a:t>T</a:t>
            </a:r>
            <a:r>
              <a:rPr lang="da-DK" sz="1600" b="1" dirty="0" smtClean="0">
                <a:solidFill>
                  <a:schemeClr val="bg1"/>
                </a:solidFill>
                <a:ea typeface="宋体"/>
              </a:rPr>
              <a:t>epe &amp; Vanhuysse (2012)</a:t>
            </a:r>
            <a:endParaRPr lang="da-DK" sz="1600" b="1" dirty="0">
              <a:solidFill>
                <a:schemeClr val="bg1"/>
              </a:solidFill>
              <a:ea typeface="宋体"/>
            </a:endParaRPr>
          </a:p>
          <a:p>
            <a:endParaRPr lang="da-DK" dirty="0">
              <a:ea typeface="宋体"/>
            </a:endParaRPr>
          </a:p>
        </p:txBody>
      </p:sp>
    </p:spTree>
    <p:extLst>
      <p:ext uri="{BB962C8B-B14F-4D97-AF65-F5344CB8AC3E}">
        <p14:creationId xmlns:p14="http://schemas.microsoft.com/office/powerpoint/2010/main" xmlns="" val="345392949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18008" y="846138"/>
            <a:ext cx="9125992" cy="1143000"/>
          </a:xfrm>
        </p:spPr>
        <p:txBody>
          <a:bodyPr/>
          <a:lstStyle/>
          <a:p>
            <a:r>
              <a:rPr lang="de-DE" altLang="da-DK" sz="2400" b="1" dirty="0" err="1">
                <a:latin typeface="Arial"/>
                <a:cs typeface="Arial"/>
              </a:rPr>
              <a:t>Scruggs</a:t>
            </a:r>
            <a:r>
              <a:rPr lang="de-DE" altLang="da-DK" sz="2400" b="1" dirty="0">
                <a:latin typeface="Arial"/>
                <a:cs typeface="Arial"/>
              </a:rPr>
              <a:t> </a:t>
            </a:r>
            <a:r>
              <a:rPr lang="de-DE" altLang="da-DK" sz="2400" b="1" dirty="0" err="1">
                <a:latin typeface="Arial"/>
                <a:cs typeface="Arial"/>
              </a:rPr>
              <a:t>and</a:t>
            </a:r>
            <a:r>
              <a:rPr lang="de-DE" altLang="da-DK" sz="2400" b="1" dirty="0">
                <a:latin typeface="Arial"/>
                <a:cs typeface="Arial"/>
              </a:rPr>
              <a:t> </a:t>
            </a:r>
            <a:r>
              <a:rPr lang="de-DE" altLang="da-DK" sz="2400" b="1" dirty="0" err="1">
                <a:latin typeface="Arial"/>
                <a:cs typeface="Arial"/>
              </a:rPr>
              <a:t>Allan’s</a:t>
            </a:r>
            <a:r>
              <a:rPr lang="de-DE" altLang="da-DK" sz="2400" b="1" dirty="0">
                <a:latin typeface="Arial"/>
                <a:cs typeface="Arial"/>
              </a:rPr>
              <a:t> (2006) </a:t>
            </a:r>
            <a:r>
              <a:rPr lang="de-DE" altLang="da-DK" sz="2400" b="1" dirty="0" err="1">
                <a:latin typeface="Arial"/>
                <a:cs typeface="Arial"/>
              </a:rPr>
              <a:t>annual</a:t>
            </a:r>
            <a:r>
              <a:rPr lang="de-DE" altLang="da-DK" sz="2400" b="1" dirty="0">
                <a:latin typeface="Arial"/>
                <a:cs typeface="Arial"/>
              </a:rPr>
              <a:t> </a:t>
            </a:r>
            <a:r>
              <a:rPr lang="de-DE" altLang="da-DK" sz="2400" b="1" i="1" dirty="0" err="1">
                <a:latin typeface="Arial"/>
                <a:cs typeface="Arial"/>
              </a:rPr>
              <a:t>pension</a:t>
            </a:r>
            <a:r>
              <a:rPr lang="de-DE" altLang="da-DK" sz="2400" b="1" i="1" dirty="0">
                <a:latin typeface="Arial"/>
                <a:cs typeface="Arial"/>
              </a:rPr>
              <a:t> </a:t>
            </a:r>
            <a:r>
              <a:rPr lang="de-DE" altLang="da-DK" sz="2400" b="1" i="1" dirty="0" err="1">
                <a:latin typeface="Arial"/>
                <a:cs typeface="Arial"/>
              </a:rPr>
              <a:t>generosity</a:t>
            </a:r>
            <a:r>
              <a:rPr lang="de-DE" altLang="da-DK" sz="2400" b="1" i="1" dirty="0">
                <a:latin typeface="Arial"/>
                <a:cs typeface="Arial"/>
              </a:rPr>
              <a:t> </a:t>
            </a:r>
            <a:r>
              <a:rPr lang="de-DE" altLang="da-DK" sz="2400" b="1" i="1" dirty="0" err="1" smtClean="0">
                <a:latin typeface="Arial"/>
                <a:cs typeface="Arial"/>
              </a:rPr>
              <a:t>scores</a:t>
            </a:r>
            <a:r>
              <a:rPr lang="de-DE" altLang="da-DK" sz="2400" b="1" i="1" dirty="0" smtClean="0">
                <a:latin typeface="Arial"/>
                <a:cs typeface="Arial"/>
              </a:rPr>
              <a:t/>
            </a:r>
            <a:br>
              <a:rPr lang="de-DE" altLang="da-DK" sz="2400" b="1" i="1" dirty="0" smtClean="0">
                <a:latin typeface="Arial"/>
                <a:cs typeface="Arial"/>
              </a:rPr>
            </a:br>
            <a:r>
              <a:rPr lang="de-DE" altLang="da-DK" sz="2400" b="1" dirty="0" err="1">
                <a:latin typeface="Arial"/>
                <a:cs typeface="Arial"/>
              </a:rPr>
              <a:t>Scruggs</a:t>
            </a:r>
            <a:r>
              <a:rPr lang="de-DE" altLang="da-DK" sz="2400" b="1" dirty="0">
                <a:latin typeface="Arial"/>
                <a:cs typeface="Arial"/>
              </a:rPr>
              <a:t> </a:t>
            </a:r>
            <a:r>
              <a:rPr lang="de-DE" altLang="da-DK" sz="2400" b="1" dirty="0" err="1">
                <a:latin typeface="Arial"/>
                <a:cs typeface="Arial"/>
              </a:rPr>
              <a:t>and</a:t>
            </a:r>
            <a:r>
              <a:rPr lang="de-DE" altLang="da-DK" sz="2400" b="1" dirty="0">
                <a:latin typeface="Arial"/>
                <a:cs typeface="Arial"/>
              </a:rPr>
              <a:t> </a:t>
            </a:r>
            <a:r>
              <a:rPr lang="de-DE" altLang="da-DK" sz="2400" b="1" dirty="0" err="1" smtClean="0">
                <a:latin typeface="Arial"/>
                <a:cs typeface="Arial"/>
              </a:rPr>
              <a:t>Allan</a:t>
            </a:r>
            <a:r>
              <a:rPr lang="zh-CN" altLang="en-US" sz="2400" b="1" dirty="0" smtClean="0">
                <a:latin typeface="Arial"/>
                <a:cs typeface="Arial"/>
              </a:rPr>
              <a:t>（</a:t>
            </a:r>
            <a:r>
              <a:rPr lang="en-US" altLang="zh-CN" sz="2400" b="1" dirty="0" smtClean="0">
                <a:latin typeface="Arial"/>
                <a:cs typeface="Arial"/>
              </a:rPr>
              <a:t>2006</a:t>
            </a:r>
            <a:r>
              <a:rPr lang="zh-CN" altLang="en-US" sz="2400" b="1" dirty="0" smtClean="0">
                <a:latin typeface="Arial"/>
                <a:cs typeface="Arial"/>
              </a:rPr>
              <a:t>年）</a:t>
            </a:r>
            <a:r>
              <a:rPr lang="zh-CN" altLang="en-US" sz="2400" b="1" dirty="0" smtClean="0">
                <a:latin typeface="+mn-ea"/>
                <a:ea typeface="+mn-ea"/>
                <a:cs typeface="Arial"/>
              </a:rPr>
              <a:t>的</a:t>
            </a:r>
            <a:r>
              <a:rPr lang="zh-CN" altLang="en-US" sz="2400" b="1" i="1" dirty="0" smtClean="0">
                <a:latin typeface="+mn-ea"/>
                <a:ea typeface="+mn-ea"/>
                <a:cs typeface="Arial"/>
              </a:rPr>
              <a:t>年度养老金待遇水平得分</a:t>
            </a:r>
            <a:endParaRPr lang="en-US" altLang="da-DK" sz="2400" b="1" dirty="0" smtClean="0">
              <a:latin typeface="+mn-ea"/>
              <a:ea typeface="+mn-ea"/>
              <a:cs typeface="Arial"/>
            </a:endParaRPr>
          </a:p>
        </p:txBody>
      </p:sp>
      <p:sp>
        <p:nvSpPr>
          <p:cNvPr id="7171" name="Content Placeholder 2"/>
          <p:cNvSpPr>
            <a:spLocks noGrp="1"/>
          </p:cNvSpPr>
          <p:nvPr>
            <p:ph idx="1"/>
          </p:nvPr>
        </p:nvSpPr>
        <p:spPr>
          <a:xfrm>
            <a:off x="448716" y="2264772"/>
            <a:ext cx="8229600" cy="3864048"/>
          </a:xfrm>
        </p:spPr>
        <p:txBody>
          <a:bodyPr/>
          <a:lstStyle/>
          <a:p>
            <a:r>
              <a:rPr lang="de-DE" altLang="da-DK" sz="2400" dirty="0" smtClean="0">
                <a:latin typeface="Arial"/>
                <a:cs typeface="Arial"/>
              </a:rPr>
              <a:t>3 </a:t>
            </a:r>
            <a:r>
              <a:rPr lang="de-DE" altLang="da-DK" sz="2400" dirty="0" err="1" smtClean="0">
                <a:latin typeface="Arial"/>
                <a:cs typeface="Arial"/>
              </a:rPr>
              <a:t>components</a:t>
            </a:r>
            <a:r>
              <a:rPr lang="de-DE" altLang="da-DK" sz="2400" dirty="0" smtClean="0">
                <a:latin typeface="Arial"/>
                <a:cs typeface="Arial"/>
              </a:rPr>
              <a:t> - </a:t>
            </a:r>
            <a:r>
              <a:rPr lang="de-DE" altLang="da-DK" sz="2400" dirty="0" err="1" smtClean="0">
                <a:latin typeface="Arial"/>
                <a:cs typeface="Arial"/>
              </a:rPr>
              <a:t>average</a:t>
            </a:r>
            <a:r>
              <a:rPr lang="de-DE" altLang="da-DK" sz="2400" dirty="0" smtClean="0">
                <a:latin typeface="Arial"/>
                <a:cs typeface="Arial"/>
              </a:rPr>
              <a:t> </a:t>
            </a:r>
            <a:r>
              <a:rPr lang="de-DE" altLang="da-DK" sz="2400" dirty="0" err="1" smtClean="0">
                <a:latin typeface="Arial"/>
                <a:cs typeface="Arial"/>
              </a:rPr>
              <a:t>minimum</a:t>
            </a:r>
            <a:r>
              <a:rPr lang="de-DE" altLang="da-DK" sz="2400" dirty="0" smtClean="0">
                <a:latin typeface="Arial"/>
                <a:cs typeface="Arial"/>
              </a:rPr>
              <a:t> </a:t>
            </a:r>
            <a:r>
              <a:rPr lang="de-DE" altLang="da-DK" sz="2400" dirty="0" err="1" smtClean="0">
                <a:latin typeface="Arial"/>
                <a:cs typeface="Arial"/>
              </a:rPr>
              <a:t>and</a:t>
            </a:r>
            <a:r>
              <a:rPr lang="de-DE" altLang="da-DK" sz="2400" dirty="0" smtClean="0">
                <a:latin typeface="Arial"/>
                <a:cs typeface="Arial"/>
              </a:rPr>
              <a:t> </a:t>
            </a:r>
            <a:r>
              <a:rPr lang="de-DE" altLang="da-DK" sz="2400" dirty="0" err="1" smtClean="0">
                <a:latin typeface="Arial"/>
                <a:cs typeface="Arial"/>
              </a:rPr>
              <a:t>standard</a:t>
            </a:r>
            <a:r>
              <a:rPr lang="de-DE" altLang="da-DK" sz="2400" dirty="0" smtClean="0">
                <a:latin typeface="Arial"/>
                <a:cs typeface="Arial"/>
              </a:rPr>
              <a:t> </a:t>
            </a:r>
            <a:r>
              <a:rPr lang="de-DE" altLang="da-DK" sz="2400" dirty="0" err="1" smtClean="0">
                <a:latin typeface="Arial"/>
                <a:cs typeface="Arial"/>
              </a:rPr>
              <a:t>pension</a:t>
            </a:r>
            <a:r>
              <a:rPr lang="de-DE" altLang="da-DK" sz="2400" dirty="0" smtClean="0">
                <a:latin typeface="Arial"/>
                <a:cs typeface="Arial"/>
              </a:rPr>
              <a:t> </a:t>
            </a:r>
            <a:r>
              <a:rPr lang="de-DE" altLang="da-DK" sz="2400" dirty="0" err="1" smtClean="0">
                <a:latin typeface="Arial"/>
                <a:cs typeface="Arial"/>
              </a:rPr>
              <a:t>replacement</a:t>
            </a:r>
            <a:r>
              <a:rPr lang="de-DE" altLang="da-DK" sz="2400" dirty="0" smtClean="0">
                <a:latin typeface="Arial"/>
                <a:cs typeface="Arial"/>
              </a:rPr>
              <a:t> </a:t>
            </a:r>
            <a:r>
              <a:rPr lang="de-DE" altLang="da-DK" sz="2400" dirty="0" err="1" smtClean="0">
                <a:latin typeface="Arial"/>
                <a:cs typeface="Arial"/>
              </a:rPr>
              <a:t>rates</a:t>
            </a:r>
            <a:r>
              <a:rPr lang="de-DE" altLang="da-DK" sz="2400" dirty="0" smtClean="0">
                <a:latin typeface="Arial"/>
                <a:cs typeface="Arial"/>
              </a:rPr>
              <a:t>, </a:t>
            </a:r>
            <a:r>
              <a:rPr lang="de-DE" altLang="da-DK" sz="2400" dirty="0" err="1" smtClean="0">
                <a:latin typeface="Arial"/>
                <a:cs typeface="Arial"/>
              </a:rPr>
              <a:t>number</a:t>
            </a:r>
            <a:r>
              <a:rPr lang="de-DE" altLang="da-DK" sz="2400" dirty="0" smtClean="0">
                <a:latin typeface="Arial"/>
                <a:cs typeface="Arial"/>
              </a:rPr>
              <a:t> of </a:t>
            </a:r>
            <a:r>
              <a:rPr lang="de-DE" altLang="da-DK" sz="2400" dirty="0" err="1" smtClean="0">
                <a:latin typeface="Arial"/>
                <a:cs typeface="Arial"/>
              </a:rPr>
              <a:t>years</a:t>
            </a:r>
            <a:r>
              <a:rPr lang="de-DE" altLang="da-DK" sz="2400" dirty="0" smtClean="0">
                <a:latin typeface="Arial"/>
                <a:cs typeface="Arial"/>
              </a:rPr>
              <a:t> </a:t>
            </a:r>
            <a:r>
              <a:rPr lang="de-DE" altLang="da-DK" sz="2400" dirty="0" err="1" smtClean="0">
                <a:latin typeface="Arial"/>
                <a:cs typeface="Arial"/>
              </a:rPr>
              <a:t>needed</a:t>
            </a:r>
            <a:r>
              <a:rPr lang="de-DE" altLang="da-DK" sz="2400" dirty="0" smtClean="0">
                <a:latin typeface="Arial"/>
                <a:cs typeface="Arial"/>
              </a:rPr>
              <a:t> </a:t>
            </a:r>
            <a:r>
              <a:rPr lang="de-DE" altLang="da-DK" sz="2400" dirty="0" err="1" smtClean="0">
                <a:latin typeface="Arial"/>
                <a:cs typeface="Arial"/>
              </a:rPr>
              <a:t>to</a:t>
            </a:r>
            <a:r>
              <a:rPr lang="de-DE" altLang="da-DK" sz="2400" dirty="0" smtClean="0">
                <a:latin typeface="Arial"/>
                <a:cs typeface="Arial"/>
              </a:rPr>
              <a:t> </a:t>
            </a:r>
            <a:r>
              <a:rPr lang="de-DE" altLang="da-DK" sz="2400" dirty="0" err="1" smtClean="0">
                <a:latin typeface="Arial"/>
                <a:cs typeface="Arial"/>
              </a:rPr>
              <a:t>qualify</a:t>
            </a:r>
            <a:r>
              <a:rPr lang="de-DE" altLang="da-DK" sz="2400" dirty="0" smtClean="0">
                <a:latin typeface="Arial"/>
                <a:cs typeface="Arial"/>
              </a:rPr>
              <a:t> for </a:t>
            </a:r>
            <a:r>
              <a:rPr lang="de-DE" altLang="da-DK" sz="2400" dirty="0" err="1" smtClean="0">
                <a:latin typeface="Arial"/>
                <a:cs typeface="Arial"/>
              </a:rPr>
              <a:t>public</a:t>
            </a:r>
            <a:r>
              <a:rPr lang="de-DE" altLang="da-DK" sz="2400" dirty="0" smtClean="0">
                <a:latin typeface="Arial"/>
                <a:cs typeface="Arial"/>
              </a:rPr>
              <a:t> </a:t>
            </a:r>
            <a:r>
              <a:rPr lang="de-DE" altLang="da-DK" sz="2400" dirty="0" err="1" smtClean="0">
                <a:latin typeface="Arial"/>
                <a:cs typeface="Arial"/>
              </a:rPr>
              <a:t>pensions</a:t>
            </a:r>
            <a:r>
              <a:rPr lang="de-DE" altLang="da-DK" sz="2400" dirty="0" smtClean="0">
                <a:latin typeface="Arial"/>
                <a:cs typeface="Arial"/>
              </a:rPr>
              <a:t> </a:t>
            </a:r>
            <a:r>
              <a:rPr lang="de-DE" altLang="da-DK" sz="2400" dirty="0" err="1" smtClean="0">
                <a:latin typeface="Arial"/>
                <a:cs typeface="Arial"/>
              </a:rPr>
              <a:t>receipt</a:t>
            </a:r>
            <a:r>
              <a:rPr lang="de-DE" altLang="da-DK" sz="2400" dirty="0" smtClean="0">
                <a:latin typeface="Arial"/>
                <a:cs typeface="Arial"/>
              </a:rPr>
              <a:t>, </a:t>
            </a:r>
            <a:r>
              <a:rPr lang="de-DE" altLang="da-DK" sz="2400" dirty="0" err="1" smtClean="0">
                <a:latin typeface="Arial"/>
                <a:cs typeface="Arial"/>
              </a:rPr>
              <a:t>take-up</a:t>
            </a:r>
            <a:r>
              <a:rPr lang="de-DE" altLang="da-DK" sz="2400" dirty="0" smtClean="0">
                <a:latin typeface="Arial"/>
                <a:cs typeface="Arial"/>
              </a:rPr>
              <a:t> </a:t>
            </a:r>
            <a:r>
              <a:rPr lang="de-DE" altLang="da-DK" sz="2400" dirty="0" err="1" smtClean="0">
                <a:latin typeface="Arial"/>
                <a:cs typeface="Arial"/>
              </a:rPr>
              <a:t>rates</a:t>
            </a:r>
            <a:r>
              <a:rPr lang="de-DE" altLang="da-DK" sz="2400" dirty="0" smtClean="0">
                <a:latin typeface="Arial"/>
                <a:cs typeface="Arial"/>
              </a:rPr>
              <a:t>. </a:t>
            </a:r>
          </a:p>
          <a:p>
            <a:r>
              <a:rPr lang="de-DE" altLang="da-DK" sz="2400" dirty="0" smtClean="0">
                <a:latin typeface="Arial"/>
                <a:cs typeface="Arial"/>
              </a:rPr>
              <a:t>Event </a:t>
            </a:r>
            <a:r>
              <a:rPr lang="de-DE" altLang="da-DK" sz="2400" dirty="0" err="1" smtClean="0">
                <a:latin typeface="Arial"/>
                <a:cs typeface="Arial"/>
              </a:rPr>
              <a:t>history</a:t>
            </a:r>
            <a:r>
              <a:rPr lang="de-DE" altLang="da-DK" sz="2400" dirty="0" smtClean="0">
                <a:latin typeface="Arial"/>
                <a:cs typeface="Arial"/>
              </a:rPr>
              <a:t> </a:t>
            </a:r>
            <a:r>
              <a:rPr lang="de-DE" altLang="da-DK" sz="2400" dirty="0" err="1" smtClean="0">
                <a:latin typeface="Arial"/>
                <a:cs typeface="Arial"/>
              </a:rPr>
              <a:t>analysis</a:t>
            </a:r>
            <a:endParaRPr lang="de-DE" altLang="da-DK" sz="2400" dirty="0" smtClean="0">
              <a:latin typeface="Arial"/>
              <a:cs typeface="Arial"/>
            </a:endParaRPr>
          </a:p>
          <a:p>
            <a:r>
              <a:rPr lang="de-DE" altLang="da-DK" sz="2400" dirty="0" smtClean="0">
                <a:latin typeface="Arial"/>
                <a:cs typeface="Arial"/>
              </a:rPr>
              <a:t>18 countries, 1981-1999</a:t>
            </a:r>
          </a:p>
          <a:p>
            <a:r>
              <a:rPr lang="zh-CN" altLang="en-US" sz="2400" dirty="0" smtClean="0">
                <a:latin typeface="+mn-ea"/>
                <a:ea typeface="+mn-ea"/>
                <a:cs typeface="Arial"/>
              </a:rPr>
              <a:t>三个部分：平均最低和标准养老金替代率、获得公共养老金所需的年限、吸纳率</a:t>
            </a:r>
            <a:endParaRPr lang="en-US" altLang="zh-CN" sz="2400" dirty="0" smtClean="0">
              <a:latin typeface="+mn-ea"/>
              <a:ea typeface="+mn-ea"/>
              <a:cs typeface="Arial"/>
            </a:endParaRPr>
          </a:p>
          <a:p>
            <a:r>
              <a:rPr lang="zh-CN" altLang="en-US" sz="2400" dirty="0" smtClean="0">
                <a:latin typeface="+mn-ea"/>
                <a:ea typeface="+mn-ea"/>
                <a:cs typeface="Arial"/>
              </a:rPr>
              <a:t>事件历史分析</a:t>
            </a:r>
            <a:endParaRPr lang="en-US" altLang="zh-CN" sz="2400" dirty="0" smtClean="0">
              <a:latin typeface="+mn-ea"/>
              <a:ea typeface="+mn-ea"/>
              <a:cs typeface="Arial"/>
            </a:endParaRPr>
          </a:p>
          <a:p>
            <a:r>
              <a:rPr lang="zh-CN" altLang="zh-CN" sz="2400" dirty="0" smtClean="0">
                <a:latin typeface="+mn-ea"/>
                <a:ea typeface="+mn-ea"/>
                <a:cs typeface="Arial"/>
              </a:rPr>
              <a:t>1</a:t>
            </a:r>
            <a:r>
              <a:rPr lang="en-US" altLang="zh-CN" sz="2400" dirty="0" smtClean="0">
                <a:latin typeface="+mn-ea"/>
                <a:ea typeface="+mn-ea"/>
                <a:cs typeface="Arial"/>
              </a:rPr>
              <a:t>8</a:t>
            </a:r>
            <a:r>
              <a:rPr lang="zh-CN" altLang="en-US" sz="2400" dirty="0" smtClean="0">
                <a:latin typeface="+mn-ea"/>
                <a:ea typeface="+mn-ea"/>
                <a:cs typeface="Arial"/>
              </a:rPr>
              <a:t>个国家，</a:t>
            </a:r>
            <a:r>
              <a:rPr lang="en-US" altLang="zh-CN" sz="2400" dirty="0" smtClean="0">
                <a:latin typeface="+mn-ea"/>
                <a:ea typeface="+mn-ea"/>
                <a:cs typeface="Arial"/>
              </a:rPr>
              <a:t>1981-1999</a:t>
            </a:r>
            <a:endParaRPr lang="en-US" altLang="da-DK" sz="2400" dirty="0" smtClean="0">
              <a:latin typeface="+mn-ea"/>
              <a:ea typeface="+mn-ea"/>
              <a:cs typeface="Arial"/>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6541163"/>
            <a:ext cx="9144000" cy="320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TextBox 6"/>
          <p:cNvSpPr txBox="1"/>
          <p:nvPr/>
        </p:nvSpPr>
        <p:spPr>
          <a:xfrm>
            <a:off x="18008" y="6517220"/>
            <a:ext cx="4034227" cy="615553"/>
          </a:xfrm>
          <a:prstGeom prst="rect">
            <a:avLst/>
          </a:prstGeom>
          <a:noFill/>
        </p:spPr>
        <p:txBody>
          <a:bodyPr wrap="square" rtlCol="0">
            <a:spAutoFit/>
          </a:bodyPr>
          <a:lstStyle/>
          <a:p>
            <a:r>
              <a:rPr lang="da-DK" sz="1600" b="1" dirty="0">
                <a:solidFill>
                  <a:schemeClr val="bg1"/>
                </a:solidFill>
                <a:ea typeface="宋体"/>
              </a:rPr>
              <a:t>T</a:t>
            </a:r>
            <a:r>
              <a:rPr lang="da-DK" sz="1600" b="1" dirty="0" smtClean="0">
                <a:solidFill>
                  <a:schemeClr val="bg1"/>
                </a:solidFill>
                <a:ea typeface="宋体"/>
              </a:rPr>
              <a:t>epe &amp; Vanhuysse (2012)</a:t>
            </a:r>
            <a:endParaRPr lang="da-DK" sz="1600" b="1" dirty="0">
              <a:solidFill>
                <a:schemeClr val="bg1"/>
              </a:solidFill>
              <a:ea typeface="宋体"/>
            </a:endParaRPr>
          </a:p>
          <a:p>
            <a:endParaRPr lang="da-DK" dirty="0">
              <a:ea typeface="宋体"/>
            </a:endParaRPr>
          </a:p>
        </p:txBody>
      </p:sp>
    </p:spTree>
    <p:extLst>
      <p:ext uri="{BB962C8B-B14F-4D97-AF65-F5344CB8AC3E}">
        <p14:creationId xmlns:p14="http://schemas.microsoft.com/office/powerpoint/2010/main" xmlns="" val="121838277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218" name="Object 2"/>
          <p:cNvGraphicFramePr>
            <a:graphicFrameLocks noChangeAspect="1"/>
          </p:cNvGraphicFramePr>
          <p:nvPr>
            <p:extLst>
              <p:ext uri="{D42A27DB-BD31-4B8C-83A1-F6EECF244321}">
                <p14:modId xmlns:p14="http://schemas.microsoft.com/office/powerpoint/2010/main" xmlns="" val="1481479437"/>
              </p:ext>
            </p:extLst>
          </p:nvPr>
        </p:nvGraphicFramePr>
        <p:xfrm>
          <a:off x="1329670" y="1694142"/>
          <a:ext cx="6324600" cy="4666965"/>
        </p:xfrm>
        <a:graphic>
          <a:graphicData uri="http://schemas.openxmlformats.org/presentationml/2006/ole">
            <p:oleObj spid="_x0000_s1049" name="Document" r:id="rId3" imgW="5524297" imgH="3835259" progId="Word.Document.12">
              <p:link updateAutomatic="1"/>
            </p:oleObj>
          </a:graphicData>
        </a:graphic>
      </p:graphicFrame>
      <p:sp>
        <p:nvSpPr>
          <p:cNvPr id="5" name="Title 4"/>
          <p:cNvSpPr>
            <a:spLocks noGrp="1"/>
          </p:cNvSpPr>
          <p:nvPr>
            <p:ph type="title"/>
          </p:nvPr>
        </p:nvSpPr>
        <p:spPr>
          <a:xfrm>
            <a:off x="53109" y="551142"/>
            <a:ext cx="9090891" cy="1143000"/>
          </a:xfrm>
        </p:spPr>
        <p:txBody>
          <a:bodyPr>
            <a:noAutofit/>
          </a:bodyPr>
          <a:lstStyle/>
          <a:p>
            <a:pPr>
              <a:defRPr/>
            </a:pPr>
            <a:r>
              <a:rPr lang="en-US" sz="2000" b="1" dirty="0" smtClean="0">
                <a:latin typeface="+mn-ea"/>
                <a:ea typeface="+mn-ea"/>
              </a:rPr>
              <a:t>All but 2 countries implemented a medium cut already in 1980s-90s (23)… </a:t>
            </a:r>
            <a:br>
              <a:rPr lang="en-US" sz="2000" b="1" dirty="0" smtClean="0">
                <a:latin typeface="+mn-ea"/>
                <a:ea typeface="+mn-ea"/>
              </a:rPr>
            </a:br>
            <a:r>
              <a:rPr lang="en-US" altLang="zh-CN" sz="2000" b="1" dirty="0" smtClean="0">
                <a:latin typeface="+mn-ea"/>
                <a:ea typeface="+mn-ea"/>
              </a:rPr>
              <a:t>1980-1990</a:t>
            </a:r>
            <a:r>
              <a:rPr lang="zh-CN" altLang="en-US" sz="2000" b="1" dirty="0" smtClean="0">
                <a:latin typeface="+mn-ea"/>
                <a:ea typeface="+mn-ea"/>
              </a:rPr>
              <a:t>年期间，所有国家中，只有两个国家进行了中等程度的削减</a:t>
            </a:r>
            <a:endParaRPr lang="en-US" sz="2000" b="1" dirty="0">
              <a:latin typeface="+mn-ea"/>
              <a:ea typeface="+mn-ea"/>
            </a:endParaRPr>
          </a:p>
        </p:txBody>
      </p:sp>
      <p:pic>
        <p:nvPicPr>
          <p:cNvPr id="6" name="Picture 5"/>
          <p:cNvPicPr>
            <a:picLocks noChangeAspect="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0" y="6541163"/>
            <a:ext cx="9144000" cy="320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TextBox 6"/>
          <p:cNvSpPr txBox="1"/>
          <p:nvPr/>
        </p:nvSpPr>
        <p:spPr>
          <a:xfrm>
            <a:off x="18008" y="6517220"/>
            <a:ext cx="4034227" cy="615553"/>
          </a:xfrm>
          <a:prstGeom prst="rect">
            <a:avLst/>
          </a:prstGeom>
          <a:noFill/>
        </p:spPr>
        <p:txBody>
          <a:bodyPr wrap="square" rtlCol="0">
            <a:spAutoFit/>
          </a:bodyPr>
          <a:lstStyle/>
          <a:p>
            <a:r>
              <a:rPr lang="da-DK" sz="1600" b="1" dirty="0">
                <a:solidFill>
                  <a:schemeClr val="bg1"/>
                </a:solidFill>
                <a:ea typeface="宋体"/>
              </a:rPr>
              <a:t>T</a:t>
            </a:r>
            <a:r>
              <a:rPr lang="da-DK" sz="1600" b="1" dirty="0" smtClean="0">
                <a:solidFill>
                  <a:schemeClr val="bg1"/>
                </a:solidFill>
                <a:ea typeface="宋体"/>
              </a:rPr>
              <a:t>epe &amp; Vanhuysse (2012)</a:t>
            </a:r>
            <a:endParaRPr lang="da-DK" sz="1600" b="1" dirty="0">
              <a:solidFill>
                <a:schemeClr val="bg1"/>
              </a:solidFill>
              <a:ea typeface="宋体"/>
            </a:endParaRPr>
          </a:p>
          <a:p>
            <a:endParaRPr lang="da-DK" dirty="0">
              <a:ea typeface="宋体"/>
            </a:endParaRPr>
          </a:p>
        </p:txBody>
      </p:sp>
    </p:spTree>
    <p:extLst>
      <p:ext uri="{BB962C8B-B14F-4D97-AF65-F5344CB8AC3E}">
        <p14:creationId xmlns:p14="http://schemas.microsoft.com/office/powerpoint/2010/main" xmlns="" val="231147465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8977" y="152400"/>
            <a:ext cx="8229600" cy="1143000"/>
          </a:xfrm>
        </p:spPr>
        <p:txBody>
          <a:bodyPr>
            <a:noAutofit/>
          </a:bodyPr>
          <a:lstStyle/>
          <a:p>
            <a:pPr>
              <a:defRPr/>
            </a:pPr>
            <a:r>
              <a:rPr lang="en-US" sz="2000" b="1" dirty="0" smtClean="0">
                <a:latin typeface="+mn-ea"/>
                <a:ea typeface="+mn-ea"/>
              </a:rPr>
              <a:t>… but only half as many had large cutbacks (11)</a:t>
            </a:r>
            <a:br>
              <a:rPr lang="en-US" sz="2000" b="1" dirty="0" smtClean="0">
                <a:latin typeface="+mn-ea"/>
                <a:ea typeface="+mn-ea"/>
              </a:rPr>
            </a:br>
            <a:r>
              <a:rPr lang="zh-CN" altLang="en-US" sz="2000" b="1" dirty="0" smtClean="0">
                <a:latin typeface="+mn-ea"/>
                <a:ea typeface="+mn-ea"/>
              </a:rPr>
              <a:t>然而，只有一半进行了大幅度的削减（</a:t>
            </a:r>
            <a:r>
              <a:rPr lang="en-US" altLang="zh-CN" sz="2000" b="1" dirty="0" smtClean="0">
                <a:latin typeface="+mn-ea"/>
                <a:ea typeface="+mn-ea"/>
              </a:rPr>
              <a:t>11</a:t>
            </a:r>
            <a:r>
              <a:rPr lang="zh-CN" altLang="en-US" sz="2000" b="1" dirty="0" smtClean="0">
                <a:latin typeface="+mn-ea"/>
                <a:ea typeface="+mn-ea"/>
              </a:rPr>
              <a:t>）</a:t>
            </a:r>
            <a:endParaRPr lang="en-US" sz="2000" b="1" dirty="0">
              <a:latin typeface="+mn-ea"/>
              <a:ea typeface="+mn-ea"/>
            </a:endParaRPr>
          </a:p>
        </p:txBody>
      </p:sp>
      <p:graphicFrame>
        <p:nvGraphicFramePr>
          <p:cNvPr id="10243" name="Object 2"/>
          <p:cNvGraphicFramePr>
            <a:graphicFrameLocks noChangeAspect="1"/>
          </p:cNvGraphicFramePr>
          <p:nvPr>
            <p:extLst>
              <p:ext uri="{D42A27DB-BD31-4B8C-83A1-F6EECF244321}">
                <p14:modId xmlns:p14="http://schemas.microsoft.com/office/powerpoint/2010/main" xmlns="" val="2993407001"/>
              </p:ext>
            </p:extLst>
          </p:nvPr>
        </p:nvGraphicFramePr>
        <p:xfrm>
          <a:off x="990600" y="1446028"/>
          <a:ext cx="7162800" cy="4826966"/>
        </p:xfrm>
        <a:graphic>
          <a:graphicData uri="http://schemas.openxmlformats.org/presentationml/2006/ole">
            <p:oleObj spid="_x0000_s2074" name="Document" r:id="rId3" imgW="5524297" imgH="3835259" progId="Word.Document.12">
              <p:link updateAutomatic="1"/>
            </p:oleObj>
          </a:graphicData>
        </a:graphic>
      </p:graphicFrame>
      <p:pic>
        <p:nvPicPr>
          <p:cNvPr id="6" name="Picture 5"/>
          <p:cNvPicPr>
            <a:picLocks noChangeAspect="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0" y="6541163"/>
            <a:ext cx="9144000" cy="320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TextBox 6"/>
          <p:cNvSpPr txBox="1"/>
          <p:nvPr/>
        </p:nvSpPr>
        <p:spPr>
          <a:xfrm>
            <a:off x="18008" y="6517220"/>
            <a:ext cx="4034227" cy="615553"/>
          </a:xfrm>
          <a:prstGeom prst="rect">
            <a:avLst/>
          </a:prstGeom>
          <a:noFill/>
        </p:spPr>
        <p:txBody>
          <a:bodyPr wrap="square" rtlCol="0">
            <a:spAutoFit/>
          </a:bodyPr>
          <a:lstStyle/>
          <a:p>
            <a:r>
              <a:rPr lang="da-DK" sz="1600" b="1" dirty="0">
                <a:solidFill>
                  <a:schemeClr val="bg1"/>
                </a:solidFill>
                <a:ea typeface="宋体"/>
              </a:rPr>
              <a:t>T</a:t>
            </a:r>
            <a:r>
              <a:rPr lang="da-DK" sz="1600" b="1" dirty="0" smtClean="0">
                <a:solidFill>
                  <a:schemeClr val="bg1"/>
                </a:solidFill>
                <a:ea typeface="宋体"/>
              </a:rPr>
              <a:t>epe &amp; Vanhuysse (2012)</a:t>
            </a:r>
            <a:endParaRPr lang="da-DK" sz="1600" b="1" dirty="0">
              <a:solidFill>
                <a:schemeClr val="bg1"/>
              </a:solidFill>
              <a:ea typeface="宋体"/>
            </a:endParaRPr>
          </a:p>
          <a:p>
            <a:endParaRPr lang="da-DK" dirty="0">
              <a:ea typeface="宋体"/>
            </a:endParaRPr>
          </a:p>
        </p:txBody>
      </p:sp>
    </p:spTree>
    <p:extLst>
      <p:ext uri="{BB962C8B-B14F-4D97-AF65-F5344CB8AC3E}">
        <p14:creationId xmlns:p14="http://schemas.microsoft.com/office/powerpoint/2010/main" xmlns="" val="380576789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9246" y="228600"/>
            <a:ext cx="7474153" cy="1143000"/>
          </a:xfrm>
        </p:spPr>
        <p:txBody>
          <a:bodyPr>
            <a:noAutofit/>
          </a:bodyPr>
          <a:lstStyle/>
          <a:p>
            <a:pPr>
              <a:defRPr/>
            </a:pPr>
            <a:r>
              <a:rPr lang="en-US" sz="2400" b="1" dirty="0" smtClean="0">
                <a:latin typeface="+mn-ea"/>
                <a:ea typeface="+mn-ea"/>
              </a:rPr>
              <a:t>Alarm bells tolling for</a:t>
            </a:r>
            <a:r>
              <a:rPr lang="zh-CN" altLang="en-US" sz="2400" b="1" dirty="0" smtClean="0">
                <a:latin typeface="+mn-ea"/>
                <a:ea typeface="+mn-ea"/>
              </a:rPr>
              <a:t> </a:t>
            </a:r>
            <a:r>
              <a:rPr lang="en-US" sz="2400" b="1" i="1" dirty="0" smtClean="0">
                <a:latin typeface="+mn-ea"/>
                <a:ea typeface="+mn-ea"/>
              </a:rPr>
              <a:t>incremental cuts</a:t>
            </a:r>
            <a:r>
              <a:rPr lang="en-US" sz="2400" b="1" dirty="0" smtClean="0">
                <a:latin typeface="+mn-ea"/>
                <a:ea typeface="+mn-ea"/>
              </a:rPr>
              <a:t> </a:t>
            </a:r>
            <a:br>
              <a:rPr lang="en-US" sz="2400" b="1" dirty="0" smtClean="0">
                <a:latin typeface="+mn-ea"/>
                <a:ea typeface="+mn-ea"/>
              </a:rPr>
            </a:br>
            <a:r>
              <a:rPr lang="zh-CN" altLang="en-US" sz="2400" b="1" dirty="0" smtClean="0">
                <a:latin typeface="+mn-ea"/>
                <a:ea typeface="+mn-ea"/>
              </a:rPr>
              <a:t>警钟敲响，敦促进一步削减待遇</a:t>
            </a:r>
            <a:endParaRPr lang="en-US" sz="2400" b="1" dirty="0">
              <a:latin typeface="+mn-ea"/>
              <a:ea typeface="+mn-ea"/>
            </a:endParaRPr>
          </a:p>
        </p:txBody>
      </p:sp>
      <p:sp>
        <p:nvSpPr>
          <p:cNvPr id="3" name="Content Placeholder 2"/>
          <p:cNvSpPr>
            <a:spLocks noGrp="1"/>
          </p:cNvSpPr>
          <p:nvPr>
            <p:ph idx="1"/>
          </p:nvPr>
        </p:nvSpPr>
        <p:spPr>
          <a:xfrm>
            <a:off x="457200" y="1524000"/>
            <a:ext cx="8229600" cy="5257800"/>
          </a:xfrm>
        </p:spPr>
        <p:txBody>
          <a:bodyPr>
            <a:normAutofit/>
          </a:bodyPr>
          <a:lstStyle/>
          <a:p>
            <a:pPr>
              <a:defRPr/>
            </a:pPr>
            <a:r>
              <a:rPr lang="de-DE" sz="2000" dirty="0" smtClean="0">
                <a:latin typeface="Arial"/>
                <a:cs typeface="Arial"/>
              </a:rPr>
              <a:t>Tepe &amp; Vanhuysse (2012): </a:t>
            </a:r>
            <a:r>
              <a:rPr lang="de-DE" sz="2000" dirty="0" err="1" smtClean="0">
                <a:latin typeface="Arial"/>
                <a:cs typeface="Arial"/>
              </a:rPr>
              <a:t>Aging</a:t>
            </a:r>
            <a:r>
              <a:rPr lang="de-DE" sz="2000" dirty="0" smtClean="0">
                <a:latin typeface="Arial"/>
                <a:cs typeface="Arial"/>
              </a:rPr>
              <a:t> </a:t>
            </a:r>
            <a:r>
              <a:rPr lang="de-DE" sz="2000" dirty="0" err="1" smtClean="0">
                <a:latin typeface="Arial"/>
                <a:cs typeface="Arial"/>
              </a:rPr>
              <a:t>populations</a:t>
            </a:r>
            <a:r>
              <a:rPr lang="de-DE" sz="2000" dirty="0" smtClean="0">
                <a:latin typeface="Arial"/>
                <a:cs typeface="Arial"/>
              </a:rPr>
              <a:t> </a:t>
            </a:r>
            <a:r>
              <a:rPr lang="de-DE" sz="2000" dirty="0" err="1" smtClean="0">
                <a:latin typeface="Arial"/>
                <a:cs typeface="Arial"/>
              </a:rPr>
              <a:t>both</a:t>
            </a:r>
            <a:r>
              <a:rPr lang="de-DE" sz="2000" dirty="0" smtClean="0">
                <a:latin typeface="Arial"/>
                <a:cs typeface="Arial"/>
              </a:rPr>
              <a:t> </a:t>
            </a:r>
            <a:r>
              <a:rPr lang="de-DE" sz="2000" dirty="0" err="1" smtClean="0">
                <a:latin typeface="Arial"/>
                <a:cs typeface="Arial"/>
              </a:rPr>
              <a:t>function</a:t>
            </a:r>
            <a:r>
              <a:rPr lang="de-DE" sz="2000" dirty="0" smtClean="0">
                <a:latin typeface="Arial"/>
                <a:cs typeface="Arial"/>
              </a:rPr>
              <a:t> as powerful ‘</a:t>
            </a:r>
            <a:r>
              <a:rPr lang="de-DE" sz="2000" dirty="0" err="1" smtClean="0">
                <a:latin typeface="Arial"/>
                <a:cs typeface="Arial"/>
              </a:rPr>
              <a:t>alarm</a:t>
            </a:r>
            <a:r>
              <a:rPr lang="de-DE" sz="2000" dirty="0" smtClean="0">
                <a:latin typeface="Arial"/>
                <a:cs typeface="Arial"/>
              </a:rPr>
              <a:t> bell </a:t>
            </a:r>
            <a:r>
              <a:rPr lang="de-DE" sz="2000" dirty="0" err="1" smtClean="0">
                <a:latin typeface="Arial"/>
                <a:cs typeface="Arial"/>
              </a:rPr>
              <a:t>signals</a:t>
            </a:r>
            <a:r>
              <a:rPr lang="de-DE" sz="2000" dirty="0" smtClean="0">
                <a:latin typeface="Arial"/>
                <a:cs typeface="Arial"/>
              </a:rPr>
              <a:t>’ </a:t>
            </a:r>
            <a:r>
              <a:rPr lang="de-DE" sz="2000" dirty="0" err="1" smtClean="0">
                <a:latin typeface="Arial"/>
                <a:cs typeface="Arial"/>
              </a:rPr>
              <a:t>urging</a:t>
            </a:r>
            <a:r>
              <a:rPr lang="de-DE" sz="2000" dirty="0" smtClean="0">
                <a:latin typeface="Arial"/>
                <a:cs typeface="Arial"/>
              </a:rPr>
              <a:t> </a:t>
            </a:r>
            <a:r>
              <a:rPr lang="de-DE" sz="2000" dirty="0" err="1" smtClean="0">
                <a:latin typeface="Arial"/>
                <a:cs typeface="Arial"/>
              </a:rPr>
              <a:t>pension</a:t>
            </a:r>
            <a:r>
              <a:rPr lang="de-DE" sz="2000" dirty="0" smtClean="0">
                <a:latin typeface="Arial"/>
                <a:cs typeface="Arial"/>
              </a:rPr>
              <a:t> </a:t>
            </a:r>
            <a:r>
              <a:rPr lang="de-DE" sz="2000" dirty="0" err="1" smtClean="0">
                <a:latin typeface="Arial"/>
                <a:cs typeface="Arial"/>
              </a:rPr>
              <a:t>policymakers</a:t>
            </a:r>
            <a:r>
              <a:rPr lang="de-DE" sz="2000" dirty="0" smtClean="0">
                <a:latin typeface="Arial"/>
                <a:cs typeface="Arial"/>
              </a:rPr>
              <a:t> </a:t>
            </a:r>
            <a:r>
              <a:rPr lang="de-DE" sz="2000" dirty="0" err="1" smtClean="0">
                <a:latin typeface="Arial"/>
                <a:cs typeface="Arial"/>
              </a:rPr>
              <a:t>to</a:t>
            </a:r>
            <a:r>
              <a:rPr lang="de-DE" sz="2000" dirty="0" smtClean="0">
                <a:latin typeface="Arial"/>
                <a:cs typeface="Arial"/>
              </a:rPr>
              <a:t> </a:t>
            </a:r>
            <a:r>
              <a:rPr lang="de-DE" sz="2000" dirty="0" err="1" smtClean="0">
                <a:latin typeface="Arial"/>
                <a:cs typeface="Arial"/>
              </a:rPr>
              <a:t>take</a:t>
            </a:r>
            <a:r>
              <a:rPr lang="de-DE" sz="2000" dirty="0" smtClean="0">
                <a:latin typeface="Arial"/>
                <a:cs typeface="Arial"/>
              </a:rPr>
              <a:t> </a:t>
            </a:r>
            <a:r>
              <a:rPr lang="de-DE" sz="2000" dirty="0" err="1" smtClean="0">
                <a:latin typeface="Arial"/>
                <a:cs typeface="Arial"/>
              </a:rPr>
              <a:t>the</a:t>
            </a:r>
            <a:r>
              <a:rPr lang="de-DE" sz="2000" dirty="0" smtClean="0">
                <a:latin typeface="Arial"/>
                <a:cs typeface="Arial"/>
              </a:rPr>
              <a:t> </a:t>
            </a:r>
            <a:r>
              <a:rPr lang="de-DE" sz="2000" dirty="0" err="1" smtClean="0">
                <a:latin typeface="Arial"/>
                <a:cs typeface="Arial"/>
              </a:rPr>
              <a:t>small</a:t>
            </a:r>
            <a:r>
              <a:rPr lang="de-DE" sz="2000" dirty="0" smtClean="0">
                <a:latin typeface="Arial"/>
                <a:cs typeface="Arial"/>
              </a:rPr>
              <a:t> </a:t>
            </a:r>
            <a:r>
              <a:rPr lang="de-DE" sz="2000" dirty="0" err="1" smtClean="0">
                <a:latin typeface="Arial"/>
                <a:cs typeface="Arial"/>
              </a:rPr>
              <a:t>risk</a:t>
            </a:r>
            <a:r>
              <a:rPr lang="de-DE" sz="2000" dirty="0" smtClean="0">
                <a:latin typeface="Arial"/>
                <a:cs typeface="Arial"/>
              </a:rPr>
              <a:t> of </a:t>
            </a:r>
            <a:r>
              <a:rPr lang="de-DE" sz="2000" dirty="0" err="1" smtClean="0">
                <a:latin typeface="Arial"/>
                <a:cs typeface="Arial"/>
              </a:rPr>
              <a:t>incremental</a:t>
            </a:r>
            <a:r>
              <a:rPr lang="de-DE" sz="2000" dirty="0" smtClean="0">
                <a:latin typeface="Arial"/>
                <a:cs typeface="Arial"/>
              </a:rPr>
              <a:t> </a:t>
            </a:r>
            <a:r>
              <a:rPr lang="de-DE" sz="2000" dirty="0" err="1" smtClean="0">
                <a:latin typeface="Arial"/>
                <a:cs typeface="Arial"/>
              </a:rPr>
              <a:t>retrenchment</a:t>
            </a:r>
            <a:r>
              <a:rPr lang="de-DE" sz="2000" dirty="0" smtClean="0">
                <a:latin typeface="Arial"/>
                <a:cs typeface="Arial"/>
              </a:rPr>
              <a:t>, but also </a:t>
            </a:r>
            <a:r>
              <a:rPr lang="de-DE" sz="2000" dirty="0" err="1" smtClean="0">
                <a:latin typeface="Arial"/>
                <a:cs typeface="Arial"/>
              </a:rPr>
              <a:t>as</a:t>
            </a:r>
            <a:r>
              <a:rPr lang="de-DE" sz="2000" dirty="0" smtClean="0">
                <a:latin typeface="Arial"/>
                <a:cs typeface="Arial"/>
              </a:rPr>
              <a:t> </a:t>
            </a:r>
            <a:r>
              <a:rPr lang="de-DE" sz="2000" dirty="0" err="1" smtClean="0">
                <a:latin typeface="Arial"/>
                <a:cs typeface="Arial"/>
              </a:rPr>
              <a:t>electoral</a:t>
            </a:r>
            <a:r>
              <a:rPr lang="de-DE" sz="2000" dirty="0" smtClean="0">
                <a:latin typeface="Arial"/>
                <a:cs typeface="Arial"/>
              </a:rPr>
              <a:t> </a:t>
            </a:r>
            <a:r>
              <a:rPr lang="de-DE" sz="2000" dirty="0" err="1" smtClean="0">
                <a:latin typeface="Arial"/>
                <a:cs typeface="Arial"/>
              </a:rPr>
              <a:t>constraints</a:t>
            </a:r>
            <a:r>
              <a:rPr lang="de-DE" sz="2000" dirty="0" smtClean="0">
                <a:latin typeface="Arial"/>
                <a:cs typeface="Arial"/>
              </a:rPr>
              <a:t> -- </a:t>
            </a:r>
            <a:r>
              <a:rPr lang="de-DE" sz="2000" dirty="0" err="1" smtClean="0">
                <a:latin typeface="Arial"/>
                <a:cs typeface="Arial"/>
              </a:rPr>
              <a:t>they</a:t>
            </a:r>
            <a:r>
              <a:rPr lang="de-DE" sz="2000" dirty="0" smtClean="0">
                <a:latin typeface="Arial"/>
                <a:cs typeface="Arial"/>
              </a:rPr>
              <a:t> do so in order to </a:t>
            </a:r>
            <a:r>
              <a:rPr lang="de-DE" sz="2000" dirty="0" err="1" smtClean="0">
                <a:latin typeface="Arial"/>
                <a:cs typeface="Arial"/>
              </a:rPr>
              <a:t>better</a:t>
            </a:r>
            <a:r>
              <a:rPr lang="de-DE" sz="2000" dirty="0" smtClean="0">
                <a:latin typeface="Arial"/>
                <a:cs typeface="Arial"/>
              </a:rPr>
              <a:t> </a:t>
            </a:r>
            <a:r>
              <a:rPr lang="de-DE" sz="2000" dirty="0" err="1" smtClean="0">
                <a:latin typeface="Arial"/>
                <a:cs typeface="Arial"/>
              </a:rPr>
              <a:t>be</a:t>
            </a:r>
            <a:r>
              <a:rPr lang="de-DE" sz="2000" dirty="0" smtClean="0">
                <a:latin typeface="Arial"/>
                <a:cs typeface="Arial"/>
              </a:rPr>
              <a:t> </a:t>
            </a:r>
            <a:r>
              <a:rPr lang="de-DE" sz="2000" dirty="0" err="1" smtClean="0">
                <a:latin typeface="Arial"/>
                <a:cs typeface="Arial"/>
              </a:rPr>
              <a:t>able</a:t>
            </a:r>
            <a:r>
              <a:rPr lang="de-DE" sz="2000" dirty="0" smtClean="0">
                <a:latin typeface="Arial"/>
                <a:cs typeface="Arial"/>
              </a:rPr>
              <a:t> to </a:t>
            </a:r>
            <a:r>
              <a:rPr lang="de-DE" sz="2000" i="1" dirty="0" err="1" smtClean="0">
                <a:latin typeface="Arial"/>
                <a:cs typeface="Arial"/>
              </a:rPr>
              <a:t>delay</a:t>
            </a:r>
            <a:r>
              <a:rPr lang="de-DE" sz="2000" dirty="0" smtClean="0">
                <a:latin typeface="Arial"/>
                <a:cs typeface="Arial"/>
              </a:rPr>
              <a:t> </a:t>
            </a:r>
            <a:r>
              <a:rPr lang="de-DE" sz="2000" dirty="0" err="1" smtClean="0">
                <a:latin typeface="Arial"/>
                <a:cs typeface="Arial"/>
              </a:rPr>
              <a:t>more</a:t>
            </a:r>
            <a:r>
              <a:rPr lang="de-DE" sz="2000" dirty="0" smtClean="0">
                <a:latin typeface="Arial"/>
                <a:cs typeface="Arial"/>
              </a:rPr>
              <a:t> </a:t>
            </a:r>
            <a:r>
              <a:rPr lang="de-DE" sz="2000" dirty="0" err="1" smtClean="0">
                <a:latin typeface="Arial"/>
                <a:cs typeface="Arial"/>
              </a:rPr>
              <a:t>radical</a:t>
            </a:r>
            <a:r>
              <a:rPr lang="de-DE" sz="2000" dirty="0" smtClean="0">
                <a:latin typeface="Arial"/>
                <a:cs typeface="Arial"/>
              </a:rPr>
              <a:t> </a:t>
            </a:r>
            <a:r>
              <a:rPr lang="de-DE" sz="2000" dirty="0" err="1" smtClean="0">
                <a:latin typeface="Arial"/>
                <a:cs typeface="Arial"/>
              </a:rPr>
              <a:t>retrenchment</a:t>
            </a:r>
            <a:endParaRPr lang="de-DE" sz="2000" dirty="0" smtClean="0">
              <a:latin typeface="Arial"/>
              <a:cs typeface="Arial"/>
            </a:endParaRPr>
          </a:p>
          <a:p>
            <a:r>
              <a:rPr lang="de-DE" sz="2000" dirty="0" err="1" smtClean="0">
                <a:latin typeface="Arial"/>
                <a:cs typeface="Arial"/>
              </a:rPr>
              <a:t>Politicians</a:t>
            </a:r>
            <a:r>
              <a:rPr lang="de-DE" sz="2000" dirty="0" smtClean="0">
                <a:latin typeface="Arial"/>
                <a:cs typeface="Arial"/>
              </a:rPr>
              <a:t> jump to </a:t>
            </a:r>
            <a:r>
              <a:rPr lang="de-DE" sz="2000" dirty="0" err="1" smtClean="0">
                <a:latin typeface="Arial"/>
                <a:cs typeface="Arial"/>
              </a:rPr>
              <a:t>bite</a:t>
            </a:r>
            <a:r>
              <a:rPr lang="de-DE" sz="2000" dirty="0" smtClean="0">
                <a:latin typeface="Arial"/>
                <a:cs typeface="Arial"/>
              </a:rPr>
              <a:t> </a:t>
            </a:r>
            <a:r>
              <a:rPr lang="de-DE" sz="2000" dirty="0" err="1" smtClean="0">
                <a:latin typeface="Arial"/>
                <a:cs typeface="Arial"/>
              </a:rPr>
              <a:t>relatively</a:t>
            </a:r>
            <a:r>
              <a:rPr lang="de-DE" sz="2000" dirty="0" smtClean="0">
                <a:latin typeface="Arial"/>
                <a:cs typeface="Arial"/>
              </a:rPr>
              <a:t> </a:t>
            </a:r>
            <a:r>
              <a:rPr lang="de-DE" sz="2000" dirty="0" err="1" smtClean="0">
                <a:latin typeface="Arial"/>
                <a:cs typeface="Arial"/>
              </a:rPr>
              <a:t>small</a:t>
            </a:r>
            <a:r>
              <a:rPr lang="de-DE" sz="2000" dirty="0" smtClean="0">
                <a:latin typeface="Arial"/>
                <a:cs typeface="Arial"/>
              </a:rPr>
              <a:t> </a:t>
            </a:r>
            <a:r>
              <a:rPr lang="de-DE" sz="2000" dirty="0" err="1" smtClean="0">
                <a:latin typeface="Arial"/>
                <a:cs typeface="Arial"/>
              </a:rPr>
              <a:t>bullets</a:t>
            </a:r>
            <a:r>
              <a:rPr lang="de-DE" sz="2000" dirty="0" smtClean="0">
                <a:latin typeface="Arial"/>
                <a:cs typeface="Arial"/>
              </a:rPr>
              <a:t> </a:t>
            </a:r>
            <a:r>
              <a:rPr lang="de-DE" sz="2000" dirty="0" err="1" smtClean="0">
                <a:latin typeface="Arial"/>
                <a:cs typeface="Arial"/>
              </a:rPr>
              <a:t>only</a:t>
            </a:r>
            <a:r>
              <a:rPr lang="de-DE" sz="2000" dirty="0" smtClean="0">
                <a:latin typeface="Arial"/>
                <a:cs typeface="Arial"/>
              </a:rPr>
              <a:t> in order to </a:t>
            </a:r>
            <a:r>
              <a:rPr lang="de-DE" sz="2000" dirty="0" err="1" smtClean="0">
                <a:latin typeface="Arial"/>
                <a:cs typeface="Arial"/>
              </a:rPr>
              <a:t>delay</a:t>
            </a:r>
            <a:r>
              <a:rPr lang="de-DE" sz="2000" dirty="0" smtClean="0">
                <a:latin typeface="Arial"/>
                <a:cs typeface="Arial"/>
              </a:rPr>
              <a:t> </a:t>
            </a:r>
            <a:r>
              <a:rPr lang="de-DE" sz="2000" dirty="0" err="1" smtClean="0">
                <a:latin typeface="Arial"/>
                <a:cs typeface="Arial"/>
              </a:rPr>
              <a:t>biting</a:t>
            </a:r>
            <a:r>
              <a:rPr lang="de-DE" sz="2000" dirty="0" smtClean="0">
                <a:latin typeface="Arial"/>
                <a:cs typeface="Arial"/>
              </a:rPr>
              <a:t> large </a:t>
            </a:r>
            <a:r>
              <a:rPr lang="de-DE" sz="2000" dirty="0" err="1" smtClean="0">
                <a:latin typeface="Arial"/>
                <a:cs typeface="Arial"/>
              </a:rPr>
              <a:t>bullets</a:t>
            </a:r>
            <a:endParaRPr lang="de-DE" sz="2000" dirty="0" smtClean="0">
              <a:latin typeface="Arial"/>
              <a:cs typeface="Arial"/>
            </a:endParaRPr>
          </a:p>
          <a:p>
            <a:r>
              <a:rPr lang="de-DE" altLang="zh-CN" sz="2000" dirty="0">
                <a:latin typeface="Arial"/>
                <a:cs typeface="Arial"/>
              </a:rPr>
              <a:t>Tepe &amp; </a:t>
            </a:r>
            <a:r>
              <a:rPr lang="de-DE" altLang="zh-CN" sz="2000" dirty="0" err="1">
                <a:latin typeface="Arial"/>
                <a:cs typeface="Arial"/>
              </a:rPr>
              <a:t>Vanhuysse</a:t>
            </a:r>
            <a:r>
              <a:rPr lang="de-DE" altLang="zh-CN" sz="2000" dirty="0">
                <a:latin typeface="Arial"/>
                <a:cs typeface="Arial"/>
              </a:rPr>
              <a:t> (2012</a:t>
            </a:r>
            <a:r>
              <a:rPr lang="de-DE" altLang="zh-CN" sz="2000" dirty="0" smtClean="0">
                <a:latin typeface="Arial"/>
                <a:cs typeface="Arial"/>
              </a:rPr>
              <a:t>)</a:t>
            </a:r>
            <a:r>
              <a:rPr lang="zh-CN" altLang="en-US" sz="2000" dirty="0" smtClean="0">
                <a:latin typeface="Arial"/>
                <a:cs typeface="Arial"/>
              </a:rPr>
              <a:t>：</a:t>
            </a:r>
            <a:r>
              <a:rPr lang="zh-CN" altLang="en-US" sz="2000" dirty="0" smtClean="0">
                <a:latin typeface="+mn-ea"/>
                <a:ea typeface="+mn-ea"/>
              </a:rPr>
              <a:t>人口老龄化既是强有力的“警示信号”，敦促养</a:t>
            </a:r>
            <a:r>
              <a:rPr lang="zh-CN" altLang="en-US" sz="2000" dirty="0">
                <a:latin typeface="+mn-ea"/>
                <a:ea typeface="+mn-ea"/>
              </a:rPr>
              <a:t>老金政策</a:t>
            </a:r>
            <a:r>
              <a:rPr lang="zh-CN" altLang="en-US" sz="2000" dirty="0" smtClean="0">
                <a:latin typeface="+mn-ea"/>
                <a:ea typeface="+mn-ea"/>
              </a:rPr>
              <a:t>制定者进一步削减待遇，以降低风险；也受限于选举方面的因素，他们这样做是为了更好地推迟出台激进的削减政策。</a:t>
            </a:r>
            <a:endParaRPr lang="zh-CN" altLang="en-US" sz="2000" dirty="0">
              <a:latin typeface="+mn-ea"/>
              <a:ea typeface="+mn-ea"/>
            </a:endParaRPr>
          </a:p>
          <a:p>
            <a:r>
              <a:rPr lang="zh-CN" altLang="en-US" sz="2000" dirty="0">
                <a:latin typeface="+mn-ea"/>
                <a:ea typeface="+mn-ea"/>
              </a:rPr>
              <a:t>政客们为</a:t>
            </a:r>
            <a:r>
              <a:rPr lang="zh-CN" altLang="en-US" sz="2000" dirty="0" smtClean="0">
                <a:latin typeface="+mn-ea"/>
                <a:ea typeface="+mn-ea"/>
              </a:rPr>
              <a:t>了延迟大动作，而做一些相对较小的动作</a:t>
            </a:r>
            <a:endParaRPr lang="zh-CN" altLang="en-US" sz="2000" dirty="0">
              <a:latin typeface="+mn-ea"/>
              <a:ea typeface="+mn-ea"/>
            </a:endParaRPr>
          </a:p>
          <a:p>
            <a:pPr>
              <a:defRPr/>
            </a:pPr>
            <a:endParaRPr lang="en-US" sz="2000" dirty="0">
              <a:latin typeface="Arial"/>
              <a:cs typeface="Arial"/>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6541163"/>
            <a:ext cx="9144000" cy="320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TextBox 6"/>
          <p:cNvSpPr txBox="1"/>
          <p:nvPr/>
        </p:nvSpPr>
        <p:spPr>
          <a:xfrm>
            <a:off x="18008" y="6517220"/>
            <a:ext cx="4034227" cy="615553"/>
          </a:xfrm>
          <a:prstGeom prst="rect">
            <a:avLst/>
          </a:prstGeom>
          <a:noFill/>
        </p:spPr>
        <p:txBody>
          <a:bodyPr wrap="square" rtlCol="0">
            <a:spAutoFit/>
          </a:bodyPr>
          <a:lstStyle/>
          <a:p>
            <a:r>
              <a:rPr lang="da-DK" sz="1600" b="1" dirty="0">
                <a:solidFill>
                  <a:schemeClr val="bg1"/>
                </a:solidFill>
                <a:ea typeface="宋体"/>
              </a:rPr>
              <a:t>T</a:t>
            </a:r>
            <a:r>
              <a:rPr lang="da-DK" sz="1600" b="1" dirty="0" smtClean="0">
                <a:solidFill>
                  <a:schemeClr val="bg1"/>
                </a:solidFill>
                <a:ea typeface="宋体"/>
              </a:rPr>
              <a:t>epe &amp; Vanhuysse (2012)</a:t>
            </a:r>
            <a:endParaRPr lang="da-DK" sz="1600" b="1" dirty="0">
              <a:solidFill>
                <a:schemeClr val="bg1"/>
              </a:solidFill>
              <a:ea typeface="宋体"/>
            </a:endParaRPr>
          </a:p>
          <a:p>
            <a:endParaRPr lang="da-DK" dirty="0">
              <a:ea typeface="宋体"/>
            </a:endParaRPr>
          </a:p>
        </p:txBody>
      </p:sp>
    </p:spTree>
    <p:extLst>
      <p:ext uri="{BB962C8B-B14F-4D97-AF65-F5344CB8AC3E}">
        <p14:creationId xmlns:p14="http://schemas.microsoft.com/office/powerpoint/2010/main" xmlns="" val="62081264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da-DK" sz="2400" b="1" dirty="0" smtClean="0">
                <a:latin typeface="+mn-ea"/>
                <a:ea typeface="+mn-ea"/>
              </a:rPr>
              <a:t>Pro-</a:t>
            </a:r>
            <a:r>
              <a:rPr lang="da-DK" sz="2400" b="1" dirty="0" err="1" smtClean="0">
                <a:latin typeface="+mn-ea"/>
                <a:ea typeface="+mn-ea"/>
              </a:rPr>
              <a:t>elderly</a:t>
            </a:r>
            <a:r>
              <a:rPr lang="da-DK" sz="2400" b="1" dirty="0" smtClean="0">
                <a:latin typeface="+mn-ea"/>
                <a:ea typeface="+mn-ea"/>
              </a:rPr>
              <a:t> policy bias:</a:t>
            </a:r>
            <a:br>
              <a:rPr lang="da-DK" sz="2400" b="1" dirty="0" smtClean="0">
                <a:latin typeface="+mn-ea"/>
                <a:ea typeface="+mn-ea"/>
              </a:rPr>
            </a:br>
            <a:r>
              <a:rPr lang="zh-CN" altLang="en-US" sz="2400" b="1" dirty="0" smtClean="0">
                <a:latin typeface="+mn-ea"/>
                <a:ea typeface="+mn-ea"/>
              </a:rPr>
              <a:t> 有利于老年群体的政策倾向：</a:t>
            </a:r>
            <a:r>
              <a:rPr lang="en-US" altLang="zh-CN" sz="2400" b="1" dirty="0" smtClean="0">
                <a:latin typeface="+mn-ea"/>
                <a:ea typeface="+mn-ea"/>
              </a:rPr>
              <a:t/>
            </a:r>
            <a:br>
              <a:rPr lang="en-US" altLang="zh-CN" sz="2400" b="1" dirty="0" smtClean="0">
                <a:latin typeface="+mn-ea"/>
                <a:ea typeface="+mn-ea"/>
              </a:rPr>
            </a:br>
            <a:r>
              <a:rPr lang="da-DK" sz="2400" b="1" dirty="0" smtClean="0">
                <a:latin typeface="+mn-ea"/>
                <a:ea typeface="+mn-ea"/>
              </a:rPr>
              <a:t>political economy of intergenerational redistribution</a:t>
            </a:r>
            <a:br>
              <a:rPr lang="da-DK" sz="2400" b="1" dirty="0" smtClean="0">
                <a:latin typeface="+mn-ea"/>
                <a:ea typeface="+mn-ea"/>
              </a:rPr>
            </a:br>
            <a:r>
              <a:rPr lang="zh-CN" altLang="en-US" sz="2400" b="1" dirty="0" smtClean="0">
                <a:latin typeface="+mn-ea"/>
                <a:ea typeface="+mn-ea"/>
              </a:rPr>
              <a:t>几代</a:t>
            </a:r>
            <a:r>
              <a:rPr lang="zh-CN" altLang="en-US" sz="2400" b="1" dirty="0" smtClean="0">
                <a:latin typeface="+mn-ea"/>
                <a:ea typeface="+mn-ea"/>
              </a:rPr>
              <a:t>人之间</a:t>
            </a:r>
            <a:r>
              <a:rPr lang="zh-CN" altLang="en-US" sz="2400" b="1" dirty="0" smtClean="0">
                <a:latin typeface="+mn-ea"/>
                <a:ea typeface="+mn-ea"/>
              </a:rPr>
              <a:t>再</a:t>
            </a:r>
            <a:r>
              <a:rPr lang="zh-CN" altLang="en-US" sz="2400" b="1" dirty="0" smtClean="0">
                <a:latin typeface="+mn-ea"/>
                <a:ea typeface="+mn-ea"/>
              </a:rPr>
              <a:t>分配的政治经济影响</a:t>
            </a:r>
            <a:endParaRPr lang="da-DK" sz="2400" b="1" dirty="0">
              <a:latin typeface="+mn-ea"/>
              <a:ea typeface="+mn-ea"/>
            </a:endParaRPr>
          </a:p>
        </p:txBody>
      </p:sp>
      <p:sp>
        <p:nvSpPr>
          <p:cNvPr id="3" name="Content Placeholder 2"/>
          <p:cNvSpPr>
            <a:spLocks noGrp="1"/>
          </p:cNvSpPr>
          <p:nvPr>
            <p:ph idx="1"/>
          </p:nvPr>
        </p:nvSpPr>
        <p:spPr>
          <a:xfrm>
            <a:off x="457200" y="1792184"/>
            <a:ext cx="8229600" cy="4525963"/>
          </a:xfrm>
        </p:spPr>
        <p:txBody>
          <a:bodyPr/>
          <a:lstStyle/>
          <a:p>
            <a:r>
              <a:rPr lang="da-DK" sz="2000" dirty="0" smtClean="0"/>
              <a:t>Lynch (2001, 2006): ENSR; Tepe &amp; Vanhuysse (2010): ENSS</a:t>
            </a:r>
          </a:p>
          <a:p>
            <a:r>
              <a:rPr lang="da-DK" altLang="zh-CN" sz="2000" dirty="0"/>
              <a:t>Lynch (2001, 2006): ENSR; </a:t>
            </a:r>
            <a:r>
              <a:rPr lang="da-DK" altLang="zh-CN" sz="2000" dirty="0" err="1"/>
              <a:t>Tepe</a:t>
            </a:r>
            <a:r>
              <a:rPr lang="da-DK" altLang="zh-CN" sz="2000" dirty="0"/>
              <a:t> &amp; </a:t>
            </a:r>
            <a:r>
              <a:rPr lang="da-DK" altLang="zh-CN" sz="2000" dirty="0" err="1"/>
              <a:t>Vanhuysse</a:t>
            </a:r>
            <a:r>
              <a:rPr lang="da-DK" altLang="zh-CN" sz="2000" dirty="0"/>
              <a:t> (2010): ENSS</a:t>
            </a:r>
          </a:p>
          <a:p>
            <a:r>
              <a:rPr lang="da-DK" sz="2000" dirty="0" smtClean="0"/>
              <a:t>Southern </a:t>
            </a:r>
            <a:r>
              <a:rPr lang="da-DK" sz="2000" dirty="0" err="1" smtClean="0"/>
              <a:t>welfare</a:t>
            </a:r>
            <a:r>
              <a:rPr lang="da-DK" sz="2000" dirty="0" smtClean="0"/>
              <a:t> regimes (and JA) </a:t>
            </a:r>
            <a:r>
              <a:rPr lang="da-DK" sz="2000" dirty="0" err="1" smtClean="0"/>
              <a:t>very</a:t>
            </a:r>
            <a:r>
              <a:rPr lang="da-DK" sz="2000" dirty="0" smtClean="0"/>
              <a:t> pro-</a:t>
            </a:r>
            <a:r>
              <a:rPr lang="da-DK" sz="2000" dirty="0" err="1" smtClean="0"/>
              <a:t>elderly</a:t>
            </a:r>
            <a:r>
              <a:rPr lang="da-DK" sz="2000" dirty="0" smtClean="0"/>
              <a:t> </a:t>
            </a:r>
            <a:r>
              <a:rPr lang="da-DK" sz="2000" dirty="0" err="1" smtClean="0"/>
              <a:t>biased</a:t>
            </a:r>
            <a:r>
              <a:rPr lang="da-DK" sz="2000" dirty="0" smtClean="0"/>
              <a:t>; Nordic regimes more age-</a:t>
            </a:r>
            <a:r>
              <a:rPr lang="da-DK" sz="2000" dirty="0" err="1" smtClean="0"/>
              <a:t>balanced</a:t>
            </a:r>
            <a:endParaRPr lang="da-DK" sz="2000" dirty="0" smtClean="0"/>
          </a:p>
          <a:p>
            <a:r>
              <a:rPr lang="zh-CN" altLang="en-US" sz="1800" dirty="0" smtClean="0">
                <a:latin typeface="+mn-ea"/>
                <a:ea typeface="+mn-ea"/>
              </a:rPr>
              <a:t>南欧的福利制度</a:t>
            </a:r>
            <a:r>
              <a:rPr lang="zh-CN" altLang="zh-CN" sz="1800" dirty="0" smtClean="0">
                <a:latin typeface="+mn-ea"/>
                <a:ea typeface="+mn-ea"/>
              </a:rPr>
              <a:t>（</a:t>
            </a:r>
            <a:r>
              <a:rPr lang="zh-CN" altLang="en-US" sz="1800" dirty="0" smtClean="0">
                <a:latin typeface="+mn-ea"/>
                <a:ea typeface="+mn-ea"/>
              </a:rPr>
              <a:t>和</a:t>
            </a:r>
            <a:r>
              <a:rPr lang="en-US" altLang="zh-CN" sz="1600" dirty="0" smtClean="0">
                <a:latin typeface="+mn-ea"/>
                <a:ea typeface="+mn-ea"/>
              </a:rPr>
              <a:t>JA</a:t>
            </a:r>
            <a:r>
              <a:rPr lang="zh-CN" altLang="zh-CN" sz="1800" dirty="0" smtClean="0">
                <a:latin typeface="+mn-ea"/>
                <a:ea typeface="+mn-ea"/>
              </a:rPr>
              <a:t>）</a:t>
            </a:r>
            <a:r>
              <a:rPr lang="zh-CN" altLang="en-US" sz="1800" dirty="0" smtClean="0">
                <a:latin typeface="+mn-ea"/>
                <a:ea typeface="+mn-ea"/>
              </a:rPr>
              <a:t>带有很明显的利于老年群体的倾向；</a:t>
            </a:r>
            <a:endParaRPr lang="en-US" altLang="zh-CN" sz="1800" dirty="0" smtClean="0">
              <a:latin typeface="+mn-ea"/>
              <a:ea typeface="+mn-ea"/>
            </a:endParaRPr>
          </a:p>
          <a:p>
            <a:r>
              <a:rPr lang="zh-CN" altLang="en-US" sz="1800" dirty="0" smtClean="0">
                <a:latin typeface="+mn-ea"/>
                <a:ea typeface="+mn-ea"/>
              </a:rPr>
              <a:t>北欧的制度在年龄群体方面更加平衡</a:t>
            </a:r>
            <a:endParaRPr lang="en-US" altLang="zh-CN" sz="1800" dirty="0" smtClean="0">
              <a:latin typeface="+mn-ea"/>
              <a:ea typeface="+mn-ea"/>
            </a:endParaRPr>
          </a:p>
          <a:p>
            <a:endParaRPr lang="en-US" sz="1600" dirty="0" smtClean="0"/>
          </a:p>
          <a:p>
            <a:pPr marL="0" indent="-731520">
              <a:buNone/>
            </a:pPr>
            <a:r>
              <a:rPr lang="en-US" sz="1600" dirty="0" smtClean="0"/>
              <a:t>Tepe, Markus &amp; Vanhuysse, Pieter (2010), '</a:t>
            </a:r>
            <a:r>
              <a:rPr lang="en-GB" sz="1600" b="1" dirty="0" smtClean="0"/>
              <a:t>Elderly Bias, New Social 	Risks, and Social Spending: Change and Timing in Eight Programs 	across Four Worlds of Welfare, 1980-2003</a:t>
            </a:r>
            <a:r>
              <a:rPr lang="en-GB" sz="1600" dirty="0" smtClean="0"/>
              <a:t>', </a:t>
            </a:r>
            <a:r>
              <a:rPr lang="en-GB" sz="1600" i="1" dirty="0" smtClean="0"/>
              <a:t>Journal of European 	Social Policy</a:t>
            </a:r>
            <a:r>
              <a:rPr lang="en-GB" sz="1600" dirty="0" smtClean="0"/>
              <a:t> 20 (3): 218-234. </a:t>
            </a:r>
          </a:p>
          <a:p>
            <a:pPr marL="0" indent="-731520">
              <a:buNone/>
            </a:pPr>
            <a:r>
              <a:rPr lang="da-DK" sz="1200" dirty="0" smtClean="0">
                <a:hlinkClick r:id="rId2"/>
              </a:rPr>
              <a:t>https</a:t>
            </a:r>
            <a:r>
              <a:rPr lang="da-DK" sz="1200" dirty="0">
                <a:hlinkClick r:id="rId2"/>
              </a:rPr>
              <a:t>://</a:t>
            </a:r>
            <a:r>
              <a:rPr lang="da-DK" sz="1200" dirty="0" smtClean="0">
                <a:hlinkClick r:id="rId2"/>
              </a:rPr>
              <a:t>papers.ssrn.com/sol3/papers.cfm?abstract_id=1370004</a:t>
            </a:r>
            <a:endParaRPr lang="da-DK" sz="1200" dirty="0" smtClean="0"/>
          </a:p>
          <a:p>
            <a:pPr marL="0" indent="-731520">
              <a:buNone/>
            </a:pPr>
            <a:r>
              <a:rPr lang="en-US" altLang="zh-CN" sz="1200" dirty="0" err="1">
                <a:ea typeface="+mn-ea"/>
                <a:cs typeface="Arial"/>
              </a:rPr>
              <a:t>Tepe</a:t>
            </a:r>
            <a:r>
              <a:rPr lang="en-US" altLang="zh-CN" sz="1200" dirty="0">
                <a:ea typeface="+mn-ea"/>
                <a:cs typeface="Arial"/>
              </a:rPr>
              <a:t>, Markus &amp; </a:t>
            </a:r>
            <a:r>
              <a:rPr lang="en-US" altLang="zh-CN" sz="1200" dirty="0" err="1">
                <a:ea typeface="+mn-ea"/>
                <a:cs typeface="Arial"/>
              </a:rPr>
              <a:t>Vanhuysse</a:t>
            </a:r>
            <a:r>
              <a:rPr lang="en-US" altLang="zh-CN" sz="1200" dirty="0">
                <a:ea typeface="+mn-ea"/>
                <a:cs typeface="Arial"/>
              </a:rPr>
              <a:t>, Pieter (2010)</a:t>
            </a:r>
            <a:r>
              <a:rPr lang="en-US" altLang="zh-CN" sz="1200" dirty="0" smtClean="0">
                <a:ea typeface="+mn-ea"/>
                <a:cs typeface="Arial"/>
              </a:rPr>
              <a:t>,</a:t>
            </a:r>
            <a:r>
              <a:rPr lang="zh-CN" altLang="en-US" sz="1200" dirty="0">
                <a:ea typeface="+mn-ea"/>
                <a:cs typeface="Arial"/>
              </a:rPr>
              <a:t>老年</a:t>
            </a:r>
            <a:r>
              <a:rPr lang="zh-CN" altLang="en-US" sz="1200" dirty="0" smtClean="0">
                <a:ea typeface="+mn-ea"/>
                <a:cs typeface="Arial"/>
              </a:rPr>
              <a:t>人偏向、</a:t>
            </a:r>
            <a:r>
              <a:rPr lang="zh-CN" altLang="en-US" sz="1200" dirty="0">
                <a:ea typeface="+mn-ea"/>
                <a:cs typeface="Arial"/>
              </a:rPr>
              <a:t>新的社会风险和社会支出</a:t>
            </a:r>
            <a:r>
              <a:rPr lang="en-US" altLang="zh-CN" sz="1200" dirty="0" smtClean="0">
                <a:ea typeface="+mn-ea"/>
                <a:cs typeface="Arial"/>
              </a:rPr>
              <a:t>:</a:t>
            </a:r>
            <a:r>
              <a:rPr lang="zh-CN" altLang="en-US" sz="1200" dirty="0">
                <a:ea typeface="+mn-ea"/>
                <a:cs typeface="Arial"/>
              </a:rPr>
              <a:t>四大福利</a:t>
            </a:r>
            <a:r>
              <a:rPr lang="zh-CN" altLang="en-US" sz="1200" dirty="0" smtClean="0">
                <a:ea typeface="+mn-ea"/>
                <a:cs typeface="Arial"/>
              </a:rPr>
              <a:t>世界的八个项目的变化和时间</a:t>
            </a:r>
            <a:r>
              <a:rPr lang="en-US" altLang="zh-CN" sz="1200" dirty="0" smtClean="0">
                <a:ea typeface="+mn-ea"/>
                <a:cs typeface="Arial"/>
              </a:rPr>
              <a:t>, </a:t>
            </a:r>
            <a:r>
              <a:rPr lang="en-US" altLang="zh-CN" sz="1200" dirty="0">
                <a:ea typeface="+mn-ea"/>
                <a:cs typeface="Arial"/>
              </a:rPr>
              <a:t>1980-2003 ', </a:t>
            </a:r>
            <a:r>
              <a:rPr lang="zh-CN" altLang="en-US" sz="1200" dirty="0">
                <a:ea typeface="+mn-ea"/>
                <a:cs typeface="Arial"/>
              </a:rPr>
              <a:t>欧洲社会政策学报 </a:t>
            </a:r>
            <a:r>
              <a:rPr lang="en-US" altLang="zh-CN" sz="1200" dirty="0">
                <a:ea typeface="+mn-ea"/>
                <a:cs typeface="Arial"/>
              </a:rPr>
              <a:t>20 (3): 218-234</a:t>
            </a:r>
            <a:r>
              <a:rPr lang="zh-CN" altLang="en-US" sz="1200" dirty="0">
                <a:ea typeface="+mn-ea"/>
                <a:cs typeface="Arial"/>
              </a:rPr>
              <a:t>。</a:t>
            </a:r>
          </a:p>
          <a:p>
            <a:pPr marL="0" indent="-731520">
              <a:buNone/>
            </a:pPr>
            <a:r>
              <a:rPr lang="da-DK" altLang="zh-CN" sz="1200" dirty="0">
                <a:hlinkClick r:id="rId2"/>
              </a:rPr>
              <a:t>https://papers.ssrn.com/sol3/papers.cfm?abstract_id=1370004</a:t>
            </a:r>
            <a:endParaRPr lang="da-DK" altLang="zh-CN" sz="1200" dirty="0"/>
          </a:p>
          <a:p>
            <a:pPr marL="0" indent="-731520">
              <a:buNone/>
            </a:pPr>
            <a:endParaRPr lang="da-DK" sz="1200" dirty="0" smtClean="0"/>
          </a:p>
          <a:p>
            <a:pPr marL="0" indent="-731520">
              <a:buNone/>
            </a:pPr>
            <a:endParaRPr lang="da-DK" sz="1200" dirty="0" smtClean="0"/>
          </a:p>
          <a:p>
            <a:pPr marL="0" indent="-731520">
              <a:buNone/>
            </a:pPr>
            <a:endParaRPr lang="da-DK" sz="1600" dirty="0"/>
          </a:p>
        </p:txBody>
      </p:sp>
      <p:pic>
        <p:nvPicPr>
          <p:cNvPr id="4" name="Picture 3"/>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6541163"/>
            <a:ext cx="9144000" cy="320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TextBox 4"/>
          <p:cNvSpPr txBox="1"/>
          <p:nvPr/>
        </p:nvSpPr>
        <p:spPr>
          <a:xfrm>
            <a:off x="18009" y="6517220"/>
            <a:ext cx="3036012" cy="861774"/>
          </a:xfrm>
          <a:prstGeom prst="rect">
            <a:avLst/>
          </a:prstGeom>
          <a:noFill/>
        </p:spPr>
        <p:txBody>
          <a:bodyPr wrap="square" rtlCol="0">
            <a:spAutoFit/>
          </a:bodyPr>
          <a:lstStyle/>
          <a:p>
            <a:r>
              <a:rPr lang="da-DK" sz="1600" b="1" dirty="0" smtClean="0">
                <a:solidFill>
                  <a:schemeClr val="bg1"/>
                </a:solidFill>
                <a:ea typeface="宋体"/>
              </a:rPr>
              <a:t>wwwC.sdu.dk/</a:t>
            </a:r>
            <a:r>
              <a:rPr lang="da-DK" sz="1600" b="1" dirty="0" err="1" smtClean="0">
                <a:solidFill>
                  <a:schemeClr val="bg1"/>
                </a:solidFill>
                <a:ea typeface="宋体"/>
              </a:rPr>
              <a:t>staff</a:t>
            </a:r>
            <a:r>
              <a:rPr lang="da-DK" sz="1600" b="1" dirty="0" smtClean="0">
                <a:solidFill>
                  <a:schemeClr val="bg1"/>
                </a:solidFill>
                <a:ea typeface="宋体"/>
              </a:rPr>
              <a:t>/</a:t>
            </a:r>
            <a:r>
              <a:rPr lang="da-DK" sz="1600" b="1" dirty="0" err="1" smtClean="0">
                <a:solidFill>
                  <a:schemeClr val="bg1"/>
                </a:solidFill>
                <a:ea typeface="宋体"/>
              </a:rPr>
              <a:t>vanhuysse</a:t>
            </a:r>
            <a:endParaRPr lang="da-DK" sz="1600" b="1" dirty="0">
              <a:solidFill>
                <a:schemeClr val="bg1"/>
              </a:solidFill>
              <a:ea typeface="宋体"/>
            </a:endParaRPr>
          </a:p>
          <a:p>
            <a:endParaRPr lang="da-DK" dirty="0">
              <a:ea typeface="宋体"/>
            </a:endParaRPr>
          </a:p>
        </p:txBody>
      </p:sp>
    </p:spTree>
    <p:extLst>
      <p:ext uri="{BB962C8B-B14F-4D97-AF65-F5344CB8AC3E}">
        <p14:creationId xmlns:p14="http://schemas.microsoft.com/office/powerpoint/2010/main" xmlns="" val="327474737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503362"/>
          </a:xfrm>
        </p:spPr>
        <p:txBody>
          <a:bodyPr>
            <a:noAutofit/>
          </a:bodyPr>
          <a:lstStyle/>
          <a:p>
            <a:pPr eaLnBrk="1" hangingPunct="1">
              <a:defRPr/>
            </a:pPr>
            <a:r>
              <a:rPr lang="en-US" altLang="da-DK" sz="4800" b="1" i="1" dirty="0" err="1" smtClean="0"/>
              <a:t>EBiSS</a:t>
            </a:r>
            <a:r>
              <a:rPr lang="en-US" altLang="da-DK" sz="3200" dirty="0" smtClean="0"/>
              <a:t/>
            </a:r>
            <a:br>
              <a:rPr lang="en-US" altLang="da-DK" sz="3200" dirty="0" smtClean="0"/>
            </a:br>
            <a:r>
              <a:rPr lang="en-US" altLang="da-DK" sz="2800" i="1" dirty="0" smtClean="0"/>
              <a:t>An</a:t>
            </a:r>
            <a:r>
              <a:rPr lang="en-US" altLang="da-DK" sz="2800" b="1" i="1" dirty="0" smtClean="0"/>
              <a:t> </a:t>
            </a:r>
            <a:r>
              <a:rPr lang="en-US" altLang="da-DK" sz="2800" b="1" i="1" u="sng" dirty="0" smtClean="0"/>
              <a:t>E</a:t>
            </a:r>
            <a:r>
              <a:rPr lang="en-US" altLang="da-DK" sz="2800" i="1" dirty="0" smtClean="0"/>
              <a:t>lderly-</a:t>
            </a:r>
            <a:r>
              <a:rPr lang="en-US" altLang="da-DK" sz="2800" b="1" i="1" u="sng" dirty="0" smtClean="0"/>
              <a:t>B</a:t>
            </a:r>
            <a:r>
              <a:rPr lang="en-US" altLang="da-DK" sz="2800" b="1" i="1" dirty="0" smtClean="0"/>
              <a:t>i</a:t>
            </a:r>
            <a:r>
              <a:rPr lang="en-US" altLang="da-DK" sz="2800" i="1" dirty="0" smtClean="0"/>
              <a:t>as</a:t>
            </a:r>
            <a:r>
              <a:rPr lang="en-US" altLang="da-DK" sz="2800" b="1" i="1" dirty="0" smtClean="0"/>
              <a:t> </a:t>
            </a:r>
            <a:r>
              <a:rPr lang="en-US" altLang="da-DK" sz="2800" b="1" i="1" u="sng" dirty="0" smtClean="0"/>
              <a:t>S</a:t>
            </a:r>
            <a:r>
              <a:rPr lang="en-US" altLang="da-DK" sz="2800" i="1" dirty="0" smtClean="0"/>
              <a:t>ocial</a:t>
            </a:r>
            <a:r>
              <a:rPr lang="en-US" altLang="da-DK" sz="2800" b="1" i="1" dirty="0" smtClean="0"/>
              <a:t> </a:t>
            </a:r>
            <a:r>
              <a:rPr lang="en-US" altLang="da-DK" sz="2800" b="1" i="1" u="sng" dirty="0" smtClean="0"/>
              <a:t>S</a:t>
            </a:r>
            <a:r>
              <a:rPr lang="en-US" altLang="da-DK" sz="2800" i="1" dirty="0" smtClean="0"/>
              <a:t>pending</a:t>
            </a:r>
            <a:r>
              <a:rPr lang="en-US" altLang="da-DK" sz="2800" b="1" i="1" dirty="0" smtClean="0"/>
              <a:t> </a:t>
            </a:r>
            <a:r>
              <a:rPr lang="en-US" altLang="da-DK" sz="2800" i="1" dirty="0" smtClean="0"/>
              <a:t>indicator</a:t>
            </a:r>
            <a:br>
              <a:rPr lang="en-US" altLang="da-DK" sz="2800" i="1" dirty="0" smtClean="0"/>
            </a:br>
            <a:r>
              <a:rPr lang="zh-CN" altLang="en-US" sz="2800" i="1" dirty="0" smtClean="0">
                <a:latin typeface="+mn-ea"/>
                <a:ea typeface="+mn-ea"/>
              </a:rPr>
              <a:t>倾向于老年群体的社会支出指数</a:t>
            </a:r>
            <a:endParaRPr lang="en-US" altLang="da-DK" sz="2800" i="1" dirty="0" smtClean="0">
              <a:latin typeface="+mn-ea"/>
              <a:ea typeface="+mn-ea"/>
            </a:endParaRPr>
          </a:p>
        </p:txBody>
      </p:sp>
      <p:sp>
        <p:nvSpPr>
          <p:cNvPr id="17411" name="Content Placeholder 2"/>
          <p:cNvSpPr>
            <a:spLocks noGrp="1"/>
          </p:cNvSpPr>
          <p:nvPr>
            <p:ph idx="1"/>
          </p:nvPr>
        </p:nvSpPr>
        <p:spPr>
          <a:xfrm>
            <a:off x="457200" y="2424223"/>
            <a:ext cx="8229600" cy="3071906"/>
          </a:xfrm>
        </p:spPr>
        <p:txBody>
          <a:bodyPr/>
          <a:lstStyle/>
          <a:p>
            <a:pPr algn="ctr" eaLnBrk="1" hangingPunct="1">
              <a:buFont typeface="Arial" pitchFamily="34" charset="0"/>
              <a:buNone/>
            </a:pPr>
            <a:r>
              <a:rPr lang="en-US" altLang="da-DK" sz="2800" dirty="0"/>
              <a:t>Overall elderly-oriented state spending, per person 65</a:t>
            </a:r>
            <a:r>
              <a:rPr lang="en-US" altLang="da-DK" sz="2800" dirty="0" smtClean="0"/>
              <a:t>+</a:t>
            </a:r>
          </a:p>
          <a:p>
            <a:pPr algn="ctr" eaLnBrk="1" hangingPunct="1">
              <a:buFont typeface="Arial" pitchFamily="34" charset="0"/>
              <a:buNone/>
            </a:pPr>
            <a:r>
              <a:rPr lang="zh-CN" altLang="en-US" sz="2800" dirty="0" smtClean="0">
                <a:latin typeface="+mn-ea"/>
                <a:ea typeface="+mn-ea"/>
              </a:rPr>
              <a:t>老年群体的国家支出总额，人均高于</a:t>
            </a:r>
            <a:r>
              <a:rPr lang="en-US" altLang="zh-CN" sz="2800" dirty="0" smtClean="0">
                <a:latin typeface="+mn-ea"/>
                <a:ea typeface="+mn-ea"/>
              </a:rPr>
              <a:t>65</a:t>
            </a:r>
            <a:r>
              <a:rPr lang="zh-CN" altLang="en-US" sz="2800" dirty="0" smtClean="0">
                <a:latin typeface="+mn-ea"/>
                <a:ea typeface="+mn-ea"/>
              </a:rPr>
              <a:t>岁</a:t>
            </a:r>
            <a:endParaRPr lang="en-US" altLang="da-DK" sz="2800" dirty="0">
              <a:latin typeface="+mn-ea"/>
              <a:ea typeface="+mn-ea"/>
            </a:endParaRPr>
          </a:p>
          <a:p>
            <a:pPr algn="ctr" eaLnBrk="1" hangingPunct="1">
              <a:buFont typeface="Arial" pitchFamily="34" charset="0"/>
              <a:buNone/>
            </a:pPr>
            <a:r>
              <a:rPr lang="en-US" altLang="da-DK" sz="2800" dirty="0"/>
              <a:t>   /</a:t>
            </a:r>
          </a:p>
          <a:p>
            <a:pPr algn="ctr" eaLnBrk="1" hangingPunct="1">
              <a:buFont typeface="Arial" pitchFamily="34" charset="0"/>
              <a:buNone/>
            </a:pPr>
            <a:r>
              <a:rPr lang="en-US" altLang="da-DK" sz="2800" dirty="0"/>
              <a:t>Overall non-elderly state spending, per person 15-</a:t>
            </a:r>
            <a:r>
              <a:rPr lang="en-US" altLang="da-DK" sz="2800" dirty="0" smtClean="0"/>
              <a:t>64</a:t>
            </a:r>
          </a:p>
          <a:p>
            <a:pPr algn="ctr" eaLnBrk="1" hangingPunct="1">
              <a:buFont typeface="Arial" pitchFamily="34" charset="0"/>
              <a:buNone/>
            </a:pPr>
            <a:r>
              <a:rPr lang="zh-CN" altLang="en-US" sz="2800" dirty="0" smtClean="0">
                <a:latin typeface="+mn-ea"/>
                <a:ea typeface="+mn-ea"/>
              </a:rPr>
              <a:t>非老年群</a:t>
            </a:r>
            <a:r>
              <a:rPr lang="zh-CN" altLang="en-US" sz="2800" dirty="0">
                <a:latin typeface="+mn-ea"/>
                <a:ea typeface="+mn-ea"/>
              </a:rPr>
              <a:t>体的国家支出总额</a:t>
            </a:r>
            <a:r>
              <a:rPr lang="zh-CN" altLang="en-US" sz="2800" dirty="0" smtClean="0">
                <a:latin typeface="+mn-ea"/>
                <a:ea typeface="+mn-ea"/>
              </a:rPr>
              <a:t>，1</a:t>
            </a:r>
            <a:r>
              <a:rPr lang="en-US" altLang="zh-CN" sz="2800" dirty="0" smtClean="0">
                <a:latin typeface="+mn-ea"/>
                <a:ea typeface="+mn-ea"/>
              </a:rPr>
              <a:t>5-64</a:t>
            </a:r>
            <a:r>
              <a:rPr lang="zh-CN" altLang="en-US" sz="2800" dirty="0" smtClean="0">
                <a:latin typeface="+mn-ea"/>
                <a:ea typeface="+mn-ea"/>
              </a:rPr>
              <a:t>岁之间</a:t>
            </a:r>
            <a:endParaRPr lang="en-US" altLang="da-DK" sz="2800" dirty="0"/>
          </a:p>
        </p:txBody>
      </p:sp>
      <p:sp>
        <p:nvSpPr>
          <p:cNvPr id="17412" name="TextBox 6"/>
          <p:cNvSpPr txBox="1">
            <a:spLocks noChangeArrowheads="1"/>
          </p:cNvSpPr>
          <p:nvPr/>
        </p:nvSpPr>
        <p:spPr bwMode="auto">
          <a:xfrm>
            <a:off x="5108575" y="6070275"/>
            <a:ext cx="3914775" cy="738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37931725" indent="-37474525" eaLnBrk="0" hangingPunct="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algn="r" eaLnBrk="1" hangingPunct="1">
              <a:spcBef>
                <a:spcPct val="0"/>
              </a:spcBef>
              <a:buFontTx/>
              <a:buNone/>
            </a:pPr>
            <a:r>
              <a:rPr lang="en-US" altLang="da-DK" sz="1200" dirty="0">
                <a:latin typeface="Arial" pitchFamily="34" charset="0"/>
                <a:ea typeface="宋体"/>
              </a:rPr>
              <a:t>Vanhuysse, P. (2013), </a:t>
            </a:r>
          </a:p>
          <a:p>
            <a:pPr algn="r" eaLnBrk="1" hangingPunct="1">
              <a:spcBef>
                <a:spcPct val="0"/>
              </a:spcBef>
              <a:buFontTx/>
              <a:buNone/>
            </a:pPr>
            <a:r>
              <a:rPr lang="en-US" altLang="da-DK" sz="1200" i="1" dirty="0">
                <a:latin typeface="Arial" pitchFamily="34" charset="0"/>
                <a:ea typeface="宋体"/>
              </a:rPr>
              <a:t>Intergenerational Justice in Aging Societies</a:t>
            </a:r>
            <a:endParaRPr lang="en-US" altLang="da-DK" sz="800" i="1" dirty="0">
              <a:latin typeface="Arial" pitchFamily="34" charset="0"/>
              <a:ea typeface="宋体"/>
            </a:endParaRPr>
          </a:p>
          <a:p>
            <a:pPr eaLnBrk="1" hangingPunct="1">
              <a:spcBef>
                <a:spcPct val="0"/>
              </a:spcBef>
              <a:buFontTx/>
              <a:buNone/>
            </a:pPr>
            <a:endParaRPr lang="en-US" altLang="da-DK" sz="1800" dirty="0">
              <a:latin typeface="Arial" pitchFamily="34" charset="0"/>
              <a:ea typeface="宋体"/>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6541163"/>
            <a:ext cx="9144000" cy="320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TextBox 5"/>
          <p:cNvSpPr txBox="1"/>
          <p:nvPr/>
        </p:nvSpPr>
        <p:spPr>
          <a:xfrm>
            <a:off x="18009" y="6517220"/>
            <a:ext cx="3036012" cy="615553"/>
          </a:xfrm>
          <a:prstGeom prst="rect">
            <a:avLst/>
          </a:prstGeom>
          <a:noFill/>
        </p:spPr>
        <p:txBody>
          <a:bodyPr wrap="square" rtlCol="0">
            <a:spAutoFit/>
          </a:bodyPr>
          <a:lstStyle/>
          <a:p>
            <a:r>
              <a:rPr lang="da-DK" sz="1600" b="1" dirty="0">
                <a:solidFill>
                  <a:schemeClr val="bg1"/>
                </a:solidFill>
                <a:ea typeface="宋体"/>
              </a:rPr>
              <a:t>www.sdu.dk/staff/vanhuysse</a:t>
            </a:r>
          </a:p>
          <a:p>
            <a:endParaRPr lang="da-DK" dirty="0">
              <a:ea typeface="宋体"/>
            </a:endParaRPr>
          </a:p>
        </p:txBody>
      </p:sp>
    </p:spTree>
    <p:extLst>
      <p:ext uri="{BB962C8B-B14F-4D97-AF65-F5344CB8AC3E}">
        <p14:creationId xmlns:p14="http://schemas.microsoft.com/office/powerpoint/2010/main" xmlns="" val="327849664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538"/>
            <a:ext cx="8229600" cy="1143000"/>
          </a:xfrm>
        </p:spPr>
        <p:txBody>
          <a:bodyPr>
            <a:normAutofit/>
          </a:bodyPr>
          <a:lstStyle/>
          <a:p>
            <a:pPr eaLnBrk="1" hangingPunct="1">
              <a:defRPr/>
            </a:pPr>
            <a:r>
              <a:rPr lang="en-US" altLang="da-DK" sz="4000" b="1" i="1" dirty="0" err="1" smtClean="0">
                <a:latin typeface="+mn-ea"/>
                <a:ea typeface="+mn-ea"/>
              </a:rPr>
              <a:t>EBiSS</a:t>
            </a:r>
            <a:r>
              <a:rPr lang="en-US" altLang="da-DK" sz="6000" b="1" i="1" dirty="0" smtClean="0">
                <a:latin typeface="+mn-ea"/>
                <a:ea typeface="+mn-ea"/>
              </a:rPr>
              <a:t>: </a:t>
            </a:r>
            <a:r>
              <a:rPr lang="en-US" altLang="da-DK" b="1" i="1" dirty="0" smtClean="0">
                <a:latin typeface="+mn-ea"/>
                <a:ea typeface="+mn-ea"/>
              </a:rPr>
              <a:t>numerator</a:t>
            </a:r>
            <a:r>
              <a:rPr lang="en-US" altLang="da-DK" sz="4000" dirty="0">
                <a:latin typeface="+mn-ea"/>
                <a:ea typeface="+mn-ea"/>
              </a:rPr>
              <a:t> </a:t>
            </a:r>
            <a:r>
              <a:rPr lang="en-US" altLang="da-DK" sz="4000" dirty="0" smtClean="0">
                <a:latin typeface="+mn-ea"/>
                <a:ea typeface="+mn-ea"/>
              </a:rPr>
              <a:t>分子</a:t>
            </a:r>
            <a:endParaRPr lang="en-US" altLang="da-DK" sz="2800" b="1" i="1" dirty="0" smtClean="0">
              <a:latin typeface="+mn-ea"/>
              <a:ea typeface="+mn-ea"/>
            </a:endParaRPr>
          </a:p>
        </p:txBody>
      </p:sp>
      <p:sp>
        <p:nvSpPr>
          <p:cNvPr id="18435" name="Content Placeholder 2"/>
          <p:cNvSpPr>
            <a:spLocks noGrp="1"/>
          </p:cNvSpPr>
          <p:nvPr>
            <p:ph idx="1"/>
          </p:nvPr>
        </p:nvSpPr>
        <p:spPr>
          <a:xfrm>
            <a:off x="457200" y="985838"/>
            <a:ext cx="8229600" cy="5800725"/>
          </a:xfrm>
        </p:spPr>
        <p:txBody>
          <a:bodyPr/>
          <a:lstStyle/>
          <a:p>
            <a:pPr eaLnBrk="1" hangingPunct="1">
              <a:buFont typeface="Arial" pitchFamily="34" charset="0"/>
              <a:buNone/>
            </a:pPr>
            <a:r>
              <a:rPr lang="en-US" altLang="da-DK" sz="2400" b="1" dirty="0" smtClean="0"/>
              <a:t>Spending on the ELDERLY:</a:t>
            </a:r>
          </a:p>
          <a:p>
            <a:pPr eaLnBrk="1" hangingPunct="1"/>
            <a:r>
              <a:rPr lang="en-US" altLang="da-DK" sz="2000" dirty="0" smtClean="0"/>
              <a:t>All </a:t>
            </a:r>
            <a:r>
              <a:rPr lang="en-US" altLang="da-DK" sz="2000" b="1" dirty="0" smtClean="0"/>
              <a:t>old age </a:t>
            </a:r>
            <a:r>
              <a:rPr lang="en-US" altLang="da-DK" sz="2000" dirty="0" smtClean="0"/>
              <a:t>related benefits in cash (pensions) and in kind (residential care/home-help services)</a:t>
            </a:r>
          </a:p>
          <a:p>
            <a:pPr eaLnBrk="1" hangingPunct="1"/>
            <a:r>
              <a:rPr lang="en-US" altLang="da-DK" sz="2000" dirty="0" smtClean="0"/>
              <a:t>All </a:t>
            </a:r>
            <a:r>
              <a:rPr lang="en-US" altLang="da-DK" sz="2000" b="1" dirty="0" smtClean="0"/>
              <a:t>survivors</a:t>
            </a:r>
            <a:r>
              <a:rPr lang="en-US" altLang="da-DK" sz="2000" dirty="0" smtClean="0"/>
              <a:t> benefits in cash (pensions) and in kind (funeral expenses)</a:t>
            </a:r>
          </a:p>
          <a:p>
            <a:pPr eaLnBrk="1" hangingPunct="1"/>
            <a:r>
              <a:rPr lang="en-US" altLang="da-DK" sz="2000" dirty="0" smtClean="0"/>
              <a:t> All </a:t>
            </a:r>
            <a:r>
              <a:rPr lang="en-US" altLang="da-DK" sz="2000" b="1" dirty="0" smtClean="0"/>
              <a:t>disability</a:t>
            </a:r>
            <a:r>
              <a:rPr lang="en-US" altLang="da-DK" sz="2000" dirty="0" smtClean="0"/>
              <a:t> pensions</a:t>
            </a:r>
          </a:p>
          <a:p>
            <a:pPr eaLnBrk="1" hangingPunct="1"/>
            <a:r>
              <a:rPr lang="en-US" altLang="da-DK" sz="2000" dirty="0" smtClean="0"/>
              <a:t>All </a:t>
            </a:r>
            <a:r>
              <a:rPr lang="en-US" altLang="da-DK" sz="2000" b="1" dirty="0" smtClean="0"/>
              <a:t>occupational injury and disease </a:t>
            </a:r>
            <a:r>
              <a:rPr lang="en-US" altLang="da-DK" sz="2000" dirty="0" smtClean="0"/>
              <a:t>related pensions</a:t>
            </a:r>
          </a:p>
          <a:p>
            <a:pPr eaLnBrk="1" hangingPunct="1"/>
            <a:r>
              <a:rPr lang="en-US" altLang="da-DK" sz="2000" dirty="0" smtClean="0"/>
              <a:t>All </a:t>
            </a:r>
            <a:r>
              <a:rPr lang="en-US" altLang="da-DK" sz="2000" b="1" dirty="0" smtClean="0"/>
              <a:t>early retirement </a:t>
            </a:r>
            <a:r>
              <a:rPr lang="en-US" altLang="da-DK" sz="2000" dirty="0" smtClean="0"/>
              <a:t>for labor market reasons </a:t>
            </a:r>
          </a:p>
          <a:p>
            <a:pPr marL="0" indent="0">
              <a:buNone/>
            </a:pPr>
            <a:r>
              <a:rPr lang="zh-CN" altLang="en-US" sz="2000" dirty="0" smtClean="0">
                <a:latin typeface="+mn-ea"/>
                <a:ea typeface="+mn-ea"/>
              </a:rPr>
              <a:t>对老年群体的支出</a:t>
            </a:r>
            <a:r>
              <a:rPr lang="en-US" altLang="zh-CN" sz="2000" dirty="0" smtClean="0">
                <a:latin typeface="+mn-ea"/>
                <a:ea typeface="+mn-ea"/>
              </a:rPr>
              <a:t>:</a:t>
            </a:r>
            <a:endParaRPr lang="en-US" altLang="zh-CN" sz="2000" dirty="0">
              <a:latin typeface="+mn-ea"/>
              <a:ea typeface="+mn-ea"/>
            </a:endParaRPr>
          </a:p>
          <a:p>
            <a:r>
              <a:rPr lang="zh-CN" altLang="en-US" sz="2000" dirty="0">
                <a:latin typeface="+mn-ea"/>
                <a:ea typeface="+mn-ea"/>
              </a:rPr>
              <a:t>所有与老年有关的现金 </a:t>
            </a:r>
            <a:r>
              <a:rPr lang="en-US" altLang="zh-CN" sz="2000" dirty="0">
                <a:latin typeface="+mn-ea"/>
                <a:ea typeface="+mn-ea"/>
              </a:rPr>
              <a:t>(</a:t>
            </a:r>
            <a:r>
              <a:rPr lang="zh-CN" altLang="en-US" sz="2000" dirty="0">
                <a:latin typeface="+mn-ea"/>
                <a:ea typeface="+mn-ea"/>
              </a:rPr>
              <a:t>养恤金</a:t>
            </a:r>
            <a:r>
              <a:rPr lang="en-US" altLang="zh-CN" sz="2000" dirty="0">
                <a:latin typeface="+mn-ea"/>
                <a:ea typeface="+mn-ea"/>
              </a:rPr>
              <a:t>) </a:t>
            </a:r>
            <a:r>
              <a:rPr lang="zh-CN" altLang="en-US" sz="2000" dirty="0">
                <a:latin typeface="+mn-ea"/>
                <a:ea typeface="+mn-ea"/>
              </a:rPr>
              <a:t>和实物津贴 </a:t>
            </a:r>
            <a:r>
              <a:rPr lang="en-US" altLang="zh-CN" sz="2000" dirty="0">
                <a:latin typeface="+mn-ea"/>
                <a:ea typeface="+mn-ea"/>
              </a:rPr>
              <a:t>(</a:t>
            </a:r>
            <a:r>
              <a:rPr lang="zh-CN" altLang="en-US" sz="2000" dirty="0">
                <a:latin typeface="+mn-ea"/>
                <a:ea typeface="+mn-ea"/>
              </a:rPr>
              <a:t>住宿照顾</a:t>
            </a:r>
            <a:r>
              <a:rPr lang="en-US" altLang="zh-CN" sz="2000" dirty="0">
                <a:latin typeface="+mn-ea"/>
                <a:ea typeface="+mn-ea"/>
              </a:rPr>
              <a:t>/</a:t>
            </a:r>
            <a:r>
              <a:rPr lang="zh-CN" altLang="en-US" sz="2000" dirty="0">
                <a:latin typeface="+mn-ea"/>
                <a:ea typeface="+mn-ea"/>
              </a:rPr>
              <a:t>家务服务</a:t>
            </a:r>
            <a:r>
              <a:rPr lang="en-US" altLang="zh-CN" sz="2000" dirty="0">
                <a:latin typeface="+mn-ea"/>
                <a:ea typeface="+mn-ea"/>
              </a:rPr>
              <a:t>)</a:t>
            </a:r>
          </a:p>
          <a:p>
            <a:r>
              <a:rPr lang="zh-CN" altLang="en-US" sz="2000" dirty="0" smtClean="0">
                <a:latin typeface="+mn-ea"/>
                <a:ea typeface="+mn-ea"/>
              </a:rPr>
              <a:t>所有现金</a:t>
            </a:r>
            <a:r>
              <a:rPr lang="en-US" altLang="zh-CN" sz="2000" dirty="0" smtClean="0">
                <a:latin typeface="+mn-ea"/>
                <a:ea typeface="+mn-ea"/>
              </a:rPr>
              <a:t>(</a:t>
            </a:r>
            <a:r>
              <a:rPr lang="zh-CN" altLang="en-US" sz="2000" dirty="0">
                <a:latin typeface="+mn-ea"/>
                <a:ea typeface="+mn-ea"/>
              </a:rPr>
              <a:t>养老金</a:t>
            </a:r>
            <a:r>
              <a:rPr lang="en-US" altLang="zh-CN" sz="2000" dirty="0" smtClean="0">
                <a:latin typeface="+mn-ea"/>
                <a:ea typeface="+mn-ea"/>
              </a:rPr>
              <a:t>)</a:t>
            </a:r>
            <a:r>
              <a:rPr lang="zh-CN" altLang="en-US" sz="2000" dirty="0" smtClean="0">
                <a:latin typeface="+mn-ea"/>
                <a:ea typeface="+mn-ea"/>
              </a:rPr>
              <a:t>和实物</a:t>
            </a:r>
            <a:r>
              <a:rPr lang="en-US" altLang="zh-CN" sz="2000" dirty="0" smtClean="0">
                <a:latin typeface="+mn-ea"/>
                <a:ea typeface="+mn-ea"/>
              </a:rPr>
              <a:t>(</a:t>
            </a:r>
            <a:r>
              <a:rPr lang="zh-CN" altLang="en-US" sz="2000" dirty="0">
                <a:latin typeface="+mn-ea"/>
                <a:ea typeface="+mn-ea"/>
              </a:rPr>
              <a:t>丧葬费用</a:t>
            </a:r>
            <a:r>
              <a:rPr lang="en-US" altLang="zh-CN" sz="2000" dirty="0" smtClean="0">
                <a:latin typeface="+mn-ea"/>
                <a:ea typeface="+mn-ea"/>
              </a:rPr>
              <a:t>)</a:t>
            </a:r>
            <a:r>
              <a:rPr lang="zh-CN" altLang="en-US" sz="2000" dirty="0" smtClean="0">
                <a:latin typeface="+mn-ea"/>
                <a:ea typeface="+mn-ea"/>
              </a:rPr>
              <a:t>遗属抚恤金</a:t>
            </a:r>
            <a:endParaRPr lang="zh-CN" altLang="en-US" sz="2000" dirty="0">
              <a:latin typeface="+mn-ea"/>
              <a:ea typeface="+mn-ea"/>
            </a:endParaRPr>
          </a:p>
          <a:p>
            <a:r>
              <a:rPr lang="zh-CN" altLang="en-US" sz="2000" dirty="0" smtClean="0">
                <a:latin typeface="+mn-ea"/>
                <a:ea typeface="+mn-ea"/>
              </a:rPr>
              <a:t>所有残疾抚恤</a:t>
            </a:r>
            <a:r>
              <a:rPr lang="zh-CN" altLang="en-US" sz="2000" dirty="0">
                <a:latin typeface="+mn-ea"/>
                <a:ea typeface="+mn-ea"/>
              </a:rPr>
              <a:t>金</a:t>
            </a:r>
          </a:p>
          <a:p>
            <a:r>
              <a:rPr lang="zh-CN" altLang="en-US" sz="2000" dirty="0" smtClean="0">
                <a:latin typeface="+mn-ea"/>
                <a:ea typeface="+mn-ea"/>
              </a:rPr>
              <a:t>所有工伤及疾病相关的抚恤金</a:t>
            </a:r>
            <a:endParaRPr lang="zh-CN" altLang="en-US" sz="2000" dirty="0">
              <a:latin typeface="+mn-ea"/>
              <a:ea typeface="+mn-ea"/>
            </a:endParaRPr>
          </a:p>
          <a:p>
            <a:r>
              <a:rPr lang="zh-CN" altLang="en-US" sz="2000" dirty="0" smtClean="0">
                <a:latin typeface="+mn-ea"/>
                <a:ea typeface="+mn-ea"/>
              </a:rPr>
              <a:t>所有劳动力市场因素导致的提前退休</a:t>
            </a:r>
            <a:endParaRPr lang="zh-CN" altLang="en-US" sz="2000" dirty="0">
              <a:latin typeface="+mn-ea"/>
              <a:ea typeface="+mn-ea"/>
            </a:endParaRPr>
          </a:p>
          <a:p>
            <a:pPr marL="0" indent="0" eaLnBrk="1" hangingPunct="1">
              <a:buNone/>
            </a:pPr>
            <a:endParaRPr lang="en-US" altLang="da-DK" sz="2000" b="1" dirty="0" smtClean="0"/>
          </a:p>
        </p:txBody>
      </p:sp>
      <p:sp>
        <p:nvSpPr>
          <p:cNvPr id="18436" name="TextBox 7"/>
          <p:cNvSpPr txBox="1">
            <a:spLocks noChangeArrowheads="1"/>
          </p:cNvSpPr>
          <p:nvPr/>
        </p:nvSpPr>
        <p:spPr bwMode="auto">
          <a:xfrm>
            <a:off x="5108575" y="5579400"/>
            <a:ext cx="3914775" cy="110799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37931725" indent="-37474525" eaLnBrk="0" hangingPunct="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algn="r" eaLnBrk="1" hangingPunct="1">
              <a:spcBef>
                <a:spcPct val="0"/>
              </a:spcBef>
              <a:buFontTx/>
              <a:buNone/>
            </a:pPr>
            <a:r>
              <a:rPr lang="en-US" altLang="da-DK" sz="1200" dirty="0">
                <a:latin typeface="Arial" pitchFamily="34" charset="0"/>
                <a:ea typeface="宋体"/>
              </a:rPr>
              <a:t>Vanhuysse, P. (2013), </a:t>
            </a:r>
          </a:p>
          <a:p>
            <a:pPr algn="r" eaLnBrk="1" hangingPunct="1">
              <a:spcBef>
                <a:spcPct val="0"/>
              </a:spcBef>
              <a:buFontTx/>
              <a:buNone/>
            </a:pPr>
            <a:r>
              <a:rPr lang="en-US" altLang="da-DK" sz="1200" i="1" dirty="0">
                <a:latin typeface="Arial" pitchFamily="34" charset="0"/>
                <a:ea typeface="宋体"/>
              </a:rPr>
              <a:t>Intergenerational Justice in Aging </a:t>
            </a:r>
            <a:r>
              <a:rPr lang="en-US" altLang="da-DK" sz="1200" i="1" dirty="0" smtClean="0">
                <a:latin typeface="Arial" pitchFamily="34" charset="0"/>
                <a:ea typeface="宋体"/>
              </a:rPr>
              <a:t>Societies</a:t>
            </a:r>
          </a:p>
          <a:p>
            <a:pPr algn="r" eaLnBrk="1" hangingPunct="1">
              <a:spcBef>
                <a:spcPct val="0"/>
              </a:spcBef>
              <a:buNone/>
            </a:pPr>
            <a:r>
              <a:rPr lang="en-US" altLang="da-DK" sz="1200" dirty="0" err="1">
                <a:latin typeface="Arial" pitchFamily="34" charset="0"/>
                <a:ea typeface="宋体"/>
              </a:rPr>
              <a:t>Vanhuysse</a:t>
            </a:r>
            <a:r>
              <a:rPr lang="en-US" altLang="da-DK" sz="1200" dirty="0">
                <a:latin typeface="Arial" pitchFamily="34" charset="0"/>
                <a:ea typeface="宋体"/>
              </a:rPr>
              <a:t>, P. (2013), </a:t>
            </a:r>
          </a:p>
          <a:p>
            <a:pPr algn="r" eaLnBrk="1" hangingPunct="1">
              <a:spcBef>
                <a:spcPct val="0"/>
              </a:spcBef>
              <a:buFontTx/>
              <a:buNone/>
            </a:pPr>
            <a:r>
              <a:rPr lang="zh-CN" altLang="en-US" sz="1200" i="1" dirty="0" smtClean="0">
                <a:latin typeface="+mn-ea"/>
                <a:ea typeface="+mn-ea"/>
              </a:rPr>
              <a:t>老龄化社会中的代际公平</a:t>
            </a:r>
            <a:endParaRPr lang="en-US" altLang="da-DK" sz="1200" i="1" dirty="0">
              <a:latin typeface="宋体"/>
              <a:ea typeface="宋体"/>
            </a:endParaRPr>
          </a:p>
          <a:p>
            <a:pPr eaLnBrk="1" hangingPunct="1">
              <a:spcBef>
                <a:spcPct val="0"/>
              </a:spcBef>
              <a:buFontTx/>
              <a:buNone/>
            </a:pPr>
            <a:endParaRPr lang="en-US" altLang="da-DK" sz="1800" dirty="0">
              <a:latin typeface="Arial" pitchFamily="34" charset="0"/>
              <a:ea typeface="宋体"/>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6541163"/>
            <a:ext cx="9144000" cy="320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TextBox 5"/>
          <p:cNvSpPr txBox="1"/>
          <p:nvPr/>
        </p:nvSpPr>
        <p:spPr>
          <a:xfrm>
            <a:off x="18009" y="6517220"/>
            <a:ext cx="3036012" cy="615553"/>
          </a:xfrm>
          <a:prstGeom prst="rect">
            <a:avLst/>
          </a:prstGeom>
          <a:noFill/>
        </p:spPr>
        <p:txBody>
          <a:bodyPr wrap="square" rtlCol="0">
            <a:spAutoFit/>
          </a:bodyPr>
          <a:lstStyle/>
          <a:p>
            <a:r>
              <a:rPr lang="da-DK" sz="1600" b="1" dirty="0">
                <a:solidFill>
                  <a:schemeClr val="bg1"/>
                </a:solidFill>
                <a:ea typeface="宋体"/>
              </a:rPr>
              <a:t>www.sdu.dk/staff/vanhuysse</a:t>
            </a:r>
          </a:p>
          <a:p>
            <a:endParaRPr lang="da-DK" dirty="0">
              <a:ea typeface="宋体"/>
            </a:endParaRPr>
          </a:p>
        </p:txBody>
      </p:sp>
    </p:spTree>
    <p:extLst>
      <p:ext uri="{BB962C8B-B14F-4D97-AF65-F5344CB8AC3E}">
        <p14:creationId xmlns:p14="http://schemas.microsoft.com/office/powerpoint/2010/main" xmlns="" val="118714299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457200" y="-229524"/>
            <a:ext cx="8229600" cy="1143000"/>
          </a:xfrm>
        </p:spPr>
        <p:txBody>
          <a:bodyPr/>
          <a:lstStyle/>
          <a:p>
            <a:pPr eaLnBrk="1" hangingPunct="1"/>
            <a:r>
              <a:rPr lang="en-US" altLang="da-DK" sz="4000" b="1" i="1" dirty="0" err="1" smtClean="0">
                <a:latin typeface="+mn-ea"/>
                <a:ea typeface="+mn-ea"/>
              </a:rPr>
              <a:t>EBiSS</a:t>
            </a:r>
            <a:r>
              <a:rPr lang="en-US" altLang="da-DK" sz="4000" b="1" i="1" dirty="0" smtClean="0">
                <a:latin typeface="+mn-ea"/>
                <a:ea typeface="+mn-ea"/>
              </a:rPr>
              <a:t>: </a:t>
            </a:r>
            <a:r>
              <a:rPr lang="en-US" altLang="da-DK" b="1" i="1" dirty="0" smtClean="0">
                <a:latin typeface="+mn-ea"/>
                <a:ea typeface="+mn-ea"/>
              </a:rPr>
              <a:t>denominator</a:t>
            </a:r>
            <a:r>
              <a:rPr lang="zh-CN" altLang="en-US" b="1" i="1" dirty="0" smtClean="0">
                <a:latin typeface="+mn-ea"/>
                <a:ea typeface="+mn-ea"/>
              </a:rPr>
              <a:t>分母</a:t>
            </a:r>
            <a:endParaRPr lang="en-US" altLang="da-DK" sz="3100" b="1" i="1" dirty="0" smtClean="0">
              <a:latin typeface="+mn-ea"/>
              <a:ea typeface="+mn-ea"/>
            </a:endParaRPr>
          </a:p>
        </p:txBody>
      </p:sp>
      <p:sp>
        <p:nvSpPr>
          <p:cNvPr id="19459" name="Content Placeholder 2"/>
          <p:cNvSpPr>
            <a:spLocks noGrp="1"/>
          </p:cNvSpPr>
          <p:nvPr>
            <p:ph idx="1"/>
          </p:nvPr>
        </p:nvSpPr>
        <p:spPr>
          <a:xfrm>
            <a:off x="203200" y="739034"/>
            <a:ext cx="8724900" cy="5948362"/>
          </a:xfrm>
        </p:spPr>
        <p:txBody>
          <a:bodyPr/>
          <a:lstStyle/>
          <a:p>
            <a:pPr eaLnBrk="1" hangingPunct="1">
              <a:buFont typeface="Arial" pitchFamily="34" charset="0"/>
              <a:buNone/>
            </a:pPr>
            <a:r>
              <a:rPr lang="en-US" altLang="da-DK" sz="2400" b="1" dirty="0" smtClean="0"/>
              <a:t>Spending on the NON-elderly: </a:t>
            </a:r>
          </a:p>
          <a:p>
            <a:pPr eaLnBrk="1" hangingPunct="1"/>
            <a:r>
              <a:rPr lang="en-US" altLang="da-DK" sz="2000" dirty="0" smtClean="0"/>
              <a:t>All </a:t>
            </a:r>
            <a:r>
              <a:rPr lang="en-US" altLang="da-DK" sz="2000" b="1" dirty="0" smtClean="0"/>
              <a:t>family </a:t>
            </a:r>
            <a:r>
              <a:rPr lang="en-US" altLang="da-DK" sz="2000" dirty="0" smtClean="0"/>
              <a:t>benefits in cash (family allowances, maternity/parental leave) and in kind (day care/home-help services)</a:t>
            </a:r>
          </a:p>
          <a:p>
            <a:pPr eaLnBrk="1" hangingPunct="1"/>
            <a:r>
              <a:rPr lang="en-US" altLang="da-DK" sz="2000" dirty="0" smtClean="0"/>
              <a:t>All </a:t>
            </a:r>
            <a:r>
              <a:rPr lang="en-US" altLang="da-DK" sz="2000" b="1" dirty="0" smtClean="0"/>
              <a:t>ALMPs</a:t>
            </a:r>
            <a:r>
              <a:rPr lang="en-US" altLang="da-DK" sz="2000" dirty="0" smtClean="0"/>
              <a:t> (employment services and administration, LM training, youth measures, subsidized employment, employment measures for disabled)</a:t>
            </a:r>
          </a:p>
          <a:p>
            <a:pPr eaLnBrk="1" hangingPunct="1"/>
            <a:r>
              <a:rPr lang="en-US" altLang="da-DK" sz="2000" dirty="0" smtClean="0"/>
              <a:t>All </a:t>
            </a:r>
            <a:r>
              <a:rPr lang="en-US" altLang="da-DK" sz="2000" b="1" dirty="0" smtClean="0"/>
              <a:t>income maintenance </a:t>
            </a:r>
            <a:r>
              <a:rPr lang="en-US" altLang="da-DK" sz="2000" dirty="0" smtClean="0"/>
              <a:t>cash benefits</a:t>
            </a:r>
          </a:p>
          <a:p>
            <a:pPr eaLnBrk="1" hangingPunct="1"/>
            <a:r>
              <a:rPr lang="en-US" altLang="da-DK" sz="2000" dirty="0" smtClean="0"/>
              <a:t>All </a:t>
            </a:r>
            <a:r>
              <a:rPr lang="en-US" altLang="da-DK" sz="2000" b="1" dirty="0" smtClean="0"/>
              <a:t>unemployment</a:t>
            </a:r>
            <a:r>
              <a:rPr lang="en-US" altLang="da-DK" sz="2000" dirty="0" smtClean="0"/>
              <a:t> compensation/severance pay </a:t>
            </a:r>
          </a:p>
          <a:p>
            <a:pPr eaLnBrk="1" hangingPunct="1"/>
            <a:r>
              <a:rPr lang="en-US" altLang="da-DK" sz="2000" dirty="0" smtClean="0"/>
              <a:t>All </a:t>
            </a:r>
            <a:r>
              <a:rPr lang="en-US" altLang="da-DK" sz="2000" b="1" dirty="0" smtClean="0"/>
              <a:t>education </a:t>
            </a:r>
            <a:r>
              <a:rPr lang="en-US" altLang="da-DK" sz="2000" dirty="0" smtClean="0"/>
              <a:t>spending</a:t>
            </a:r>
          </a:p>
          <a:p>
            <a:pPr marL="0" indent="0">
              <a:buNone/>
            </a:pPr>
            <a:r>
              <a:rPr lang="zh-CN" altLang="en-US" sz="2000" b="1" dirty="0" smtClean="0">
                <a:latin typeface="+mn-ea"/>
                <a:ea typeface="+mn-ea"/>
              </a:rPr>
              <a:t>对非老年群体的</a:t>
            </a:r>
            <a:r>
              <a:rPr lang="zh-CN" altLang="en-US" sz="2000" b="1" dirty="0">
                <a:latin typeface="+mn-ea"/>
                <a:ea typeface="+mn-ea"/>
              </a:rPr>
              <a:t>支出</a:t>
            </a:r>
            <a:r>
              <a:rPr lang="en-US" altLang="zh-CN" sz="2000" b="1" dirty="0">
                <a:latin typeface="+mn-ea"/>
                <a:ea typeface="+mn-ea"/>
              </a:rPr>
              <a:t>:</a:t>
            </a:r>
          </a:p>
          <a:p>
            <a:r>
              <a:rPr lang="zh-CN" altLang="en-US" sz="2000" dirty="0" smtClean="0">
                <a:latin typeface="+mn-ea"/>
                <a:ea typeface="+mn-ea"/>
              </a:rPr>
              <a:t>所有现金</a:t>
            </a:r>
            <a:r>
              <a:rPr lang="en-US" altLang="zh-CN" sz="2000" dirty="0" smtClean="0">
                <a:latin typeface="+mn-ea"/>
                <a:ea typeface="+mn-ea"/>
              </a:rPr>
              <a:t>(</a:t>
            </a:r>
            <a:r>
              <a:rPr lang="zh-CN" altLang="en-US" sz="2000" dirty="0" smtClean="0">
                <a:latin typeface="+mn-ea"/>
                <a:ea typeface="+mn-ea"/>
              </a:rPr>
              <a:t>家庭津贴、产假</a:t>
            </a:r>
            <a:r>
              <a:rPr lang="en-US" altLang="zh-CN" sz="2000" dirty="0">
                <a:latin typeface="+mn-ea"/>
                <a:ea typeface="+mn-ea"/>
              </a:rPr>
              <a:t>/</a:t>
            </a:r>
            <a:r>
              <a:rPr lang="zh-CN" altLang="en-US" sz="2000" dirty="0">
                <a:latin typeface="+mn-ea"/>
                <a:ea typeface="+mn-ea"/>
              </a:rPr>
              <a:t>育儿假</a:t>
            </a:r>
            <a:r>
              <a:rPr lang="en-US" altLang="zh-CN" sz="2000" dirty="0" smtClean="0">
                <a:latin typeface="+mn-ea"/>
                <a:ea typeface="+mn-ea"/>
              </a:rPr>
              <a:t>) </a:t>
            </a:r>
            <a:r>
              <a:rPr lang="zh-CN" altLang="en-US" sz="2000" dirty="0" smtClean="0">
                <a:latin typeface="+mn-ea"/>
                <a:ea typeface="+mn-ea"/>
              </a:rPr>
              <a:t>和实物 </a:t>
            </a:r>
            <a:r>
              <a:rPr lang="en-US" altLang="zh-CN" sz="2000" dirty="0" smtClean="0">
                <a:latin typeface="+mn-ea"/>
                <a:ea typeface="+mn-ea"/>
              </a:rPr>
              <a:t>(</a:t>
            </a:r>
            <a:r>
              <a:rPr lang="zh-CN" altLang="en-US" sz="2000" dirty="0">
                <a:latin typeface="+mn-ea"/>
                <a:ea typeface="+mn-ea"/>
              </a:rPr>
              <a:t>日托</a:t>
            </a:r>
            <a:r>
              <a:rPr lang="en-US" altLang="zh-CN" sz="2000" dirty="0">
                <a:latin typeface="+mn-ea"/>
                <a:ea typeface="+mn-ea"/>
              </a:rPr>
              <a:t>/</a:t>
            </a:r>
            <a:r>
              <a:rPr lang="zh-CN" altLang="en-US" sz="2000" dirty="0" smtClean="0">
                <a:latin typeface="+mn-ea"/>
                <a:ea typeface="+mn-ea"/>
              </a:rPr>
              <a:t>家政服务</a:t>
            </a:r>
            <a:r>
              <a:rPr lang="en-US" altLang="zh-CN" sz="2000" dirty="0" smtClean="0">
                <a:latin typeface="+mn-ea"/>
                <a:ea typeface="+mn-ea"/>
              </a:rPr>
              <a:t>)</a:t>
            </a:r>
            <a:r>
              <a:rPr lang="zh-CN" altLang="en-US" sz="2000" dirty="0" smtClean="0">
                <a:latin typeface="+mn-ea"/>
                <a:ea typeface="+mn-ea"/>
              </a:rPr>
              <a:t>相关的家庭</a:t>
            </a:r>
            <a:r>
              <a:rPr lang="zh-CN" altLang="en-US" sz="2000" dirty="0">
                <a:latin typeface="+mn-ea"/>
                <a:ea typeface="+mn-ea"/>
              </a:rPr>
              <a:t>福利</a:t>
            </a:r>
            <a:endParaRPr lang="en-US" altLang="zh-CN" sz="2000" dirty="0">
              <a:latin typeface="+mn-ea"/>
              <a:ea typeface="+mn-ea"/>
            </a:endParaRPr>
          </a:p>
          <a:p>
            <a:r>
              <a:rPr lang="zh-CN" altLang="en-US" sz="2000" dirty="0" smtClean="0">
                <a:latin typeface="+mn-ea"/>
                <a:ea typeface="+mn-ea"/>
              </a:rPr>
              <a:t>所有</a:t>
            </a:r>
            <a:r>
              <a:rPr lang="en-US" altLang="zh-CN" sz="2000" dirty="0" smtClean="0">
                <a:latin typeface="+mn-ea"/>
                <a:ea typeface="+mn-ea"/>
              </a:rPr>
              <a:t>ALMP</a:t>
            </a:r>
            <a:r>
              <a:rPr lang="zh-CN" altLang="en-US" sz="2000" dirty="0" smtClean="0">
                <a:latin typeface="+mn-ea"/>
                <a:ea typeface="+mn-ea"/>
              </a:rPr>
              <a:t> </a:t>
            </a:r>
            <a:r>
              <a:rPr lang="en-US" altLang="zh-CN" sz="2000" dirty="0">
                <a:latin typeface="+mn-ea"/>
                <a:ea typeface="+mn-ea"/>
              </a:rPr>
              <a:t>(</a:t>
            </a:r>
            <a:r>
              <a:rPr lang="zh-CN" altLang="en-US" sz="2000" dirty="0">
                <a:latin typeface="+mn-ea"/>
                <a:ea typeface="+mn-ea"/>
              </a:rPr>
              <a:t>就业服务和行政、</a:t>
            </a:r>
            <a:r>
              <a:rPr lang="en-US" altLang="zh-CN" sz="2000" dirty="0" smtClean="0">
                <a:latin typeface="+mn-ea"/>
                <a:ea typeface="+mn-ea"/>
              </a:rPr>
              <a:t>LM</a:t>
            </a:r>
            <a:r>
              <a:rPr lang="zh-CN" altLang="en-US" sz="2000" dirty="0" smtClean="0">
                <a:latin typeface="+mn-ea"/>
                <a:ea typeface="+mn-ea"/>
              </a:rPr>
              <a:t>培训</a:t>
            </a:r>
            <a:r>
              <a:rPr lang="zh-CN" altLang="en-US" sz="2000" dirty="0">
                <a:latin typeface="+mn-ea"/>
                <a:ea typeface="+mn-ea"/>
              </a:rPr>
              <a:t>、青年措施、补贴就业、残疾人就业措施</a:t>
            </a:r>
            <a:r>
              <a:rPr lang="en-US" altLang="zh-CN" sz="2000" dirty="0">
                <a:latin typeface="+mn-ea"/>
                <a:ea typeface="+mn-ea"/>
              </a:rPr>
              <a:t>)</a:t>
            </a:r>
          </a:p>
          <a:p>
            <a:r>
              <a:rPr lang="zh-CN" altLang="en-US" sz="2000" dirty="0" smtClean="0">
                <a:latin typeface="+mn-ea"/>
                <a:ea typeface="+mn-ea"/>
              </a:rPr>
              <a:t>所有收入保障现</a:t>
            </a:r>
            <a:r>
              <a:rPr lang="zh-CN" altLang="en-US" sz="2000" dirty="0">
                <a:latin typeface="+mn-ea"/>
                <a:ea typeface="+mn-ea"/>
              </a:rPr>
              <a:t>金福利</a:t>
            </a:r>
          </a:p>
          <a:p>
            <a:r>
              <a:rPr lang="zh-CN" altLang="en-US" sz="2000" dirty="0">
                <a:latin typeface="+mn-ea"/>
                <a:ea typeface="+mn-ea"/>
              </a:rPr>
              <a:t>所有失业补偿</a:t>
            </a:r>
            <a:r>
              <a:rPr lang="en-US" altLang="zh-CN" sz="2000" dirty="0">
                <a:latin typeface="+mn-ea"/>
                <a:ea typeface="+mn-ea"/>
              </a:rPr>
              <a:t>/</a:t>
            </a:r>
            <a:r>
              <a:rPr lang="zh-CN" altLang="en-US" sz="2000" dirty="0">
                <a:latin typeface="+mn-ea"/>
                <a:ea typeface="+mn-ea"/>
              </a:rPr>
              <a:t>遣散费</a:t>
            </a:r>
          </a:p>
          <a:p>
            <a:r>
              <a:rPr lang="zh-CN" altLang="en-US" sz="2000" dirty="0">
                <a:latin typeface="+mn-ea"/>
                <a:ea typeface="+mn-ea"/>
              </a:rPr>
              <a:t>所有教育支出</a:t>
            </a:r>
          </a:p>
          <a:p>
            <a:pPr eaLnBrk="1" hangingPunct="1"/>
            <a:endParaRPr lang="en-US" altLang="da-DK" sz="2000" dirty="0" smtClean="0"/>
          </a:p>
        </p:txBody>
      </p:sp>
      <p:pic>
        <p:nvPicPr>
          <p:cNvPr id="5" name="Picture 4"/>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6541163"/>
            <a:ext cx="9144000" cy="320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TextBox 5"/>
          <p:cNvSpPr txBox="1"/>
          <p:nvPr/>
        </p:nvSpPr>
        <p:spPr>
          <a:xfrm>
            <a:off x="18009" y="6517220"/>
            <a:ext cx="3036012" cy="615553"/>
          </a:xfrm>
          <a:prstGeom prst="rect">
            <a:avLst/>
          </a:prstGeom>
          <a:noFill/>
        </p:spPr>
        <p:txBody>
          <a:bodyPr wrap="square" rtlCol="0">
            <a:spAutoFit/>
          </a:bodyPr>
          <a:lstStyle/>
          <a:p>
            <a:r>
              <a:rPr lang="da-DK" sz="1600" b="1" dirty="0">
                <a:solidFill>
                  <a:schemeClr val="bg1"/>
                </a:solidFill>
                <a:ea typeface="宋体"/>
              </a:rPr>
              <a:t>www.sdu.dk/staff/vanhuysse</a:t>
            </a:r>
          </a:p>
          <a:p>
            <a:endParaRPr lang="da-DK" dirty="0">
              <a:ea typeface="宋体"/>
            </a:endParaRPr>
          </a:p>
        </p:txBody>
      </p:sp>
      <p:sp>
        <p:nvSpPr>
          <p:cNvPr id="8" name="TextBox 7"/>
          <p:cNvSpPr txBox="1">
            <a:spLocks noChangeArrowheads="1"/>
          </p:cNvSpPr>
          <p:nvPr/>
        </p:nvSpPr>
        <p:spPr bwMode="auto">
          <a:xfrm>
            <a:off x="5108575" y="5579400"/>
            <a:ext cx="3914775" cy="110799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37931725" indent="-37474525" eaLnBrk="0" hangingPunct="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algn="r" eaLnBrk="1" hangingPunct="1">
              <a:spcBef>
                <a:spcPct val="0"/>
              </a:spcBef>
              <a:buFontTx/>
              <a:buNone/>
            </a:pPr>
            <a:r>
              <a:rPr lang="en-US" altLang="da-DK" sz="1200" dirty="0">
                <a:latin typeface="Arial" pitchFamily="34" charset="0"/>
                <a:ea typeface="宋体"/>
              </a:rPr>
              <a:t>Vanhuysse, P. (2013), </a:t>
            </a:r>
          </a:p>
          <a:p>
            <a:pPr algn="r" eaLnBrk="1" hangingPunct="1">
              <a:spcBef>
                <a:spcPct val="0"/>
              </a:spcBef>
              <a:buFontTx/>
              <a:buNone/>
            </a:pPr>
            <a:r>
              <a:rPr lang="en-US" altLang="da-DK" sz="1200" i="1" dirty="0">
                <a:latin typeface="Arial" pitchFamily="34" charset="0"/>
                <a:ea typeface="宋体"/>
              </a:rPr>
              <a:t>Intergenerational Justice in Aging </a:t>
            </a:r>
            <a:r>
              <a:rPr lang="en-US" altLang="da-DK" sz="1200" i="1" dirty="0" smtClean="0">
                <a:latin typeface="Arial" pitchFamily="34" charset="0"/>
                <a:ea typeface="宋体"/>
              </a:rPr>
              <a:t>Societies</a:t>
            </a:r>
          </a:p>
          <a:p>
            <a:pPr algn="r" eaLnBrk="1" hangingPunct="1">
              <a:spcBef>
                <a:spcPct val="0"/>
              </a:spcBef>
              <a:buNone/>
            </a:pPr>
            <a:r>
              <a:rPr lang="en-US" altLang="da-DK" sz="1200" dirty="0" err="1">
                <a:latin typeface="Arial" pitchFamily="34" charset="0"/>
                <a:ea typeface="宋体"/>
              </a:rPr>
              <a:t>Vanhuysse</a:t>
            </a:r>
            <a:r>
              <a:rPr lang="en-US" altLang="da-DK" sz="1200" dirty="0">
                <a:latin typeface="Arial" pitchFamily="34" charset="0"/>
                <a:ea typeface="宋体"/>
              </a:rPr>
              <a:t>, P. (2013), </a:t>
            </a:r>
          </a:p>
          <a:p>
            <a:pPr algn="r" eaLnBrk="1" hangingPunct="1">
              <a:spcBef>
                <a:spcPct val="0"/>
              </a:spcBef>
              <a:buFontTx/>
              <a:buNone/>
            </a:pPr>
            <a:r>
              <a:rPr lang="zh-CN" altLang="en-US" sz="1200" i="1" dirty="0" smtClean="0">
                <a:latin typeface="+mn-ea"/>
                <a:ea typeface="+mn-ea"/>
              </a:rPr>
              <a:t>老龄化社会中的代际公平</a:t>
            </a:r>
            <a:endParaRPr lang="en-US" altLang="da-DK" sz="1200" i="1" dirty="0">
              <a:latin typeface="宋体"/>
              <a:ea typeface="宋体"/>
            </a:endParaRPr>
          </a:p>
          <a:p>
            <a:pPr eaLnBrk="1" hangingPunct="1">
              <a:spcBef>
                <a:spcPct val="0"/>
              </a:spcBef>
              <a:buFontTx/>
              <a:buNone/>
            </a:pPr>
            <a:endParaRPr lang="en-US" altLang="da-DK" sz="1800" dirty="0">
              <a:latin typeface="Arial" pitchFamily="34" charset="0"/>
              <a:ea typeface="宋体"/>
            </a:endParaRPr>
          </a:p>
        </p:txBody>
      </p:sp>
    </p:spTree>
    <p:extLst>
      <p:ext uri="{BB962C8B-B14F-4D97-AF65-F5344CB8AC3E}">
        <p14:creationId xmlns:p14="http://schemas.microsoft.com/office/powerpoint/2010/main" xmlns="" val="378268320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 1"/>
          <p:cNvGraphicFramePr/>
          <p:nvPr/>
        </p:nvGraphicFramePr>
        <p:xfrm>
          <a:off x="469900" y="872674"/>
          <a:ext cx="8020050" cy="5642426"/>
        </p:xfrm>
        <a:graphic>
          <a:graphicData uri="http://schemas.openxmlformats.org/drawingml/2006/chart">
            <c:chart xmlns:c="http://schemas.openxmlformats.org/drawingml/2006/chart" xmlns:r="http://schemas.openxmlformats.org/officeDocument/2006/relationships" r:id="rId2"/>
          </a:graphicData>
        </a:graphic>
      </p:graphicFrame>
      <p:sp>
        <p:nvSpPr>
          <p:cNvPr id="20483" name="TextBox 9"/>
          <p:cNvSpPr txBox="1">
            <a:spLocks noChangeArrowheads="1"/>
          </p:cNvSpPr>
          <p:nvPr/>
        </p:nvSpPr>
        <p:spPr bwMode="auto">
          <a:xfrm>
            <a:off x="4039486" y="1333470"/>
            <a:ext cx="5946775"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37931725" indent="-37474525" eaLnBrk="0" hangingPunct="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algn="ctr" eaLnBrk="1" hangingPunct="1">
              <a:spcBef>
                <a:spcPct val="0"/>
              </a:spcBef>
              <a:buFontTx/>
              <a:buNone/>
            </a:pPr>
            <a:r>
              <a:rPr lang="en-US" altLang="da-DK" sz="2000" b="1" i="1" dirty="0">
                <a:latin typeface="Arial"/>
                <a:ea typeface="宋体"/>
              </a:rPr>
              <a:t>PL, GR, IT, SK, CZ, PT, SL, AT</a:t>
            </a:r>
          </a:p>
        </p:txBody>
      </p:sp>
      <p:sp>
        <p:nvSpPr>
          <p:cNvPr id="20484" name="TextBox 10"/>
          <p:cNvSpPr txBox="1">
            <a:spLocks noChangeArrowheads="1"/>
          </p:cNvSpPr>
          <p:nvPr/>
        </p:nvSpPr>
        <p:spPr bwMode="auto">
          <a:xfrm>
            <a:off x="292100" y="2981325"/>
            <a:ext cx="6986588" cy="830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37931725" indent="-37474525" eaLnBrk="0" hangingPunct="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r>
              <a:rPr lang="en-US" altLang="da-DK" sz="2400" b="1" i="1" dirty="0">
                <a:solidFill>
                  <a:srgbClr val="008000"/>
                </a:solidFill>
                <a:latin typeface="Arial"/>
                <a:ea typeface="宋体"/>
              </a:rPr>
              <a:t>	</a:t>
            </a:r>
          </a:p>
          <a:p>
            <a:pPr eaLnBrk="1" hangingPunct="1">
              <a:spcBef>
                <a:spcPct val="0"/>
              </a:spcBef>
              <a:buFontTx/>
              <a:buNone/>
            </a:pPr>
            <a:r>
              <a:rPr lang="en-US" altLang="da-DK" sz="2400" b="1" i="1" dirty="0">
                <a:solidFill>
                  <a:srgbClr val="008000"/>
                </a:solidFill>
                <a:latin typeface="Arial"/>
                <a:ea typeface="宋体"/>
              </a:rPr>
              <a:t>	</a:t>
            </a:r>
            <a:r>
              <a:rPr lang="en-US" altLang="da-DK" sz="2400" b="1" i="1" dirty="0">
                <a:latin typeface="Arial"/>
                <a:ea typeface="宋体"/>
              </a:rPr>
              <a:t>IE, BE, EST, NL, Nordics </a:t>
            </a:r>
          </a:p>
        </p:txBody>
      </p:sp>
      <p:cxnSp>
        <p:nvCxnSpPr>
          <p:cNvPr id="14" name="Elbow Connector 13"/>
          <p:cNvCxnSpPr>
            <a:cxnSpLocks noChangeShapeType="1"/>
          </p:cNvCxnSpPr>
          <p:nvPr/>
        </p:nvCxnSpPr>
        <p:spPr bwMode="auto">
          <a:xfrm flipV="1">
            <a:off x="3332163" y="1833563"/>
            <a:ext cx="4398962" cy="2276475"/>
          </a:xfrm>
          <a:prstGeom prst="bentConnector3">
            <a:avLst>
              <a:gd name="adj1" fmla="val 50000"/>
            </a:avLst>
          </a:prstGeom>
          <a:noFill/>
          <a:ln w="38100">
            <a:solidFill>
              <a:schemeClr val="tx1"/>
            </a:solidFill>
            <a:miter lim="800000"/>
            <a:headEnd type="arrow" w="med" len="me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xmlns="">
                <a:noFill/>
              </a14:hiddenFill>
            </a:ext>
          </a:extLst>
        </p:spPr>
      </p:cxnSp>
      <p:cxnSp>
        <p:nvCxnSpPr>
          <p:cNvPr id="20" name="Elbow Connector 19"/>
          <p:cNvCxnSpPr>
            <a:cxnSpLocks noChangeShapeType="1"/>
          </p:cNvCxnSpPr>
          <p:nvPr/>
        </p:nvCxnSpPr>
        <p:spPr bwMode="auto">
          <a:xfrm flipV="1">
            <a:off x="1644650" y="1228725"/>
            <a:ext cx="6534150" cy="3254375"/>
          </a:xfrm>
          <a:prstGeom prst="bentConnector3">
            <a:avLst>
              <a:gd name="adj1" fmla="val 50000"/>
            </a:avLst>
          </a:prstGeom>
          <a:noFill/>
          <a:ln w="38100">
            <a:solidFill>
              <a:schemeClr val="tx1"/>
            </a:solidFill>
            <a:miter lim="800000"/>
            <a:headEnd type="arrow" w="med" len="me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xmlns="">
                <a:noFill/>
              </a14:hiddenFill>
            </a:ext>
          </a:extLst>
        </p:spPr>
      </p:cxnSp>
      <p:sp>
        <p:nvSpPr>
          <p:cNvPr id="20487" name="TextBox 22"/>
          <p:cNvSpPr txBox="1">
            <a:spLocks noChangeArrowheads="1"/>
          </p:cNvSpPr>
          <p:nvPr/>
        </p:nvSpPr>
        <p:spPr bwMode="auto">
          <a:xfrm>
            <a:off x="7329488" y="2052638"/>
            <a:ext cx="401637" cy="368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37931725" indent="-37474525" eaLnBrk="0" hangingPunct="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r>
              <a:rPr lang="en-US" altLang="da-DK" sz="1800" b="1" dirty="0">
                <a:latin typeface="Arial" pitchFamily="34" charset="0"/>
                <a:ea typeface="宋体"/>
              </a:rPr>
              <a:t>IT</a:t>
            </a:r>
          </a:p>
        </p:txBody>
      </p:sp>
      <p:sp>
        <p:nvSpPr>
          <p:cNvPr id="20488" name="TextBox 23"/>
          <p:cNvSpPr txBox="1">
            <a:spLocks noChangeArrowheads="1"/>
          </p:cNvSpPr>
          <p:nvPr/>
        </p:nvSpPr>
        <p:spPr bwMode="auto">
          <a:xfrm>
            <a:off x="6713538" y="2336800"/>
            <a:ext cx="590550"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37931725" indent="-37474525" eaLnBrk="0" hangingPunct="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r>
              <a:rPr lang="en-US" altLang="da-DK" sz="1800" b="1" dirty="0">
                <a:latin typeface="Arial" pitchFamily="34" charset="0"/>
                <a:ea typeface="宋体"/>
              </a:rPr>
              <a:t>JA</a:t>
            </a:r>
          </a:p>
        </p:txBody>
      </p:sp>
      <p:sp>
        <p:nvSpPr>
          <p:cNvPr id="20489" name="TextBox 24"/>
          <p:cNvSpPr txBox="1">
            <a:spLocks noChangeArrowheads="1"/>
          </p:cNvSpPr>
          <p:nvPr/>
        </p:nvSpPr>
        <p:spPr bwMode="auto">
          <a:xfrm>
            <a:off x="4348163" y="3516313"/>
            <a:ext cx="650875"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37931725" indent="-37474525" eaLnBrk="0" hangingPunct="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r>
              <a:rPr lang="en-US" altLang="da-DK" sz="1800" b="1" dirty="0">
                <a:latin typeface="Arial" pitchFamily="34" charset="0"/>
                <a:ea typeface="宋体"/>
              </a:rPr>
              <a:t>GE</a:t>
            </a:r>
          </a:p>
        </p:txBody>
      </p:sp>
      <p:sp>
        <p:nvSpPr>
          <p:cNvPr id="20490" name="TextBox 25"/>
          <p:cNvSpPr txBox="1">
            <a:spLocks noChangeArrowheads="1"/>
          </p:cNvSpPr>
          <p:nvPr/>
        </p:nvSpPr>
        <p:spPr bwMode="auto">
          <a:xfrm>
            <a:off x="3027363" y="3811588"/>
            <a:ext cx="493712" cy="368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37931725" indent="-37474525" eaLnBrk="0" hangingPunct="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r>
              <a:rPr lang="en-US" altLang="da-DK" sz="1800" b="1" dirty="0">
                <a:latin typeface="Arial" pitchFamily="34" charset="0"/>
                <a:ea typeface="宋体"/>
              </a:rPr>
              <a:t>SE</a:t>
            </a:r>
          </a:p>
        </p:txBody>
      </p:sp>
      <p:sp>
        <p:nvSpPr>
          <p:cNvPr id="28" name="TextBox 27"/>
          <p:cNvSpPr txBox="1">
            <a:spLocks noChangeArrowheads="1"/>
          </p:cNvSpPr>
          <p:nvPr/>
        </p:nvSpPr>
        <p:spPr bwMode="auto">
          <a:xfrm>
            <a:off x="479425" y="1533525"/>
            <a:ext cx="6208713" cy="116955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37931725" indent="-37474525" eaLnBrk="0" hangingPunct="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r>
              <a:rPr lang="en-US" altLang="da-DK" sz="2600" b="1" dirty="0">
                <a:latin typeface="Arial" pitchFamily="34" charset="0"/>
                <a:ea typeface="宋体"/>
              </a:rPr>
              <a:t>Demography is not </a:t>
            </a:r>
            <a:r>
              <a:rPr lang="en-US" altLang="da-DK" sz="2600" b="1" dirty="0" smtClean="0">
                <a:latin typeface="Arial" pitchFamily="34" charset="0"/>
                <a:ea typeface="宋体"/>
              </a:rPr>
              <a:t>destiny</a:t>
            </a:r>
          </a:p>
          <a:p>
            <a:pPr eaLnBrk="1" hangingPunct="1">
              <a:spcBef>
                <a:spcPct val="0"/>
              </a:spcBef>
              <a:buFontTx/>
              <a:buNone/>
            </a:pPr>
            <a:r>
              <a:rPr lang="zh-CN" altLang="en-US" sz="2600" b="1" dirty="0" smtClean="0">
                <a:latin typeface="Arial" pitchFamily="34" charset="0"/>
                <a:ea typeface="宋体"/>
              </a:rPr>
              <a:t>人口不是目的</a:t>
            </a:r>
            <a:r>
              <a:rPr lang="en-US" altLang="da-DK" sz="2600" b="1" dirty="0" smtClean="0">
                <a:latin typeface="Arial" pitchFamily="34" charset="0"/>
                <a:ea typeface="宋体"/>
              </a:rPr>
              <a:t>  </a:t>
            </a:r>
            <a:endParaRPr lang="en-US" altLang="da-DK" sz="2600" b="1" dirty="0">
              <a:latin typeface="Arial" pitchFamily="34" charset="0"/>
              <a:ea typeface="宋体"/>
            </a:endParaRPr>
          </a:p>
          <a:p>
            <a:pPr eaLnBrk="1" hangingPunct="1">
              <a:spcBef>
                <a:spcPct val="0"/>
              </a:spcBef>
              <a:buFontTx/>
              <a:buNone/>
            </a:pPr>
            <a:endParaRPr lang="en-US" altLang="da-DK" sz="1800" dirty="0">
              <a:latin typeface="Arial" pitchFamily="34" charset="0"/>
              <a:ea typeface="宋体"/>
            </a:endParaRPr>
          </a:p>
        </p:txBody>
      </p:sp>
      <p:sp>
        <p:nvSpPr>
          <p:cNvPr id="17" name="Title 1"/>
          <p:cNvSpPr>
            <a:spLocks noGrp="1"/>
          </p:cNvSpPr>
          <p:nvPr>
            <p:ph type="title"/>
          </p:nvPr>
        </p:nvSpPr>
        <p:spPr>
          <a:xfrm>
            <a:off x="342900" y="-17463"/>
            <a:ext cx="8147050" cy="1143001"/>
          </a:xfrm>
        </p:spPr>
        <p:txBody>
          <a:bodyPr>
            <a:normAutofit fontScale="90000"/>
          </a:bodyPr>
          <a:lstStyle/>
          <a:p>
            <a:pPr eaLnBrk="1" hangingPunct="1">
              <a:defRPr/>
            </a:pPr>
            <a:r>
              <a:rPr lang="en-US" altLang="da-DK" sz="5400" b="1" i="1" dirty="0" smtClean="0">
                <a:solidFill>
                  <a:srgbClr val="FF0000"/>
                </a:solidFill>
              </a:rPr>
              <a:t> </a:t>
            </a:r>
            <a:r>
              <a:rPr lang="en-US" altLang="da-DK" sz="7000" b="1" i="1" dirty="0" err="1" smtClean="0"/>
              <a:t>EBiSS</a:t>
            </a:r>
            <a:r>
              <a:rPr lang="en-US" altLang="da-DK" sz="7000" b="1" i="1" dirty="0" smtClean="0"/>
              <a:t>  </a:t>
            </a:r>
            <a:r>
              <a:rPr lang="en-US" altLang="da-DK" sz="2000" b="1" i="1" dirty="0" smtClean="0"/>
              <a:t>2007-2008 </a:t>
            </a:r>
          </a:p>
        </p:txBody>
      </p:sp>
      <p:sp>
        <p:nvSpPr>
          <p:cNvPr id="20493" name="TextBox 17"/>
          <p:cNvSpPr txBox="1">
            <a:spLocks noChangeArrowheads="1"/>
          </p:cNvSpPr>
          <p:nvPr/>
        </p:nvSpPr>
        <p:spPr bwMode="auto">
          <a:xfrm>
            <a:off x="-75625" y="4031850"/>
            <a:ext cx="3638550" cy="646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37931725" indent="-37474525" eaLnBrk="0" hangingPunct="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r>
              <a:rPr lang="en-US" altLang="da-DK" sz="1800" dirty="0">
                <a:latin typeface="Arial" pitchFamily="34" charset="0"/>
                <a:ea typeface="宋体"/>
              </a:rPr>
              <a:t> </a:t>
            </a:r>
            <a:r>
              <a:rPr lang="en-US" altLang="da-DK" sz="1800" dirty="0" err="1">
                <a:latin typeface="Arial" pitchFamily="34" charset="0"/>
                <a:ea typeface="宋体"/>
              </a:rPr>
              <a:t>EBiSS</a:t>
            </a:r>
            <a:r>
              <a:rPr lang="en-US" altLang="da-DK" sz="1800" dirty="0">
                <a:latin typeface="Arial" pitchFamily="34" charset="0"/>
                <a:ea typeface="宋体"/>
              </a:rPr>
              <a:t>-OASR R=-0.18</a:t>
            </a:r>
            <a:endParaRPr lang="en-US" altLang="da-DK" sz="1800" i="1" u="sng" dirty="0">
              <a:latin typeface="Arial"/>
              <a:ea typeface="宋体"/>
            </a:endParaRPr>
          </a:p>
          <a:p>
            <a:pPr eaLnBrk="1" hangingPunct="1">
              <a:spcBef>
                <a:spcPct val="0"/>
              </a:spcBef>
              <a:buFontTx/>
              <a:buNone/>
            </a:pPr>
            <a:endParaRPr lang="en-US" altLang="da-DK" sz="1800" dirty="0">
              <a:latin typeface="Arial" pitchFamily="34" charset="0"/>
              <a:ea typeface="宋体"/>
            </a:endParaRPr>
          </a:p>
        </p:txBody>
      </p:sp>
      <p:sp>
        <p:nvSpPr>
          <p:cNvPr id="16" name="TextBox 15"/>
          <p:cNvSpPr txBox="1">
            <a:spLocks noChangeArrowheads="1"/>
          </p:cNvSpPr>
          <p:nvPr/>
        </p:nvSpPr>
        <p:spPr bwMode="auto">
          <a:xfrm>
            <a:off x="901700" y="2311400"/>
            <a:ext cx="4521200" cy="110799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37931725" indent="-37474525" eaLnBrk="0" hangingPunct="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r>
              <a:rPr lang="en-US" altLang="da-DK" sz="2200" b="1" dirty="0">
                <a:latin typeface="Arial" pitchFamily="34" charset="0"/>
                <a:ea typeface="宋体"/>
              </a:rPr>
              <a:t>Legitimate &amp; sustainable </a:t>
            </a:r>
          </a:p>
          <a:p>
            <a:pPr eaLnBrk="1" hangingPunct="1">
              <a:spcBef>
                <a:spcPct val="0"/>
              </a:spcBef>
              <a:buFontTx/>
              <a:buNone/>
            </a:pPr>
            <a:r>
              <a:rPr lang="en-US" altLang="da-DK" sz="2200" b="1" dirty="0">
                <a:latin typeface="Arial" pitchFamily="34" charset="0"/>
                <a:ea typeface="宋体"/>
              </a:rPr>
              <a:t>rolling contract differences </a:t>
            </a:r>
            <a:r>
              <a:rPr lang="en-US" altLang="da-DK" sz="2200" b="1" i="1" dirty="0" smtClean="0">
                <a:latin typeface="Arial" pitchFamily="34" charset="0"/>
                <a:ea typeface="宋体"/>
              </a:rPr>
              <a:t>?</a:t>
            </a:r>
          </a:p>
          <a:p>
            <a:pPr eaLnBrk="1" hangingPunct="1">
              <a:spcBef>
                <a:spcPct val="0"/>
              </a:spcBef>
              <a:buFontTx/>
              <a:buNone/>
            </a:pPr>
            <a:r>
              <a:rPr lang="zh-CN" altLang="en-US" sz="2200" b="1" i="1" dirty="0" smtClean="0">
                <a:latin typeface="Arial" pitchFamily="34" charset="0"/>
                <a:ea typeface="宋体"/>
              </a:rPr>
              <a:t>合法且可持续的滚动协议差异</a:t>
            </a:r>
            <a:endParaRPr lang="en-US" altLang="da-DK" sz="2200" b="1" i="1" dirty="0">
              <a:latin typeface="Arial" pitchFamily="34" charset="0"/>
              <a:ea typeface="宋体"/>
            </a:endParaRPr>
          </a:p>
        </p:txBody>
      </p:sp>
      <p:pic>
        <p:nvPicPr>
          <p:cNvPr id="18" name="Picture 17"/>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6541163"/>
            <a:ext cx="9144000" cy="320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1" name="TextBox 20"/>
          <p:cNvSpPr txBox="1"/>
          <p:nvPr/>
        </p:nvSpPr>
        <p:spPr>
          <a:xfrm>
            <a:off x="18009" y="6517220"/>
            <a:ext cx="3036012" cy="615553"/>
          </a:xfrm>
          <a:prstGeom prst="rect">
            <a:avLst/>
          </a:prstGeom>
          <a:noFill/>
        </p:spPr>
        <p:txBody>
          <a:bodyPr wrap="square" rtlCol="0">
            <a:spAutoFit/>
          </a:bodyPr>
          <a:lstStyle/>
          <a:p>
            <a:r>
              <a:rPr lang="da-DK" sz="1600" b="1" dirty="0">
                <a:solidFill>
                  <a:schemeClr val="bg1"/>
                </a:solidFill>
                <a:ea typeface="宋体"/>
              </a:rPr>
              <a:t>www.sdu.dk/staff/vanhuysse</a:t>
            </a:r>
          </a:p>
          <a:p>
            <a:endParaRPr lang="da-DK" dirty="0">
              <a:ea typeface="宋体"/>
            </a:endParaRPr>
          </a:p>
        </p:txBody>
      </p:sp>
      <p:sp>
        <p:nvSpPr>
          <p:cNvPr id="19" name="TextBox 7"/>
          <p:cNvSpPr txBox="1">
            <a:spLocks noChangeArrowheads="1"/>
          </p:cNvSpPr>
          <p:nvPr/>
        </p:nvSpPr>
        <p:spPr bwMode="auto">
          <a:xfrm>
            <a:off x="5108575" y="5579400"/>
            <a:ext cx="3914775" cy="110799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37931725" indent="-37474525" eaLnBrk="0" hangingPunct="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algn="r" eaLnBrk="1" hangingPunct="1">
              <a:spcBef>
                <a:spcPct val="0"/>
              </a:spcBef>
              <a:buFontTx/>
              <a:buNone/>
            </a:pPr>
            <a:r>
              <a:rPr lang="en-US" altLang="da-DK" sz="1200" dirty="0">
                <a:latin typeface="Arial" pitchFamily="34" charset="0"/>
                <a:ea typeface="宋体"/>
              </a:rPr>
              <a:t>Vanhuysse, P. (2013), </a:t>
            </a:r>
          </a:p>
          <a:p>
            <a:pPr algn="r" eaLnBrk="1" hangingPunct="1">
              <a:spcBef>
                <a:spcPct val="0"/>
              </a:spcBef>
              <a:buFontTx/>
              <a:buNone/>
            </a:pPr>
            <a:r>
              <a:rPr lang="en-US" altLang="da-DK" sz="1200" i="1" dirty="0">
                <a:latin typeface="Arial" pitchFamily="34" charset="0"/>
                <a:ea typeface="宋体"/>
              </a:rPr>
              <a:t>Intergenerational Justice in Aging </a:t>
            </a:r>
            <a:r>
              <a:rPr lang="en-US" altLang="da-DK" sz="1200" i="1" dirty="0" smtClean="0">
                <a:latin typeface="Arial" pitchFamily="34" charset="0"/>
                <a:ea typeface="宋体"/>
              </a:rPr>
              <a:t>Societies</a:t>
            </a:r>
          </a:p>
          <a:p>
            <a:pPr algn="r" eaLnBrk="1" hangingPunct="1">
              <a:spcBef>
                <a:spcPct val="0"/>
              </a:spcBef>
              <a:buNone/>
            </a:pPr>
            <a:r>
              <a:rPr lang="en-US" altLang="da-DK" sz="1200" dirty="0" err="1">
                <a:latin typeface="Arial" pitchFamily="34" charset="0"/>
                <a:ea typeface="宋体"/>
              </a:rPr>
              <a:t>Vanhuysse</a:t>
            </a:r>
            <a:r>
              <a:rPr lang="en-US" altLang="da-DK" sz="1200" dirty="0">
                <a:latin typeface="Arial" pitchFamily="34" charset="0"/>
                <a:ea typeface="宋体"/>
              </a:rPr>
              <a:t>, P. (2013), </a:t>
            </a:r>
          </a:p>
          <a:p>
            <a:pPr algn="r" eaLnBrk="1" hangingPunct="1">
              <a:spcBef>
                <a:spcPct val="0"/>
              </a:spcBef>
              <a:buFontTx/>
              <a:buNone/>
            </a:pPr>
            <a:r>
              <a:rPr lang="zh-CN" altLang="en-US" sz="1200" i="1" dirty="0" smtClean="0">
                <a:latin typeface="+mn-ea"/>
                <a:ea typeface="+mn-ea"/>
              </a:rPr>
              <a:t>老龄化社会中的代际公平</a:t>
            </a:r>
            <a:endParaRPr lang="en-US" altLang="da-DK" sz="1200" i="1" dirty="0">
              <a:latin typeface="宋体"/>
              <a:ea typeface="宋体"/>
            </a:endParaRPr>
          </a:p>
          <a:p>
            <a:pPr eaLnBrk="1" hangingPunct="1">
              <a:spcBef>
                <a:spcPct val="0"/>
              </a:spcBef>
              <a:buFontTx/>
              <a:buNone/>
            </a:pPr>
            <a:endParaRPr lang="en-US" altLang="da-DK" sz="1800" dirty="0">
              <a:latin typeface="Arial" pitchFamily="34" charset="0"/>
              <a:ea typeface="宋体"/>
            </a:endParaRPr>
          </a:p>
        </p:txBody>
      </p:sp>
    </p:spTree>
    <p:extLst>
      <p:ext uri="{BB962C8B-B14F-4D97-AF65-F5344CB8AC3E}">
        <p14:creationId xmlns:p14="http://schemas.microsoft.com/office/powerpoint/2010/main" xmlns="" val="295202964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accel="50000" decel="5000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additive="base">
                                        <p:cTn id="7" dur="500" fill="hold"/>
                                        <p:tgtEl>
                                          <p:spTgt spid="28"/>
                                        </p:tgtEl>
                                        <p:attrNameLst>
                                          <p:attrName>ppt_x</p:attrName>
                                        </p:attrNameLst>
                                      </p:cBhvr>
                                      <p:tavLst>
                                        <p:tav tm="0">
                                          <p:val>
                                            <p:strVal val="#ppt_x"/>
                                          </p:val>
                                        </p:tav>
                                        <p:tav tm="100000">
                                          <p:val>
                                            <p:strVal val="#ppt_x"/>
                                          </p:val>
                                        </p:tav>
                                      </p:tavLst>
                                    </p:anim>
                                    <p:anim calcmode="lin" valueType="num">
                                      <p:cBhvr additive="base">
                                        <p:cTn id="8"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accel="50000" decel="50000" fill="hold"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accel="50000" decel="50000" fill="hold" nodeType="clickEffect">
                                  <p:stCondLst>
                                    <p:cond delay="0"/>
                                  </p:stCondLst>
                                  <p:childTnLst>
                                    <p:set>
                                      <p:cBhvr>
                                        <p:cTn id="18" dur="1" fill="hold">
                                          <p:stCondLst>
                                            <p:cond delay="0"/>
                                          </p:stCondLst>
                                        </p:cTn>
                                        <p:tgtEl>
                                          <p:spTgt spid="20"/>
                                        </p:tgtEl>
                                        <p:attrNameLst>
                                          <p:attrName>style.visibility</p:attrName>
                                        </p:attrNameLst>
                                      </p:cBhvr>
                                      <p:to>
                                        <p:strVal val="visible"/>
                                      </p:to>
                                    </p:set>
                                    <p:anim calcmode="lin" valueType="num">
                                      <p:cBhvr additive="base">
                                        <p:cTn id="19" dur="500" fill="hold"/>
                                        <p:tgtEl>
                                          <p:spTgt spid="20"/>
                                        </p:tgtEl>
                                        <p:attrNameLst>
                                          <p:attrName>ppt_x</p:attrName>
                                        </p:attrNameLst>
                                      </p:cBhvr>
                                      <p:tavLst>
                                        <p:tav tm="0">
                                          <p:val>
                                            <p:strVal val="#ppt_x"/>
                                          </p:val>
                                        </p:tav>
                                        <p:tav tm="100000">
                                          <p:val>
                                            <p:strVal val="#ppt_x"/>
                                          </p:val>
                                        </p:tav>
                                      </p:tavLst>
                                    </p:anim>
                                    <p:anim calcmode="lin" valueType="num">
                                      <p:cBhvr additive="base">
                                        <p:cTn id="20"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accel="50000" decel="50000" fill="hold" grpId="0" nodeType="click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500" fill="hold"/>
                                        <p:tgtEl>
                                          <p:spTgt spid="16"/>
                                        </p:tgtEl>
                                        <p:attrNameLst>
                                          <p:attrName>ppt_x</p:attrName>
                                        </p:attrNameLst>
                                      </p:cBhvr>
                                      <p:tavLst>
                                        <p:tav tm="0">
                                          <p:val>
                                            <p:strVal val="#ppt_x"/>
                                          </p:val>
                                        </p:tav>
                                        <p:tav tm="100000">
                                          <p:val>
                                            <p:strVal val="#ppt_x"/>
                                          </p:val>
                                        </p:tav>
                                      </p:tavLst>
                                    </p:anim>
                                    <p:anim calcmode="lin" valueType="num">
                                      <p:cBhvr additive="base">
                                        <p:cTn id="26"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1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4395" y="274638"/>
            <a:ext cx="8229600" cy="508079"/>
          </a:xfrm>
        </p:spPr>
        <p:txBody>
          <a:bodyPr/>
          <a:lstStyle/>
          <a:p>
            <a:r>
              <a:rPr lang="da-DK" sz="3800" b="1" dirty="0" err="1" smtClean="0">
                <a:latin typeface="Arial"/>
                <a:cs typeface="Arial"/>
              </a:rPr>
              <a:t>Outline</a:t>
            </a:r>
            <a:r>
              <a:rPr lang="zh-CN" altLang="en-US" sz="3800" b="1" dirty="0" smtClean="0">
                <a:latin typeface="Arial"/>
                <a:cs typeface="Arial"/>
              </a:rPr>
              <a:t> </a:t>
            </a:r>
            <a:r>
              <a:rPr lang="da-DK" sz="3800" b="1" dirty="0" err="1" smtClean="0">
                <a:latin typeface="华文宋体"/>
                <a:ea typeface="华文宋体"/>
                <a:cs typeface="华文宋体"/>
              </a:rPr>
              <a:t>概述</a:t>
            </a:r>
            <a:endParaRPr lang="da-DK" sz="3800" b="1" dirty="0">
              <a:latin typeface="华文宋体"/>
              <a:ea typeface="华文宋体"/>
              <a:cs typeface="华文宋体"/>
            </a:endParaRPr>
          </a:p>
        </p:txBody>
      </p:sp>
      <p:sp>
        <p:nvSpPr>
          <p:cNvPr id="3" name="Content Placeholder 2"/>
          <p:cNvSpPr>
            <a:spLocks noGrp="1"/>
          </p:cNvSpPr>
          <p:nvPr>
            <p:ph idx="1"/>
          </p:nvPr>
        </p:nvSpPr>
        <p:spPr>
          <a:xfrm>
            <a:off x="457200" y="1039006"/>
            <a:ext cx="8229600" cy="5030739"/>
          </a:xfrm>
        </p:spPr>
        <p:txBody>
          <a:bodyPr/>
          <a:lstStyle/>
          <a:p>
            <a:r>
              <a:rPr lang="da-DK" sz="2400" dirty="0" err="1" smtClean="0">
                <a:latin typeface="Arial"/>
                <a:cs typeface="Arial"/>
              </a:rPr>
              <a:t>Redistributive</a:t>
            </a:r>
            <a:r>
              <a:rPr lang="da-DK" sz="2400" dirty="0" smtClean="0">
                <a:latin typeface="Arial"/>
                <a:cs typeface="Arial"/>
              </a:rPr>
              <a:t> </a:t>
            </a:r>
            <a:r>
              <a:rPr lang="da-DK" sz="2400" dirty="0" err="1" smtClean="0">
                <a:latin typeface="Arial"/>
                <a:cs typeface="Arial"/>
              </a:rPr>
              <a:t>effects</a:t>
            </a:r>
            <a:r>
              <a:rPr lang="da-DK" sz="2400" dirty="0" smtClean="0">
                <a:latin typeface="Arial"/>
                <a:cs typeface="Arial"/>
              </a:rPr>
              <a:t> of policy design </a:t>
            </a:r>
            <a:r>
              <a:rPr lang="da-DK" sz="2400" dirty="0" err="1" smtClean="0">
                <a:latin typeface="Arial"/>
                <a:cs typeface="Arial"/>
              </a:rPr>
              <a:t>within</a:t>
            </a:r>
            <a:r>
              <a:rPr lang="da-DK" sz="2400" dirty="0" smtClean="0">
                <a:latin typeface="Arial"/>
                <a:cs typeface="Arial"/>
              </a:rPr>
              <a:t>/</a:t>
            </a:r>
            <a:r>
              <a:rPr lang="da-DK" sz="2400" dirty="0" err="1" smtClean="0">
                <a:latin typeface="Arial"/>
                <a:cs typeface="Arial"/>
              </a:rPr>
              <a:t>between</a:t>
            </a:r>
            <a:r>
              <a:rPr lang="da-DK" sz="2400" dirty="0" smtClean="0">
                <a:latin typeface="Arial"/>
                <a:cs typeface="Arial"/>
              </a:rPr>
              <a:t> generations</a:t>
            </a:r>
          </a:p>
          <a:p>
            <a:r>
              <a:rPr lang="da-DK" sz="2400" dirty="0" err="1" smtClean="0">
                <a:latin typeface="Arial"/>
                <a:cs typeface="Arial"/>
              </a:rPr>
              <a:t>Political</a:t>
            </a:r>
            <a:r>
              <a:rPr lang="da-DK" sz="2400" dirty="0" smtClean="0">
                <a:latin typeface="Arial"/>
                <a:cs typeface="Arial"/>
              </a:rPr>
              <a:t> </a:t>
            </a:r>
            <a:r>
              <a:rPr lang="da-DK" sz="2400" dirty="0" err="1" smtClean="0">
                <a:latin typeface="Arial"/>
                <a:cs typeface="Arial"/>
              </a:rPr>
              <a:t>economy</a:t>
            </a:r>
            <a:r>
              <a:rPr lang="da-DK" sz="2400" dirty="0" smtClean="0">
                <a:latin typeface="Arial"/>
                <a:cs typeface="Arial"/>
              </a:rPr>
              <a:t> </a:t>
            </a:r>
            <a:r>
              <a:rPr lang="da-DK" sz="2400" dirty="0" err="1" smtClean="0">
                <a:latin typeface="Arial"/>
                <a:cs typeface="Arial"/>
              </a:rPr>
              <a:t>effects</a:t>
            </a:r>
            <a:r>
              <a:rPr lang="da-DK" sz="2400" dirty="0" smtClean="0">
                <a:latin typeface="Arial"/>
                <a:cs typeface="Arial"/>
              </a:rPr>
              <a:t> on </a:t>
            </a:r>
            <a:r>
              <a:rPr lang="da-DK" sz="2400" dirty="0" err="1" smtClean="0">
                <a:latin typeface="Arial"/>
                <a:cs typeface="Arial"/>
              </a:rPr>
              <a:t>redistribution</a:t>
            </a:r>
            <a:r>
              <a:rPr lang="da-DK" sz="2400" dirty="0" smtClean="0">
                <a:latin typeface="Arial"/>
                <a:cs typeface="Arial"/>
              </a:rPr>
              <a:t>: population </a:t>
            </a:r>
            <a:r>
              <a:rPr lang="da-DK" sz="2400" dirty="0" err="1" smtClean="0">
                <a:latin typeface="Arial"/>
                <a:cs typeface="Arial"/>
              </a:rPr>
              <a:t>aging</a:t>
            </a:r>
            <a:r>
              <a:rPr lang="da-DK" sz="2400" dirty="0" smtClean="0">
                <a:latin typeface="Arial"/>
                <a:cs typeface="Arial"/>
              </a:rPr>
              <a:t>, pension </a:t>
            </a:r>
            <a:r>
              <a:rPr lang="da-DK" sz="2400" dirty="0" err="1" smtClean="0">
                <a:latin typeface="Arial"/>
                <a:cs typeface="Arial"/>
              </a:rPr>
              <a:t>generosity</a:t>
            </a:r>
            <a:r>
              <a:rPr lang="da-DK" sz="2400" dirty="0" smtClean="0">
                <a:latin typeface="Arial"/>
                <a:cs typeface="Arial"/>
              </a:rPr>
              <a:t> </a:t>
            </a:r>
            <a:r>
              <a:rPr lang="da-DK" sz="2400" dirty="0" err="1" smtClean="0">
                <a:latin typeface="Arial"/>
                <a:cs typeface="Arial"/>
              </a:rPr>
              <a:t>cutbacks</a:t>
            </a:r>
            <a:r>
              <a:rPr lang="da-DK" sz="2400" dirty="0" smtClean="0">
                <a:latin typeface="Arial"/>
                <a:cs typeface="Arial"/>
              </a:rPr>
              <a:t> and pro-</a:t>
            </a:r>
            <a:r>
              <a:rPr lang="da-DK" sz="2400" dirty="0" err="1" smtClean="0">
                <a:latin typeface="Arial"/>
                <a:cs typeface="Arial"/>
              </a:rPr>
              <a:t>elderly</a:t>
            </a:r>
            <a:r>
              <a:rPr lang="da-DK" sz="2400" dirty="0" smtClean="0">
                <a:latin typeface="Arial"/>
                <a:cs typeface="Arial"/>
              </a:rPr>
              <a:t> policy bias </a:t>
            </a:r>
          </a:p>
          <a:p>
            <a:r>
              <a:rPr lang="da-DK" sz="2400" dirty="0" smtClean="0">
                <a:latin typeface="Arial"/>
                <a:cs typeface="Arial"/>
              </a:rPr>
              <a:t>Beyond policy transfers: </a:t>
            </a:r>
            <a:r>
              <a:rPr lang="da-DK" sz="2400" dirty="0" err="1" smtClean="0">
                <a:latin typeface="Arial"/>
                <a:cs typeface="Arial"/>
              </a:rPr>
              <a:t>Shining</a:t>
            </a:r>
            <a:r>
              <a:rPr lang="da-DK" sz="2400" dirty="0" smtClean="0">
                <a:latin typeface="Arial"/>
                <a:cs typeface="Arial"/>
              </a:rPr>
              <a:t> a </a:t>
            </a:r>
            <a:r>
              <a:rPr lang="da-DK" sz="2400" dirty="0" err="1" smtClean="0">
                <a:latin typeface="Arial"/>
                <a:cs typeface="Arial"/>
              </a:rPr>
              <a:t>wider</a:t>
            </a:r>
            <a:r>
              <a:rPr lang="da-DK" sz="2400" dirty="0" smtClean="0">
                <a:latin typeface="Arial"/>
                <a:cs typeface="Arial"/>
              </a:rPr>
              <a:t> light on </a:t>
            </a:r>
            <a:r>
              <a:rPr lang="da-DK" sz="2400" dirty="0" err="1" smtClean="0">
                <a:latin typeface="Arial"/>
                <a:cs typeface="Arial"/>
              </a:rPr>
              <a:t>resource</a:t>
            </a:r>
            <a:r>
              <a:rPr lang="da-DK" sz="2400" dirty="0" smtClean="0">
                <a:latin typeface="Arial"/>
                <a:cs typeface="Arial"/>
              </a:rPr>
              <a:t> (re)</a:t>
            </a:r>
            <a:r>
              <a:rPr lang="da-DK" sz="2400" dirty="0" err="1" smtClean="0">
                <a:latin typeface="Arial"/>
                <a:cs typeface="Arial"/>
              </a:rPr>
              <a:t>allocations</a:t>
            </a:r>
            <a:r>
              <a:rPr lang="da-DK" sz="2400" dirty="0" smtClean="0">
                <a:latin typeface="Arial"/>
                <a:cs typeface="Arial"/>
              </a:rPr>
              <a:t> </a:t>
            </a:r>
            <a:r>
              <a:rPr lang="da-DK" sz="2400" dirty="0" err="1" smtClean="0">
                <a:latin typeface="Arial"/>
                <a:cs typeface="Arial"/>
              </a:rPr>
              <a:t>between</a:t>
            </a:r>
            <a:r>
              <a:rPr lang="da-DK" sz="2400" dirty="0" smtClean="0">
                <a:latin typeface="Arial"/>
                <a:cs typeface="Arial"/>
              </a:rPr>
              <a:t> generations in Europe</a:t>
            </a:r>
          </a:p>
          <a:p>
            <a:r>
              <a:rPr lang="zh-CN" altLang="en-US" sz="2400" dirty="0" smtClean="0">
                <a:latin typeface="+mn-ea"/>
                <a:ea typeface="+mn-ea"/>
              </a:rPr>
              <a:t>几代人以内</a:t>
            </a:r>
            <a:r>
              <a:rPr lang="en-US" altLang="zh-CN" sz="2400" dirty="0" smtClean="0">
                <a:latin typeface="+mn-ea"/>
                <a:ea typeface="+mn-ea"/>
              </a:rPr>
              <a:t>/</a:t>
            </a:r>
            <a:r>
              <a:rPr lang="zh-CN" altLang="en-US" sz="2400" dirty="0" smtClean="0">
                <a:latin typeface="+mn-ea"/>
                <a:ea typeface="+mn-ea"/>
              </a:rPr>
              <a:t>几代</a:t>
            </a:r>
            <a:r>
              <a:rPr lang="zh-CN" altLang="en-US" sz="2400" dirty="0" smtClean="0">
                <a:latin typeface="+mn-ea"/>
                <a:ea typeface="+mn-ea"/>
              </a:rPr>
              <a:t>人之间</a:t>
            </a:r>
            <a:r>
              <a:rPr lang="zh-CN" altLang="en-US" sz="2400" dirty="0" smtClean="0">
                <a:latin typeface="+mn-ea"/>
                <a:ea typeface="+mn-ea"/>
              </a:rPr>
              <a:t>政</a:t>
            </a:r>
            <a:r>
              <a:rPr lang="zh-CN" altLang="en-US" sz="2400" dirty="0" smtClean="0">
                <a:latin typeface="+mn-ea"/>
                <a:ea typeface="+mn-ea"/>
              </a:rPr>
              <a:t>策设计的再分配效果</a:t>
            </a:r>
            <a:endParaRPr lang="zh-CN" altLang="en-US" sz="2400" dirty="0">
              <a:latin typeface="+mn-ea"/>
              <a:ea typeface="+mn-ea"/>
            </a:endParaRPr>
          </a:p>
          <a:p>
            <a:r>
              <a:rPr lang="zh-CN" altLang="en-US" sz="2400" dirty="0" smtClean="0">
                <a:latin typeface="+mn-ea"/>
                <a:ea typeface="+mn-ea"/>
              </a:rPr>
              <a:t>政治经济背景对再分配的影响：人口老龄化、养老金福利削减、有利于老年人的政策倾向</a:t>
            </a:r>
            <a:endParaRPr lang="zh-CN" altLang="en-US" sz="2400" dirty="0">
              <a:latin typeface="+mn-ea"/>
              <a:ea typeface="+mn-ea"/>
            </a:endParaRPr>
          </a:p>
          <a:p>
            <a:r>
              <a:rPr lang="zh-CN" altLang="en-US" sz="2400" dirty="0" smtClean="0">
                <a:latin typeface="+mn-ea"/>
                <a:ea typeface="+mn-ea"/>
              </a:rPr>
              <a:t>除了政策转变外：在欧洲各代人之间的资源</a:t>
            </a:r>
            <a:r>
              <a:rPr lang="zh-CN" altLang="zh-CN" sz="2400" dirty="0">
                <a:latin typeface="+mn-ea"/>
                <a:ea typeface="+mn-ea"/>
              </a:rPr>
              <a:t>（</a:t>
            </a:r>
            <a:r>
              <a:rPr lang="zh-CN" altLang="en-US" sz="2400" dirty="0" smtClean="0">
                <a:latin typeface="+mn-ea"/>
                <a:ea typeface="+mn-ea"/>
              </a:rPr>
              <a:t>重新</a:t>
            </a:r>
            <a:r>
              <a:rPr lang="zh-CN" altLang="zh-CN" sz="2400" dirty="0" smtClean="0">
                <a:latin typeface="+mn-ea"/>
                <a:ea typeface="+mn-ea"/>
              </a:rPr>
              <a:t>）</a:t>
            </a:r>
            <a:r>
              <a:rPr lang="zh-CN" altLang="en-US" sz="2400" dirty="0" smtClean="0">
                <a:latin typeface="+mn-ea"/>
                <a:ea typeface="+mn-ea"/>
              </a:rPr>
              <a:t>分配方面发挥着更大的作用</a:t>
            </a:r>
            <a:endParaRPr lang="da-DK" sz="2400" dirty="0" smtClean="0">
              <a:latin typeface="+mn-ea"/>
              <a:ea typeface="+mn-ea"/>
              <a:cs typeface="Arial"/>
            </a:endParaRPr>
          </a:p>
          <a:p>
            <a:endParaRPr lang="da-DK" sz="2400" dirty="0">
              <a:latin typeface="Arial"/>
              <a:cs typeface="Arial"/>
            </a:endParaRPr>
          </a:p>
          <a:p>
            <a:endParaRPr lang="da-DK" sz="2400" dirty="0">
              <a:latin typeface="Arial"/>
              <a:cs typeface="Arial"/>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6541163"/>
            <a:ext cx="9144000" cy="320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41504445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p:nvPr/>
        </p:nvGraphicFramePr>
        <p:xfrm>
          <a:off x="1028700" y="876300"/>
          <a:ext cx="7461250" cy="5619750"/>
        </p:xfrm>
        <a:graphic>
          <a:graphicData uri="http://schemas.openxmlformats.org/drawingml/2006/chart">
            <c:chart xmlns:c="http://schemas.openxmlformats.org/drawingml/2006/chart" xmlns:r="http://schemas.openxmlformats.org/officeDocument/2006/relationships" r:id="rId2"/>
          </a:graphicData>
        </a:graphic>
      </p:graphicFrame>
      <p:sp>
        <p:nvSpPr>
          <p:cNvPr id="5" name="Title 1"/>
          <p:cNvSpPr>
            <a:spLocks noGrp="1"/>
          </p:cNvSpPr>
          <p:nvPr>
            <p:ph type="title"/>
          </p:nvPr>
        </p:nvSpPr>
        <p:spPr>
          <a:xfrm>
            <a:off x="342900" y="-17463"/>
            <a:ext cx="8147050" cy="1143001"/>
          </a:xfrm>
        </p:spPr>
        <p:txBody>
          <a:bodyPr>
            <a:normAutofit fontScale="90000"/>
          </a:bodyPr>
          <a:lstStyle/>
          <a:p>
            <a:pPr eaLnBrk="1" hangingPunct="1">
              <a:defRPr/>
            </a:pPr>
            <a:r>
              <a:rPr lang="en-US" altLang="da-DK" sz="5400" b="1" i="1" dirty="0" smtClean="0">
                <a:solidFill>
                  <a:srgbClr val="FF0000"/>
                </a:solidFill>
              </a:rPr>
              <a:t> </a:t>
            </a:r>
            <a:r>
              <a:rPr lang="en-US" altLang="da-DK" sz="7000" b="1" i="1" dirty="0" err="1" smtClean="0"/>
              <a:t>EBiSS</a:t>
            </a:r>
            <a:r>
              <a:rPr lang="en-US" altLang="da-DK" sz="7000" b="1" i="1" dirty="0" smtClean="0"/>
              <a:t>  </a:t>
            </a:r>
            <a:r>
              <a:rPr lang="en-US" altLang="da-DK" sz="2000" b="1" i="1" dirty="0" smtClean="0"/>
              <a:t>2009-2010 或最近</a:t>
            </a:r>
          </a:p>
        </p:txBody>
      </p:sp>
      <p:sp>
        <p:nvSpPr>
          <p:cNvPr id="21508" name="TextBox 9"/>
          <p:cNvSpPr txBox="1">
            <a:spLocks noChangeArrowheads="1"/>
          </p:cNvSpPr>
          <p:nvPr/>
        </p:nvSpPr>
        <p:spPr bwMode="auto">
          <a:xfrm>
            <a:off x="-1432590" y="1364457"/>
            <a:ext cx="9436100" cy="4619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37931725" indent="-37474525" eaLnBrk="0" hangingPunct="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algn="r" eaLnBrk="1" hangingPunct="1">
              <a:spcBef>
                <a:spcPct val="0"/>
              </a:spcBef>
              <a:buFontTx/>
              <a:buNone/>
            </a:pPr>
            <a:r>
              <a:rPr lang="en-US" altLang="da-DK" sz="2400" b="1" i="1" dirty="0">
                <a:latin typeface="Arial"/>
                <a:ea typeface="宋体"/>
              </a:rPr>
              <a:t>PL…. GRE, IT, SK, CZ, SL, JA</a:t>
            </a:r>
          </a:p>
        </p:txBody>
      </p:sp>
      <p:sp>
        <p:nvSpPr>
          <p:cNvPr id="21509" name="TextBox 10"/>
          <p:cNvSpPr txBox="1">
            <a:spLocks noChangeArrowheads="1"/>
          </p:cNvSpPr>
          <p:nvPr/>
        </p:nvSpPr>
        <p:spPr bwMode="auto">
          <a:xfrm>
            <a:off x="139700" y="2547938"/>
            <a:ext cx="6986588" cy="8302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37931725" indent="-37474525" eaLnBrk="0" hangingPunct="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r>
              <a:rPr lang="en-US" altLang="da-DK" sz="2400" b="1" i="1" dirty="0">
                <a:solidFill>
                  <a:srgbClr val="008000"/>
                </a:solidFill>
                <a:latin typeface="Arial"/>
                <a:ea typeface="宋体"/>
              </a:rPr>
              <a:t>	</a:t>
            </a:r>
          </a:p>
          <a:p>
            <a:pPr eaLnBrk="1" hangingPunct="1">
              <a:spcBef>
                <a:spcPct val="0"/>
              </a:spcBef>
              <a:buFontTx/>
              <a:buNone/>
            </a:pPr>
            <a:r>
              <a:rPr lang="en-US" altLang="da-DK" sz="2400" b="1" i="1" dirty="0">
                <a:solidFill>
                  <a:srgbClr val="008000"/>
                </a:solidFill>
                <a:latin typeface="Arial"/>
                <a:ea typeface="宋体"/>
              </a:rPr>
              <a:t>	</a:t>
            </a:r>
            <a:r>
              <a:rPr lang="en-US" altLang="da-DK" sz="2400" b="1" i="1" dirty="0">
                <a:latin typeface="Arial"/>
                <a:ea typeface="宋体"/>
              </a:rPr>
              <a:t>NZ, KO, CA, IE, DK, NL, BE, NO, UK, SE </a:t>
            </a:r>
          </a:p>
        </p:txBody>
      </p:sp>
      <p:sp>
        <p:nvSpPr>
          <p:cNvPr id="21511" name="TextBox 22"/>
          <p:cNvSpPr txBox="1">
            <a:spLocks noChangeArrowheads="1"/>
          </p:cNvSpPr>
          <p:nvPr/>
        </p:nvSpPr>
        <p:spPr bwMode="auto">
          <a:xfrm>
            <a:off x="7291388" y="2128838"/>
            <a:ext cx="401637" cy="368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37931725" indent="-37474525" eaLnBrk="0" hangingPunct="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r>
              <a:rPr lang="en-US" altLang="da-DK" sz="1800" b="1" dirty="0">
                <a:latin typeface="Arial" pitchFamily="34" charset="0"/>
                <a:ea typeface="宋体"/>
              </a:rPr>
              <a:t>IT</a:t>
            </a:r>
          </a:p>
        </p:txBody>
      </p:sp>
      <p:sp>
        <p:nvSpPr>
          <p:cNvPr id="21512" name="TextBox 23"/>
          <p:cNvSpPr txBox="1">
            <a:spLocks noChangeArrowheads="1"/>
          </p:cNvSpPr>
          <p:nvPr/>
        </p:nvSpPr>
        <p:spPr bwMode="auto">
          <a:xfrm>
            <a:off x="6430963" y="2778125"/>
            <a:ext cx="590550"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37931725" indent="-37474525" eaLnBrk="0" hangingPunct="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r>
              <a:rPr lang="en-US" altLang="da-DK" sz="1800" b="1" dirty="0">
                <a:latin typeface="Arial" pitchFamily="34" charset="0"/>
                <a:ea typeface="宋体"/>
              </a:rPr>
              <a:t>JA</a:t>
            </a:r>
          </a:p>
        </p:txBody>
      </p:sp>
      <p:sp>
        <p:nvSpPr>
          <p:cNvPr id="21513" name="TextBox 24"/>
          <p:cNvSpPr txBox="1">
            <a:spLocks noChangeArrowheads="1"/>
          </p:cNvSpPr>
          <p:nvPr/>
        </p:nvSpPr>
        <p:spPr bwMode="auto">
          <a:xfrm>
            <a:off x="4187825" y="3927475"/>
            <a:ext cx="650875"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37931725" indent="-37474525" eaLnBrk="0" hangingPunct="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r>
              <a:rPr lang="en-US" altLang="da-DK" sz="1800" b="1" dirty="0">
                <a:latin typeface="Arial" pitchFamily="34" charset="0"/>
                <a:ea typeface="宋体"/>
              </a:rPr>
              <a:t>GE</a:t>
            </a:r>
          </a:p>
        </p:txBody>
      </p:sp>
      <p:sp>
        <p:nvSpPr>
          <p:cNvPr id="21514" name="TextBox 25"/>
          <p:cNvSpPr txBox="1">
            <a:spLocks noChangeArrowheads="1"/>
          </p:cNvSpPr>
          <p:nvPr/>
        </p:nvSpPr>
        <p:spPr bwMode="auto">
          <a:xfrm>
            <a:off x="3462338" y="4062413"/>
            <a:ext cx="493712" cy="368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37931725" indent="-37474525" eaLnBrk="0" hangingPunct="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r>
              <a:rPr lang="en-US" altLang="da-DK" sz="1800" b="1" dirty="0">
                <a:latin typeface="Arial" pitchFamily="34" charset="0"/>
                <a:ea typeface="宋体"/>
              </a:rPr>
              <a:t>SE</a:t>
            </a:r>
          </a:p>
        </p:txBody>
      </p:sp>
      <p:pic>
        <p:nvPicPr>
          <p:cNvPr id="11" name="Picture 10"/>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6541163"/>
            <a:ext cx="9144000" cy="320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2" name="TextBox 11"/>
          <p:cNvSpPr txBox="1"/>
          <p:nvPr/>
        </p:nvSpPr>
        <p:spPr>
          <a:xfrm>
            <a:off x="18009" y="6517220"/>
            <a:ext cx="3036012" cy="615553"/>
          </a:xfrm>
          <a:prstGeom prst="rect">
            <a:avLst/>
          </a:prstGeom>
          <a:noFill/>
        </p:spPr>
        <p:txBody>
          <a:bodyPr wrap="square" rtlCol="0">
            <a:spAutoFit/>
          </a:bodyPr>
          <a:lstStyle/>
          <a:p>
            <a:r>
              <a:rPr lang="da-DK" sz="1600" b="1" dirty="0">
                <a:solidFill>
                  <a:schemeClr val="bg1"/>
                </a:solidFill>
                <a:ea typeface="宋体"/>
              </a:rPr>
              <a:t>www.sdu.dk/staff/vanhuysse</a:t>
            </a:r>
          </a:p>
          <a:p>
            <a:endParaRPr lang="da-DK" dirty="0">
              <a:ea typeface="宋体"/>
            </a:endParaRPr>
          </a:p>
        </p:txBody>
      </p:sp>
      <p:sp>
        <p:nvSpPr>
          <p:cNvPr id="13" name="TextBox 12"/>
          <p:cNvSpPr txBox="1">
            <a:spLocks noChangeArrowheads="1"/>
          </p:cNvSpPr>
          <p:nvPr/>
        </p:nvSpPr>
        <p:spPr bwMode="auto">
          <a:xfrm>
            <a:off x="97475" y="1727200"/>
            <a:ext cx="4521200" cy="1384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37931725" indent="-37474525" eaLnBrk="0" hangingPunct="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r>
              <a:rPr lang="en-US" altLang="da-DK" sz="2200" b="1" dirty="0">
                <a:latin typeface="Arial" pitchFamily="34" charset="0"/>
                <a:ea typeface="宋体"/>
              </a:rPr>
              <a:t>‘Spartan-childhood-for-luxury-old-age’ tradeoffs agreed to by successive cohorts? </a:t>
            </a:r>
            <a:endParaRPr lang="en-US" altLang="da-DK" sz="2200" b="1" i="1" dirty="0">
              <a:latin typeface="Arial" pitchFamily="34" charset="0"/>
              <a:ea typeface="宋体"/>
            </a:endParaRPr>
          </a:p>
          <a:p>
            <a:pPr eaLnBrk="1" hangingPunct="1">
              <a:spcBef>
                <a:spcPct val="0"/>
              </a:spcBef>
              <a:buFontTx/>
              <a:buNone/>
            </a:pPr>
            <a:endParaRPr lang="en-US" altLang="da-DK" sz="1800" dirty="0">
              <a:latin typeface="Arial" pitchFamily="34" charset="0"/>
              <a:ea typeface="宋体"/>
            </a:endParaRPr>
          </a:p>
        </p:txBody>
      </p:sp>
    </p:spTree>
    <p:extLst>
      <p:ext uri="{BB962C8B-B14F-4D97-AF65-F5344CB8AC3E}">
        <p14:creationId xmlns:p14="http://schemas.microsoft.com/office/powerpoint/2010/main" xmlns="" val="1467876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accel="50000" decel="5000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3"/>
          <p:cNvPicPr>
            <a:picLocks noChangeAspect="1"/>
          </p:cNvPicPr>
          <p:nvPr/>
        </p:nvPicPr>
        <p:blipFill>
          <a:blip r:embed="rId2">
            <a:extLst>
              <a:ext uri="{28A0092B-C50C-407E-A947-70E740481C1C}">
                <a14:useLocalDpi xmlns:a14="http://schemas.microsoft.com/office/drawing/2010/main" xmlns="" val="0"/>
              </a:ext>
            </a:extLst>
          </a:blip>
          <a:srcRect/>
          <a:stretch>
            <a:fillRect/>
          </a:stretch>
        </p:blipFill>
        <p:spPr bwMode="auto">
          <a:xfrm>
            <a:off x="2095500" y="63500"/>
            <a:ext cx="3910203" cy="529737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2291" name="TextBox 3"/>
          <p:cNvSpPr txBox="1">
            <a:spLocks noChangeArrowheads="1"/>
          </p:cNvSpPr>
          <p:nvPr/>
        </p:nvSpPr>
        <p:spPr bwMode="auto">
          <a:xfrm>
            <a:off x="1277106" y="4248842"/>
            <a:ext cx="6680200" cy="9541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37931725" indent="-37474525" eaLnBrk="0" hangingPunct="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r>
              <a:rPr lang="en-US" altLang="da-DK" sz="1400" dirty="0">
                <a:latin typeface="Arial" pitchFamily="34" charset="0"/>
                <a:ea typeface="宋体"/>
              </a:rPr>
              <a:t>Vanhuysse, Pieter (2013), </a:t>
            </a:r>
            <a:r>
              <a:rPr lang="en-US" altLang="da-DK" sz="1400" i="1" dirty="0">
                <a:latin typeface="Arial" pitchFamily="34" charset="0"/>
                <a:ea typeface="宋体"/>
              </a:rPr>
              <a:t>Intergenerational Justice in Aging Societies: A Cross-national Comparison of 29 OECD Countries, </a:t>
            </a:r>
            <a:r>
              <a:rPr lang="en-US" altLang="da-DK" sz="1400" dirty="0" err="1">
                <a:latin typeface="Arial" pitchFamily="34" charset="0"/>
                <a:ea typeface="宋体"/>
              </a:rPr>
              <a:t>Gütersloh</a:t>
            </a:r>
            <a:r>
              <a:rPr lang="en-US" altLang="da-DK" sz="1400" dirty="0">
                <a:latin typeface="Arial" pitchFamily="34" charset="0"/>
                <a:ea typeface="宋体"/>
              </a:rPr>
              <a:t>: Bertelsmann </a:t>
            </a:r>
            <a:r>
              <a:rPr lang="en-US" altLang="da-DK" sz="1400" dirty="0" err="1">
                <a:latin typeface="Arial" pitchFamily="34" charset="0"/>
                <a:ea typeface="宋体"/>
              </a:rPr>
              <a:t>Stiftung</a:t>
            </a:r>
            <a:r>
              <a:rPr lang="en-US" altLang="da-DK" sz="1400" dirty="0" smtClean="0">
                <a:latin typeface="Arial" pitchFamily="34" charset="0"/>
                <a:ea typeface="宋体"/>
              </a:rPr>
              <a:t>.</a:t>
            </a:r>
          </a:p>
          <a:p>
            <a:pPr eaLnBrk="1" hangingPunct="1">
              <a:spcBef>
                <a:spcPct val="0"/>
              </a:spcBef>
              <a:buNone/>
            </a:pPr>
            <a:r>
              <a:rPr lang="en-US" altLang="da-DK" sz="1400" dirty="0" err="1">
                <a:latin typeface="Arial" pitchFamily="34" charset="0"/>
                <a:ea typeface="宋体"/>
              </a:rPr>
              <a:t>Vanhuysse</a:t>
            </a:r>
            <a:r>
              <a:rPr lang="en-US" altLang="da-DK" sz="1400" dirty="0">
                <a:latin typeface="Arial" pitchFamily="34" charset="0"/>
                <a:ea typeface="宋体"/>
              </a:rPr>
              <a:t>, Pieter (2013)</a:t>
            </a:r>
            <a:r>
              <a:rPr lang="en-US" altLang="da-DK" sz="1400" dirty="0" smtClean="0">
                <a:latin typeface="Arial" pitchFamily="34" charset="0"/>
                <a:ea typeface="宋体"/>
              </a:rPr>
              <a:t>,</a:t>
            </a:r>
            <a:r>
              <a:rPr lang="zh-CN" altLang="en-US" sz="1400" dirty="0" smtClean="0">
                <a:latin typeface="Arial" pitchFamily="34" charset="0"/>
                <a:ea typeface="宋体"/>
              </a:rPr>
              <a:t> </a:t>
            </a:r>
            <a:r>
              <a:rPr lang="zh-CN" altLang="en-US" sz="1400" dirty="0" smtClean="0">
                <a:latin typeface="+mn-ea"/>
                <a:ea typeface="+mn-ea"/>
              </a:rPr>
              <a:t>老龄化社会的代际公平：</a:t>
            </a:r>
            <a:r>
              <a:rPr lang="en-US" altLang="zh-CN" sz="1400" dirty="0" smtClean="0">
                <a:latin typeface="+mn-ea"/>
                <a:ea typeface="+mn-ea"/>
              </a:rPr>
              <a:t>29</a:t>
            </a:r>
            <a:r>
              <a:rPr lang="zh-CN" altLang="en-US" sz="1400" dirty="0" smtClean="0">
                <a:latin typeface="+mn-ea"/>
                <a:ea typeface="+mn-ea"/>
              </a:rPr>
              <a:t>个经合组织国家的跨国对比，</a:t>
            </a:r>
            <a:r>
              <a:rPr lang="en-US" altLang="da-DK" sz="1400" dirty="0" err="1">
                <a:latin typeface="Arial" pitchFamily="34" charset="0"/>
                <a:ea typeface="宋体"/>
              </a:rPr>
              <a:t>Gütersloh</a:t>
            </a:r>
            <a:r>
              <a:rPr lang="en-US" altLang="da-DK" sz="1400" dirty="0">
                <a:latin typeface="Arial" pitchFamily="34" charset="0"/>
                <a:ea typeface="宋体"/>
              </a:rPr>
              <a:t>: Bertelsmann </a:t>
            </a:r>
            <a:r>
              <a:rPr lang="en-US" altLang="da-DK" sz="1400" dirty="0" err="1" smtClean="0">
                <a:latin typeface="Arial" pitchFamily="34" charset="0"/>
                <a:ea typeface="宋体"/>
              </a:rPr>
              <a:t>Stiftung</a:t>
            </a:r>
            <a:endParaRPr lang="zh-CN" altLang="en-US" sz="1400" dirty="0">
              <a:latin typeface="Arial"/>
              <a:ea typeface="宋体"/>
            </a:endParaRPr>
          </a:p>
        </p:txBody>
      </p:sp>
      <p:sp>
        <p:nvSpPr>
          <p:cNvPr id="12292" name="Rectangle 4"/>
          <p:cNvSpPr>
            <a:spLocks noChangeArrowheads="1"/>
          </p:cNvSpPr>
          <p:nvPr/>
        </p:nvSpPr>
        <p:spPr bwMode="auto">
          <a:xfrm>
            <a:off x="483205" y="5335863"/>
            <a:ext cx="8483600" cy="147732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37931725" indent="-37474525" eaLnBrk="0" hangingPunct="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r>
              <a:rPr lang="en-US" altLang="da-DK" sz="1800" b="1" i="1" dirty="0">
                <a:latin typeface="Arial" pitchFamily="34" charset="0"/>
                <a:ea typeface="宋体"/>
              </a:rPr>
              <a:t>Full report: </a:t>
            </a:r>
            <a:r>
              <a:rPr lang="en-US" altLang="da-DK" sz="1800" u="sng" dirty="0">
                <a:latin typeface="Arial" pitchFamily="34" charset="0"/>
                <a:ea typeface="宋体"/>
                <a:hlinkClick r:id="rId3"/>
              </a:rPr>
              <a:t>http://papers.ssrn.com/sol3/papers.cfm?abstract_id=</a:t>
            </a:r>
            <a:r>
              <a:rPr lang="en-US" altLang="da-DK" sz="1800" u="sng" dirty="0" smtClean="0">
                <a:latin typeface="Arial" pitchFamily="34" charset="0"/>
                <a:ea typeface="宋体"/>
                <a:hlinkClick r:id="rId3"/>
              </a:rPr>
              <a:t>2309278</a:t>
            </a:r>
            <a:endParaRPr lang="en-US" altLang="da-DK" sz="1800" u="sng" dirty="0" smtClean="0">
              <a:latin typeface="Arial" pitchFamily="34" charset="0"/>
              <a:ea typeface="宋体"/>
            </a:endParaRPr>
          </a:p>
          <a:p>
            <a:pPr eaLnBrk="1" hangingPunct="1">
              <a:spcBef>
                <a:spcPct val="0"/>
              </a:spcBef>
              <a:buNone/>
            </a:pPr>
            <a:r>
              <a:rPr lang="zh-CN" altLang="en-US" sz="1800" u="sng" dirty="0" smtClean="0">
                <a:latin typeface="Arial" pitchFamily="34" charset="0"/>
                <a:ea typeface="宋体"/>
              </a:rPr>
              <a:t>报告全文：</a:t>
            </a:r>
            <a:r>
              <a:rPr lang="en-US" altLang="da-DK" sz="1800" u="sng" dirty="0">
                <a:latin typeface="Arial" pitchFamily="34" charset="0"/>
                <a:ea typeface="宋体"/>
                <a:hlinkClick r:id="rId3"/>
              </a:rPr>
              <a:t>http://papers.ssrn.com/sol3/papers.cfm?abstract_id=</a:t>
            </a:r>
            <a:r>
              <a:rPr lang="en-US" altLang="da-DK" sz="1800" u="sng" dirty="0" smtClean="0">
                <a:latin typeface="Arial" pitchFamily="34" charset="0"/>
                <a:ea typeface="宋体"/>
                <a:hlinkClick r:id="rId3"/>
              </a:rPr>
              <a:t>2309278</a:t>
            </a:r>
            <a:endParaRPr lang="en-US" altLang="da-DK" sz="1800" u="sng" dirty="0">
              <a:latin typeface="Arial" pitchFamily="34" charset="0"/>
              <a:ea typeface="宋体"/>
            </a:endParaRPr>
          </a:p>
          <a:p>
            <a:pPr eaLnBrk="1" hangingPunct="1">
              <a:spcBef>
                <a:spcPct val="0"/>
              </a:spcBef>
              <a:buFontTx/>
              <a:buNone/>
            </a:pPr>
            <a:r>
              <a:rPr lang="en-US" altLang="da-DK" sz="1800" b="1" dirty="0">
                <a:latin typeface="Arial" pitchFamily="34" charset="0"/>
                <a:ea typeface="宋体"/>
              </a:rPr>
              <a:t>Blog summary at Oxford: </a:t>
            </a:r>
            <a:r>
              <a:rPr lang="en-US" altLang="da-DK" sz="1800" u="sng" dirty="0">
                <a:latin typeface="Arial" pitchFamily="34" charset="0"/>
                <a:ea typeface="宋体"/>
              </a:rPr>
              <a:t>http://</a:t>
            </a:r>
            <a:r>
              <a:rPr lang="en-US" altLang="da-DK" sz="1800" u="sng" dirty="0" err="1">
                <a:latin typeface="Arial" pitchFamily="34" charset="0"/>
                <a:ea typeface="宋体"/>
              </a:rPr>
              <a:t>www.openpop.org</a:t>
            </a:r>
            <a:r>
              <a:rPr lang="en-US" altLang="da-DK" sz="1800" u="sng" dirty="0">
                <a:latin typeface="Arial" pitchFamily="34" charset="0"/>
                <a:ea typeface="宋体"/>
              </a:rPr>
              <a:t>/?p=</a:t>
            </a:r>
            <a:r>
              <a:rPr lang="en-US" altLang="da-DK" sz="1800" u="sng" dirty="0" smtClean="0">
                <a:latin typeface="Arial" pitchFamily="34" charset="0"/>
                <a:ea typeface="宋体"/>
              </a:rPr>
              <a:t>583</a:t>
            </a:r>
          </a:p>
          <a:p>
            <a:pPr eaLnBrk="1" hangingPunct="1">
              <a:spcBef>
                <a:spcPct val="0"/>
              </a:spcBef>
              <a:buNone/>
            </a:pPr>
            <a:r>
              <a:rPr lang="zh-CN" altLang="en-US" sz="1800" u="sng" dirty="0" smtClean="0">
                <a:latin typeface="Arial" pitchFamily="34" charset="0"/>
                <a:ea typeface="宋体"/>
              </a:rPr>
              <a:t>牛津博客总结：</a:t>
            </a:r>
            <a:r>
              <a:rPr lang="en-US" altLang="da-DK" sz="1800" u="sng" dirty="0">
                <a:latin typeface="Arial" pitchFamily="34" charset="0"/>
                <a:ea typeface="宋体"/>
              </a:rPr>
              <a:t>http://</a:t>
            </a:r>
            <a:r>
              <a:rPr lang="en-US" altLang="da-DK" sz="1800" u="sng" dirty="0" err="1">
                <a:latin typeface="Arial" pitchFamily="34" charset="0"/>
                <a:ea typeface="宋体"/>
              </a:rPr>
              <a:t>www.openpop.org</a:t>
            </a:r>
            <a:r>
              <a:rPr lang="en-US" altLang="da-DK" sz="1800" u="sng" dirty="0">
                <a:latin typeface="Arial" pitchFamily="34" charset="0"/>
                <a:ea typeface="宋体"/>
              </a:rPr>
              <a:t>/?p=583</a:t>
            </a:r>
          </a:p>
          <a:p>
            <a:pPr eaLnBrk="1" hangingPunct="1">
              <a:spcBef>
                <a:spcPct val="0"/>
              </a:spcBef>
              <a:buFontTx/>
              <a:buNone/>
            </a:pPr>
            <a:endParaRPr lang="en-US" altLang="da-DK" sz="1800" u="sng" dirty="0">
              <a:latin typeface="Arial" pitchFamily="34" charset="0"/>
              <a:ea typeface="宋体"/>
            </a:endParaRPr>
          </a:p>
        </p:txBody>
      </p:sp>
    </p:spTree>
    <p:extLst>
      <p:ext uri="{BB962C8B-B14F-4D97-AF65-F5344CB8AC3E}">
        <p14:creationId xmlns:p14="http://schemas.microsoft.com/office/powerpoint/2010/main" xmlns="" val="317776699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781425"/>
            <a:ext cx="8229600" cy="1143000"/>
          </a:xfrm>
        </p:spPr>
        <p:txBody>
          <a:bodyPr/>
          <a:lstStyle/>
          <a:p>
            <a:r>
              <a:rPr lang="da-DK" sz="5500" b="1" dirty="0" smtClean="0">
                <a:latin typeface="Arial"/>
                <a:cs typeface="Arial"/>
              </a:rPr>
              <a:t>But…</a:t>
            </a:r>
            <a:r>
              <a:rPr lang="zh-CN" altLang="en-US" sz="5500" b="1" dirty="0" smtClean="0">
                <a:latin typeface="Arial"/>
                <a:cs typeface="Arial"/>
              </a:rPr>
              <a:t>然而</a:t>
            </a:r>
            <a:r>
              <a:rPr lang="en-US" altLang="zh-CN" sz="5500" b="1" dirty="0" smtClean="0">
                <a:latin typeface="Arial"/>
                <a:cs typeface="Arial"/>
              </a:rPr>
              <a:t>…….</a:t>
            </a:r>
            <a:endParaRPr lang="da-DK" sz="5500" b="1" dirty="0">
              <a:latin typeface="Arial"/>
              <a:cs typeface="Arial"/>
            </a:endParaRPr>
          </a:p>
        </p:txBody>
      </p:sp>
      <p:sp>
        <p:nvSpPr>
          <p:cNvPr id="3" name="Content Placeholder 2"/>
          <p:cNvSpPr>
            <a:spLocks noGrp="1"/>
          </p:cNvSpPr>
          <p:nvPr>
            <p:ph idx="1"/>
          </p:nvPr>
        </p:nvSpPr>
        <p:spPr>
          <a:xfrm>
            <a:off x="457199" y="465086"/>
            <a:ext cx="8387783" cy="1513858"/>
          </a:xfrm>
        </p:spPr>
        <p:txBody>
          <a:bodyPr/>
          <a:lstStyle/>
          <a:p>
            <a:pPr marL="0" indent="0">
              <a:buNone/>
            </a:pPr>
            <a:r>
              <a:rPr lang="da-DK" sz="2800" dirty="0" err="1">
                <a:latin typeface="Arial"/>
                <a:cs typeface="Arial"/>
              </a:rPr>
              <a:t>W</a:t>
            </a:r>
            <a:r>
              <a:rPr lang="da-DK" sz="2800" dirty="0" err="1" smtClean="0">
                <a:latin typeface="Arial"/>
                <a:cs typeface="Arial"/>
              </a:rPr>
              <a:t>hat</a:t>
            </a:r>
            <a:r>
              <a:rPr lang="da-DK" sz="2800" dirty="0" smtClean="0">
                <a:latin typeface="Arial"/>
                <a:cs typeface="Arial"/>
              </a:rPr>
              <a:t> if the </a:t>
            </a:r>
            <a:r>
              <a:rPr lang="da-DK" sz="2800" dirty="0" err="1" smtClean="0">
                <a:latin typeface="Arial"/>
                <a:cs typeface="Arial"/>
              </a:rPr>
              <a:t>focus</a:t>
            </a:r>
            <a:r>
              <a:rPr lang="da-DK" sz="2800" dirty="0" smtClean="0">
                <a:latin typeface="Arial"/>
                <a:cs typeface="Arial"/>
              </a:rPr>
              <a:t> </a:t>
            </a:r>
            <a:r>
              <a:rPr lang="da-DK" sz="2800" dirty="0" err="1" smtClean="0">
                <a:latin typeface="Arial"/>
                <a:cs typeface="Arial"/>
              </a:rPr>
              <a:t>widens</a:t>
            </a:r>
            <a:r>
              <a:rPr lang="da-DK" sz="2800" dirty="0" smtClean="0">
                <a:latin typeface="Arial"/>
                <a:cs typeface="Arial"/>
              </a:rPr>
              <a:t> to </a:t>
            </a:r>
            <a:r>
              <a:rPr lang="da-DK" sz="2800" dirty="0" err="1" smtClean="0">
                <a:latin typeface="Arial"/>
                <a:cs typeface="Arial"/>
              </a:rPr>
              <a:t>what</a:t>
            </a:r>
            <a:r>
              <a:rPr lang="da-DK" sz="2800" dirty="0" smtClean="0">
                <a:latin typeface="Arial"/>
                <a:cs typeface="Arial"/>
              </a:rPr>
              <a:t> </a:t>
            </a:r>
            <a:r>
              <a:rPr lang="da-DK" sz="2800" i="1" dirty="0" err="1" smtClean="0">
                <a:latin typeface="Arial"/>
                <a:cs typeface="Arial"/>
              </a:rPr>
              <a:t>societies</a:t>
            </a:r>
            <a:r>
              <a:rPr lang="da-DK" sz="2800" i="1" dirty="0" smtClean="0">
                <a:latin typeface="Arial"/>
                <a:cs typeface="Arial"/>
              </a:rPr>
              <a:t> </a:t>
            </a:r>
            <a:r>
              <a:rPr lang="da-DK" sz="2800" dirty="0" err="1" smtClean="0">
                <a:latin typeface="Arial"/>
                <a:cs typeface="Arial"/>
              </a:rPr>
              <a:t>redistribute</a:t>
            </a:r>
            <a:r>
              <a:rPr lang="da-DK" sz="2800" dirty="0" smtClean="0">
                <a:latin typeface="Arial"/>
                <a:cs typeface="Arial"/>
              </a:rPr>
              <a:t> </a:t>
            </a:r>
            <a:r>
              <a:rPr lang="da-DK" sz="2800" dirty="0" err="1" smtClean="0">
                <a:latin typeface="Arial"/>
                <a:cs typeface="Arial"/>
              </a:rPr>
              <a:t>between</a:t>
            </a:r>
            <a:r>
              <a:rPr lang="da-DK" sz="2800" dirty="0" smtClean="0">
                <a:latin typeface="Arial"/>
                <a:cs typeface="Arial"/>
              </a:rPr>
              <a:t> generations?</a:t>
            </a:r>
          </a:p>
          <a:p>
            <a:pPr marL="0" indent="0">
              <a:buNone/>
            </a:pPr>
            <a:r>
              <a:rPr lang="zh-CN" altLang="en-US" sz="2800" dirty="0" smtClean="0">
                <a:latin typeface="+mn-ea"/>
                <a:ea typeface="+mn-ea"/>
              </a:rPr>
              <a:t>如果把关注点扩展到各代之间</a:t>
            </a:r>
            <a:r>
              <a:rPr lang="zh-CN" altLang="en-US" sz="2800" dirty="0">
                <a:latin typeface="+mn-ea"/>
                <a:ea typeface="+mn-ea"/>
              </a:rPr>
              <a:t>的社会重新分配呢？</a:t>
            </a:r>
          </a:p>
          <a:p>
            <a:pPr marL="0" indent="0">
              <a:buNone/>
            </a:pPr>
            <a:endParaRPr lang="da-DK" sz="2800" dirty="0">
              <a:latin typeface="Arial"/>
              <a:cs typeface="Arial"/>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6541163"/>
            <a:ext cx="9144000" cy="320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TextBox 4"/>
          <p:cNvSpPr txBox="1"/>
          <p:nvPr/>
        </p:nvSpPr>
        <p:spPr>
          <a:xfrm>
            <a:off x="18009" y="6517220"/>
            <a:ext cx="3036012" cy="615553"/>
          </a:xfrm>
          <a:prstGeom prst="rect">
            <a:avLst/>
          </a:prstGeom>
          <a:noFill/>
        </p:spPr>
        <p:txBody>
          <a:bodyPr wrap="square" rtlCol="0">
            <a:spAutoFit/>
          </a:bodyPr>
          <a:lstStyle/>
          <a:p>
            <a:r>
              <a:rPr lang="da-DK" sz="1600" b="1" dirty="0">
                <a:solidFill>
                  <a:schemeClr val="bg1"/>
                </a:solidFill>
                <a:ea typeface="宋体"/>
              </a:rPr>
              <a:t>www.sdu.dk/staff/vanhuysse</a:t>
            </a:r>
          </a:p>
          <a:p>
            <a:endParaRPr lang="da-DK" dirty="0">
              <a:ea typeface="宋体"/>
            </a:endParaRPr>
          </a:p>
        </p:txBody>
      </p:sp>
      <p:sp>
        <p:nvSpPr>
          <p:cNvPr id="7" name="TextBox 6"/>
          <p:cNvSpPr txBox="1"/>
          <p:nvPr/>
        </p:nvSpPr>
        <p:spPr>
          <a:xfrm>
            <a:off x="1536015" y="2924425"/>
            <a:ext cx="6998385" cy="3385542"/>
          </a:xfrm>
          <a:prstGeom prst="rect">
            <a:avLst/>
          </a:prstGeom>
          <a:noFill/>
        </p:spPr>
        <p:txBody>
          <a:bodyPr wrap="square" rtlCol="0">
            <a:spAutoFit/>
          </a:bodyPr>
          <a:lstStyle/>
          <a:p>
            <a:r>
              <a:rPr lang="en-US" sz="2200" b="1" dirty="0">
                <a:ea typeface="宋体"/>
              </a:rPr>
              <a:t>Gal, R.I., Vanhuysse, P. and Vargha, L. (2018), ‘Pro-elderly welfare states within child-oriented societies,’ forthcoming, </a:t>
            </a:r>
            <a:r>
              <a:rPr lang="en-US" sz="2200" b="1" i="1" dirty="0">
                <a:ea typeface="宋体"/>
              </a:rPr>
              <a:t>Journal of European Public </a:t>
            </a:r>
            <a:r>
              <a:rPr lang="en-US" sz="2200" b="1" i="1" dirty="0" smtClean="0">
                <a:ea typeface="宋体"/>
              </a:rPr>
              <a:t>Policy</a:t>
            </a:r>
            <a:endParaRPr lang="en-US" sz="2200" b="1" dirty="0">
              <a:ea typeface="宋体"/>
            </a:endParaRPr>
          </a:p>
          <a:p>
            <a:r>
              <a:rPr lang="en-US" altLang="zh-CN" b="1" dirty="0">
                <a:ea typeface="宋体"/>
              </a:rPr>
              <a:t>Gal, R.I., </a:t>
            </a:r>
            <a:r>
              <a:rPr lang="en-US" altLang="zh-CN" b="1" dirty="0" err="1">
                <a:ea typeface="宋体"/>
              </a:rPr>
              <a:t>Vanhuysse</a:t>
            </a:r>
            <a:r>
              <a:rPr lang="en-US" altLang="zh-CN" b="1" dirty="0">
                <a:ea typeface="宋体"/>
              </a:rPr>
              <a:t>, P. and </a:t>
            </a:r>
            <a:r>
              <a:rPr lang="en-US" altLang="zh-CN" b="1" dirty="0" err="1">
                <a:ea typeface="宋体"/>
              </a:rPr>
              <a:t>Vargha</a:t>
            </a:r>
            <a:r>
              <a:rPr lang="en-US" altLang="zh-CN" b="1" dirty="0">
                <a:ea typeface="宋体"/>
              </a:rPr>
              <a:t>, L. (2018), </a:t>
            </a:r>
            <a:r>
              <a:rPr lang="zh-CN" altLang="en-US" b="1" dirty="0" smtClean="0">
                <a:ea typeface="宋体"/>
              </a:rPr>
              <a:t>在关注儿童的社会中，有利于老年群体的福利国家，即将发表，欧洲公共政策杂志。</a:t>
            </a:r>
            <a:endParaRPr lang="en-US" altLang="zh-CN" b="1" dirty="0" smtClean="0">
              <a:ea typeface="宋体"/>
            </a:endParaRPr>
          </a:p>
          <a:p>
            <a:endParaRPr lang="en-US" b="1" dirty="0" smtClean="0">
              <a:solidFill>
                <a:srgbClr val="FF0000"/>
              </a:solidFill>
              <a:ea typeface="宋体"/>
            </a:endParaRPr>
          </a:p>
          <a:p>
            <a:r>
              <a:rPr lang="en-US" b="1" dirty="0" smtClean="0">
                <a:ea typeface="宋体"/>
              </a:rPr>
              <a:t>Available at:</a:t>
            </a:r>
          </a:p>
          <a:p>
            <a:r>
              <a:rPr lang="da-DK" b="1" dirty="0">
                <a:solidFill>
                  <a:srgbClr val="FF0000"/>
                </a:solidFill>
                <a:ea typeface="宋体"/>
                <a:hlinkClick r:id="rId3"/>
              </a:rPr>
              <a:t>https://</a:t>
            </a:r>
            <a:r>
              <a:rPr lang="da-DK" b="1" dirty="0" smtClean="0">
                <a:solidFill>
                  <a:srgbClr val="FF0000"/>
                </a:solidFill>
                <a:ea typeface="宋体"/>
                <a:hlinkClick r:id="rId3"/>
              </a:rPr>
              <a:t>papers.ssrn.com/sol3/papers.cfm?abstract_id=2979171</a:t>
            </a:r>
            <a:endParaRPr lang="da-DK" b="1" dirty="0" smtClean="0">
              <a:solidFill>
                <a:srgbClr val="FF0000"/>
              </a:solidFill>
              <a:ea typeface="宋体"/>
            </a:endParaRPr>
          </a:p>
          <a:p>
            <a:r>
              <a:rPr lang="zh-CN" altLang="en-US" b="1" dirty="0" smtClean="0">
                <a:ea typeface="宋体"/>
              </a:rPr>
              <a:t>请访问：</a:t>
            </a:r>
            <a:endParaRPr lang="da-DK" b="1" dirty="0">
              <a:ea typeface="宋体"/>
            </a:endParaRPr>
          </a:p>
          <a:p>
            <a:r>
              <a:rPr lang="da-DK" altLang="zh-CN" b="1" dirty="0">
                <a:solidFill>
                  <a:srgbClr val="FF0000"/>
                </a:solidFill>
                <a:ea typeface="宋体"/>
                <a:hlinkClick r:id="rId3"/>
              </a:rPr>
              <a:t>https://papers.ssrn.com/sol3/papers.cfm?abstract_id=</a:t>
            </a:r>
            <a:r>
              <a:rPr lang="da-DK" altLang="zh-CN" b="1" dirty="0" smtClean="0">
                <a:solidFill>
                  <a:srgbClr val="FF0000"/>
                </a:solidFill>
                <a:ea typeface="宋体"/>
                <a:hlinkClick r:id="rId3"/>
              </a:rPr>
              <a:t>2979171</a:t>
            </a:r>
            <a:endParaRPr lang="da-DK" altLang="zh-CN" b="1" dirty="0">
              <a:solidFill>
                <a:srgbClr val="FF0000"/>
              </a:solidFill>
              <a:ea typeface="宋体"/>
            </a:endParaRPr>
          </a:p>
        </p:txBody>
      </p:sp>
    </p:spTree>
    <p:extLst>
      <p:ext uri="{BB962C8B-B14F-4D97-AF65-F5344CB8AC3E}">
        <p14:creationId xmlns:p14="http://schemas.microsoft.com/office/powerpoint/2010/main" xmlns="" val="332755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008" y="531628"/>
            <a:ext cx="9125992" cy="1143000"/>
          </a:xfrm>
        </p:spPr>
        <p:txBody>
          <a:bodyPr/>
          <a:lstStyle/>
          <a:p>
            <a:r>
              <a:rPr lang="da-DK" sz="4000" b="1" dirty="0" smtClean="0"/>
              <a:t>Policy data give </a:t>
            </a:r>
            <a:r>
              <a:rPr lang="da-DK" sz="4000" b="1" dirty="0" err="1" smtClean="0"/>
              <a:t>very</a:t>
            </a:r>
            <a:r>
              <a:rPr lang="da-DK" sz="4000" b="1" dirty="0" smtClean="0"/>
              <a:t> </a:t>
            </a:r>
            <a:r>
              <a:rPr lang="da-DK" sz="4000" b="1" i="1" dirty="0" err="1" smtClean="0"/>
              <a:t>partial</a:t>
            </a:r>
            <a:r>
              <a:rPr lang="da-DK" sz="4000" b="1" dirty="0" smtClean="0"/>
              <a:t> </a:t>
            </a:r>
            <a:r>
              <a:rPr lang="da-DK" sz="4000" b="1" dirty="0" err="1" smtClean="0"/>
              <a:t>picture</a:t>
            </a:r>
            <a:r>
              <a:rPr lang="da-DK" sz="4000" b="1" dirty="0" smtClean="0"/>
              <a:t/>
            </a:r>
            <a:br>
              <a:rPr lang="da-DK" sz="4000" b="1" dirty="0" smtClean="0"/>
            </a:br>
            <a:r>
              <a:rPr lang="zh-CN" altLang="en-US" sz="4000" b="1" dirty="0" smtClean="0"/>
              <a:t>政策数据展现的内容很片面</a:t>
            </a:r>
            <a:endParaRPr lang="da-DK" sz="4000" b="1" dirty="0"/>
          </a:p>
        </p:txBody>
      </p:sp>
      <p:sp>
        <p:nvSpPr>
          <p:cNvPr id="3" name="Content Placeholder 2"/>
          <p:cNvSpPr>
            <a:spLocks noGrp="1"/>
          </p:cNvSpPr>
          <p:nvPr>
            <p:ph idx="1"/>
          </p:nvPr>
        </p:nvSpPr>
        <p:spPr>
          <a:xfrm>
            <a:off x="457200" y="1991257"/>
            <a:ext cx="8390709" cy="4525963"/>
          </a:xfrm>
        </p:spPr>
        <p:txBody>
          <a:bodyPr/>
          <a:lstStyle/>
          <a:p>
            <a:r>
              <a:rPr lang="en-GB" sz="2000" dirty="0" smtClean="0"/>
              <a:t>Biased, since </a:t>
            </a:r>
            <a:r>
              <a:rPr lang="en-GB" sz="2000" dirty="0"/>
              <a:t>limited to the “visible world” of </a:t>
            </a:r>
            <a:r>
              <a:rPr lang="en-GB" sz="2000" i="1" dirty="0"/>
              <a:t>public</a:t>
            </a:r>
            <a:r>
              <a:rPr lang="en-GB" sz="2000" dirty="0"/>
              <a:t> </a:t>
            </a:r>
            <a:r>
              <a:rPr lang="en-GB" sz="2000" dirty="0" smtClean="0"/>
              <a:t>transfers</a:t>
            </a:r>
          </a:p>
          <a:p>
            <a:r>
              <a:rPr lang="en-GB" sz="2000" b="1" dirty="0" smtClean="0"/>
              <a:t>Largely ignores </a:t>
            </a:r>
            <a:r>
              <a:rPr lang="en-GB" sz="2000" b="1" dirty="0"/>
              <a:t>intra-familial transfers </a:t>
            </a:r>
            <a:r>
              <a:rPr lang="en-GB" sz="2000" b="1" dirty="0" smtClean="0"/>
              <a:t>(</a:t>
            </a:r>
            <a:r>
              <a:rPr lang="en-GB" sz="2000" b="1" i="1" dirty="0" smtClean="0"/>
              <a:t>cash</a:t>
            </a:r>
            <a:r>
              <a:rPr lang="en-GB" sz="2000" b="1" dirty="0" smtClean="0"/>
              <a:t>) &amp; </a:t>
            </a:r>
            <a:r>
              <a:rPr lang="en-GB" sz="2000" b="1" dirty="0"/>
              <a:t>the household </a:t>
            </a:r>
            <a:r>
              <a:rPr lang="en-GB" sz="2000" b="1" dirty="0" smtClean="0"/>
              <a:t>economy (</a:t>
            </a:r>
            <a:r>
              <a:rPr lang="en-GB" sz="2000" b="1" i="1" dirty="0" smtClean="0"/>
              <a:t>time</a:t>
            </a:r>
            <a:r>
              <a:rPr lang="en-GB" sz="2000" b="1" dirty="0" smtClean="0"/>
              <a:t> - care)</a:t>
            </a:r>
            <a:r>
              <a:rPr lang="en-GB" sz="2000" dirty="0" smtClean="0"/>
              <a:t> </a:t>
            </a:r>
          </a:p>
          <a:p>
            <a:r>
              <a:rPr lang="en-GB" sz="2000" dirty="0" smtClean="0"/>
              <a:t>Once </a:t>
            </a:r>
            <a:r>
              <a:rPr lang="en-GB" sz="2000" dirty="0"/>
              <a:t>we use more complete data on the value of all </a:t>
            </a:r>
            <a:r>
              <a:rPr lang="en-GB" sz="2000" dirty="0" smtClean="0"/>
              <a:t>forms </a:t>
            </a:r>
            <a:r>
              <a:rPr lang="en-GB" sz="2000" dirty="0"/>
              <a:t>of </a:t>
            </a:r>
            <a:r>
              <a:rPr lang="en-GB" sz="2000" dirty="0" smtClean="0"/>
              <a:t>resources </a:t>
            </a:r>
            <a:r>
              <a:rPr lang="en-GB" sz="2000" dirty="0"/>
              <a:t>transferred across generations, a radically different picture </a:t>
            </a:r>
            <a:r>
              <a:rPr lang="en-GB" sz="2000" dirty="0" smtClean="0"/>
              <a:t>emerges</a:t>
            </a:r>
            <a:r>
              <a:rPr lang="en-GB" sz="2000" dirty="0"/>
              <a:t> </a:t>
            </a:r>
            <a:r>
              <a:rPr lang="en-GB" sz="2000" dirty="0" smtClean="0"/>
              <a:t>on what generations redistribute to each other</a:t>
            </a:r>
          </a:p>
          <a:p>
            <a:endParaRPr lang="en-GB" sz="2000" dirty="0" smtClean="0"/>
          </a:p>
          <a:p>
            <a:r>
              <a:rPr lang="zh-CN" altLang="en-US" sz="2000" dirty="0" smtClean="0">
                <a:latin typeface="+mn-ea"/>
                <a:ea typeface="+mn-ea"/>
              </a:rPr>
              <a:t>有倾向性的，原因是受限于</a:t>
            </a:r>
            <a:r>
              <a:rPr lang="en-US" altLang="zh-CN" sz="2000" dirty="0" smtClean="0">
                <a:latin typeface="+mn-ea"/>
                <a:ea typeface="+mn-ea"/>
              </a:rPr>
              <a:t>“</a:t>
            </a:r>
            <a:r>
              <a:rPr lang="zh-CN" altLang="en-US" sz="2000" dirty="0" smtClean="0">
                <a:latin typeface="+mn-ea"/>
                <a:ea typeface="+mn-ea"/>
              </a:rPr>
              <a:t>有形世界</a:t>
            </a:r>
            <a:r>
              <a:rPr lang="en-US" altLang="zh-CN" sz="2000" dirty="0" smtClean="0">
                <a:latin typeface="+mn-ea"/>
                <a:ea typeface="+mn-ea"/>
              </a:rPr>
              <a:t>” </a:t>
            </a:r>
            <a:r>
              <a:rPr lang="zh-CN" altLang="en-US" sz="2000" dirty="0">
                <a:latin typeface="+mn-ea"/>
                <a:ea typeface="+mn-ea"/>
              </a:rPr>
              <a:t>的公共转</a:t>
            </a:r>
            <a:r>
              <a:rPr lang="zh-CN" altLang="en-US" sz="2000" dirty="0" smtClean="0">
                <a:latin typeface="+mn-ea"/>
                <a:ea typeface="+mn-ea"/>
              </a:rPr>
              <a:t>移</a:t>
            </a:r>
            <a:endParaRPr lang="en-US" altLang="zh-CN" sz="2000" dirty="0">
              <a:latin typeface="+mn-ea"/>
              <a:ea typeface="+mn-ea"/>
            </a:endParaRPr>
          </a:p>
          <a:p>
            <a:r>
              <a:rPr lang="zh-CN" altLang="en-US" sz="2000" dirty="0" smtClean="0">
                <a:latin typeface="+mn-ea"/>
                <a:ea typeface="+mn-ea"/>
              </a:rPr>
              <a:t>很大程度上忽略了家庭内资源转移</a:t>
            </a:r>
            <a:r>
              <a:rPr lang="en-US" altLang="zh-CN" sz="2000" dirty="0" smtClean="0">
                <a:latin typeface="+mn-ea"/>
                <a:ea typeface="+mn-ea"/>
              </a:rPr>
              <a:t>(</a:t>
            </a:r>
            <a:r>
              <a:rPr lang="zh-CN" altLang="en-US" sz="2000" dirty="0">
                <a:latin typeface="+mn-ea"/>
                <a:ea typeface="+mn-ea"/>
              </a:rPr>
              <a:t>现金</a:t>
            </a:r>
            <a:r>
              <a:rPr lang="en-US" altLang="zh-CN" sz="2000" dirty="0" smtClean="0">
                <a:latin typeface="+mn-ea"/>
                <a:ea typeface="+mn-ea"/>
              </a:rPr>
              <a:t>)</a:t>
            </a:r>
            <a:r>
              <a:rPr lang="zh-CN" altLang="en-US" sz="2000" dirty="0" smtClean="0">
                <a:latin typeface="+mn-ea"/>
                <a:ea typeface="+mn-ea"/>
              </a:rPr>
              <a:t>和家庭经济因素</a:t>
            </a:r>
            <a:r>
              <a:rPr lang="en-US" altLang="zh-CN" sz="2000" dirty="0" smtClean="0">
                <a:latin typeface="+mn-ea"/>
                <a:ea typeface="+mn-ea"/>
              </a:rPr>
              <a:t>(</a:t>
            </a:r>
            <a:r>
              <a:rPr lang="zh-CN" altLang="en-US" sz="2000" dirty="0" smtClean="0">
                <a:latin typeface="+mn-ea"/>
                <a:ea typeface="+mn-ea"/>
              </a:rPr>
              <a:t>时间</a:t>
            </a:r>
            <a:r>
              <a:rPr lang="en-US" altLang="zh-CN" sz="2000" dirty="0" smtClean="0">
                <a:latin typeface="+mn-ea"/>
                <a:ea typeface="+mn-ea"/>
              </a:rPr>
              <a:t>-</a:t>
            </a:r>
            <a:r>
              <a:rPr lang="zh-CN" altLang="en-US" sz="2000" dirty="0" smtClean="0">
                <a:latin typeface="+mn-ea"/>
                <a:ea typeface="+mn-ea"/>
              </a:rPr>
              <a:t>照料</a:t>
            </a:r>
            <a:r>
              <a:rPr lang="en-US" altLang="zh-CN" sz="2000" dirty="0" smtClean="0">
                <a:latin typeface="+mn-ea"/>
                <a:ea typeface="+mn-ea"/>
              </a:rPr>
              <a:t>)</a:t>
            </a:r>
            <a:endParaRPr lang="en-US" altLang="zh-CN" sz="2000" dirty="0">
              <a:latin typeface="+mn-ea"/>
              <a:ea typeface="+mn-ea"/>
            </a:endParaRPr>
          </a:p>
          <a:p>
            <a:r>
              <a:rPr lang="zh-CN" altLang="en-US" sz="2000" dirty="0">
                <a:latin typeface="+mn-ea"/>
                <a:ea typeface="+mn-ea"/>
              </a:rPr>
              <a:t>一旦我们用更完</a:t>
            </a:r>
            <a:r>
              <a:rPr lang="zh-CN" altLang="en-US" sz="2000" dirty="0" smtClean="0">
                <a:latin typeface="+mn-ea"/>
                <a:ea typeface="+mn-ea"/>
              </a:rPr>
              <a:t>整的数据来描述跨代转</a:t>
            </a:r>
            <a:r>
              <a:rPr lang="zh-CN" altLang="en-US" sz="2000" dirty="0">
                <a:latin typeface="+mn-ea"/>
                <a:ea typeface="+mn-ea"/>
              </a:rPr>
              <a:t>移的所有形式的资</a:t>
            </a:r>
            <a:r>
              <a:rPr lang="zh-CN" altLang="en-US" sz="2000" dirty="0" smtClean="0">
                <a:latin typeface="+mn-ea"/>
                <a:ea typeface="+mn-ea"/>
              </a:rPr>
              <a:t>源的价值，我们马上会发现，各代人之间互相再分配的情况截然不同。</a:t>
            </a:r>
            <a:endParaRPr lang="da-DK" sz="2000" dirty="0">
              <a:latin typeface="+mn-ea"/>
              <a:ea typeface="+mn-ea"/>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6541163"/>
            <a:ext cx="9144000" cy="320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TextBox 7"/>
          <p:cNvSpPr txBox="1"/>
          <p:nvPr/>
        </p:nvSpPr>
        <p:spPr>
          <a:xfrm>
            <a:off x="18008" y="6517220"/>
            <a:ext cx="4034227" cy="615553"/>
          </a:xfrm>
          <a:prstGeom prst="rect">
            <a:avLst/>
          </a:prstGeom>
          <a:noFill/>
        </p:spPr>
        <p:txBody>
          <a:bodyPr wrap="square" rtlCol="0">
            <a:spAutoFit/>
          </a:bodyPr>
          <a:lstStyle/>
          <a:p>
            <a:r>
              <a:rPr lang="da-DK" sz="1600" b="1" dirty="0" smtClean="0">
                <a:solidFill>
                  <a:schemeClr val="bg1"/>
                </a:solidFill>
                <a:ea typeface="宋体"/>
              </a:rPr>
              <a:t>Gal, Vanhuysse, Vargha (2017)</a:t>
            </a:r>
            <a:endParaRPr lang="da-DK" sz="1600" b="1" dirty="0">
              <a:solidFill>
                <a:schemeClr val="bg1"/>
              </a:solidFill>
              <a:ea typeface="宋体"/>
            </a:endParaRPr>
          </a:p>
          <a:p>
            <a:endParaRPr lang="da-DK" dirty="0">
              <a:ea typeface="宋体"/>
            </a:endParaRPr>
          </a:p>
        </p:txBody>
      </p:sp>
    </p:spTree>
    <p:extLst>
      <p:ext uri="{BB962C8B-B14F-4D97-AF65-F5344CB8AC3E}">
        <p14:creationId xmlns:p14="http://schemas.microsoft.com/office/powerpoint/2010/main" xmlns="" val="272035598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1755"/>
            <a:ext cx="8229600" cy="1143000"/>
          </a:xfrm>
        </p:spPr>
        <p:txBody>
          <a:bodyPr/>
          <a:lstStyle/>
          <a:p>
            <a:r>
              <a:rPr lang="da-DK" sz="3600" b="1" dirty="0" err="1" smtClean="0"/>
              <a:t>Two</a:t>
            </a:r>
            <a:r>
              <a:rPr lang="da-DK" sz="3600" b="1" dirty="0" smtClean="0"/>
              <a:t> </a:t>
            </a:r>
            <a:r>
              <a:rPr lang="da-DK" sz="3600" b="1" dirty="0" err="1" smtClean="0"/>
              <a:t>key</a:t>
            </a:r>
            <a:r>
              <a:rPr lang="da-DK" sz="3600" b="1" dirty="0" smtClean="0"/>
              <a:t> </a:t>
            </a:r>
            <a:r>
              <a:rPr lang="da-DK" sz="3600" b="1" dirty="0" err="1" smtClean="0"/>
              <a:t>asymmetries</a:t>
            </a:r>
            <a:r>
              <a:rPr lang="da-DK" sz="3600" b="1" dirty="0" smtClean="0"/>
              <a:t>: 1</a:t>
            </a:r>
            <a:br>
              <a:rPr lang="da-DK" sz="3600" b="1" dirty="0" smtClean="0"/>
            </a:br>
            <a:r>
              <a:rPr lang="zh-CN" altLang="en-US" sz="3600" b="1" dirty="0" smtClean="0"/>
              <a:t>两大关键的不对称：</a:t>
            </a:r>
            <a:r>
              <a:rPr lang="en-US" altLang="zh-CN" sz="3600" b="1" dirty="0" smtClean="0"/>
              <a:t>1</a:t>
            </a:r>
            <a:endParaRPr lang="da-DK" sz="3600" b="1" dirty="0"/>
          </a:p>
        </p:txBody>
      </p:sp>
      <p:sp>
        <p:nvSpPr>
          <p:cNvPr id="3" name="Content Placeholder 2"/>
          <p:cNvSpPr>
            <a:spLocks noGrp="1"/>
          </p:cNvSpPr>
          <p:nvPr>
            <p:ph idx="1"/>
          </p:nvPr>
        </p:nvSpPr>
        <p:spPr>
          <a:xfrm>
            <a:off x="457200" y="1364755"/>
            <a:ext cx="8229600" cy="5157442"/>
          </a:xfrm>
        </p:spPr>
        <p:txBody>
          <a:bodyPr/>
          <a:lstStyle/>
          <a:p>
            <a:pPr marL="0" indent="0">
              <a:buNone/>
            </a:pPr>
            <a:r>
              <a:rPr lang="en-GB" sz="2000" b="1" dirty="0" smtClean="0">
                <a:latin typeface="Arial" panose="020B0604020202020204" pitchFamily="34" charset="0"/>
                <a:cs typeface="Arial" panose="020B0604020202020204" pitchFamily="34" charset="0"/>
              </a:rPr>
              <a:t>Asymmetric </a:t>
            </a:r>
            <a:r>
              <a:rPr lang="en-GB" sz="2000" b="1" i="1" dirty="0">
                <a:latin typeface="Arial" panose="020B0604020202020204" pitchFamily="34" charset="0"/>
                <a:cs typeface="Arial" panose="020B0604020202020204" pitchFamily="34" charset="0"/>
              </a:rPr>
              <a:t>socialization</a:t>
            </a:r>
            <a:r>
              <a:rPr lang="en-GB" sz="2000" b="1" dirty="0">
                <a:latin typeface="Arial" panose="020B0604020202020204" pitchFamily="34" charset="0"/>
                <a:cs typeface="Arial" panose="020B0604020202020204" pitchFamily="34" charset="0"/>
              </a:rPr>
              <a:t> </a:t>
            </a:r>
            <a:r>
              <a:rPr lang="en-GB" sz="2000" b="1" dirty="0" smtClean="0">
                <a:latin typeface="Arial" panose="020B0604020202020204" pitchFamily="34" charset="0"/>
                <a:cs typeface="Arial" panose="020B0604020202020204" pitchFamily="34" charset="0"/>
              </a:rPr>
              <a:t>of care:</a:t>
            </a:r>
          </a:p>
          <a:p>
            <a:pPr marL="0" indent="0">
              <a:buNone/>
            </a:pPr>
            <a:r>
              <a:rPr lang="zh-CN" altLang="en-US" sz="2000" b="1" dirty="0" smtClean="0">
                <a:latin typeface="Arial" panose="020B0604020202020204" pitchFamily="34" charset="0"/>
                <a:cs typeface="Arial" panose="020B0604020202020204" pitchFamily="34" charset="0"/>
              </a:rPr>
              <a:t>资源转移社会化不对称</a:t>
            </a:r>
            <a:r>
              <a:rPr lang="en-GB" sz="2000" b="1" dirty="0" smtClean="0">
                <a:latin typeface="Arial" panose="020B0604020202020204" pitchFamily="34" charset="0"/>
                <a:cs typeface="Arial" panose="020B0604020202020204" pitchFamily="34" charset="0"/>
              </a:rPr>
              <a:t> </a:t>
            </a:r>
          </a:p>
          <a:p>
            <a:pPr marL="0" indent="0">
              <a:buNone/>
            </a:pPr>
            <a:r>
              <a:rPr lang="en-GB" sz="2000" dirty="0" smtClean="0">
                <a:latin typeface="Arial" panose="020B0604020202020204" pitchFamily="34" charset="0"/>
                <a:cs typeface="Arial" panose="020B0604020202020204" pitchFamily="34" charset="0"/>
              </a:rPr>
              <a:t>w</a:t>
            </a:r>
            <a:r>
              <a:rPr lang="en-GB" sz="2000" dirty="0" smtClean="0"/>
              <a:t>orking-age </a:t>
            </a:r>
            <a:r>
              <a:rPr lang="en-GB" sz="2000" dirty="0"/>
              <a:t>people pay taxes and social security contributions to care for the elderly </a:t>
            </a:r>
            <a:r>
              <a:rPr lang="en-GB" sz="2000" i="1" dirty="0"/>
              <a:t>as a </a:t>
            </a:r>
            <a:r>
              <a:rPr lang="en-GB" sz="2000" i="1" dirty="0" smtClean="0"/>
              <a:t>generation --</a:t>
            </a:r>
            <a:r>
              <a:rPr lang="en-GB" sz="2000" dirty="0" smtClean="0"/>
              <a:t> </a:t>
            </a:r>
            <a:r>
              <a:rPr lang="en-GB" sz="2000" dirty="0"/>
              <a:t>but they </a:t>
            </a:r>
            <a:r>
              <a:rPr lang="en-GB" sz="2000" dirty="0" smtClean="0"/>
              <a:t>privately contribute cash &amp; time </a:t>
            </a:r>
            <a:r>
              <a:rPr lang="en-GB" sz="2000" dirty="0"/>
              <a:t>to raise </a:t>
            </a:r>
            <a:r>
              <a:rPr lang="en-GB" sz="2000" i="1" dirty="0"/>
              <a:t>their own </a:t>
            </a:r>
            <a:r>
              <a:rPr lang="en-GB" sz="2000" dirty="0" smtClean="0"/>
              <a:t>children</a:t>
            </a:r>
          </a:p>
          <a:p>
            <a:r>
              <a:rPr lang="en-GB" sz="2000" dirty="0" smtClean="0"/>
              <a:t>Resource </a:t>
            </a:r>
            <a:r>
              <a:rPr lang="en-GB" sz="2000" dirty="0"/>
              <a:t>transfers flowing upward from the currently active to the elderly are </a:t>
            </a:r>
            <a:r>
              <a:rPr lang="en-GB" sz="2000" i="1" dirty="0"/>
              <a:t>socialized</a:t>
            </a:r>
            <a:r>
              <a:rPr lang="en-GB" sz="2000" b="1" dirty="0"/>
              <a:t> </a:t>
            </a:r>
            <a:r>
              <a:rPr lang="en-GB" sz="2000" dirty="0"/>
              <a:t>to a much larger extent than those flowing downward </a:t>
            </a:r>
            <a:r>
              <a:rPr lang="en-GB" sz="2000" dirty="0" smtClean="0"/>
              <a:t>to children</a:t>
            </a:r>
          </a:p>
          <a:p>
            <a:pPr marL="0" indent="0">
              <a:buNone/>
            </a:pPr>
            <a:r>
              <a:rPr lang="zh-CN" altLang="en-US" sz="2000" dirty="0" smtClean="0">
                <a:latin typeface="+mn-ea"/>
                <a:ea typeface="+mn-ea"/>
              </a:rPr>
              <a:t>工作适龄群体需要纳税，缴纳社会保障费用，作为年轻一代需要照顾老年人</a:t>
            </a:r>
            <a:r>
              <a:rPr lang="en-US" altLang="zh-CN" sz="2000" dirty="0" smtClean="0">
                <a:latin typeface="+mn-ea"/>
                <a:ea typeface="+mn-ea"/>
              </a:rPr>
              <a:t>——</a:t>
            </a:r>
            <a:r>
              <a:rPr lang="zh-CN" altLang="en-US" sz="2000" dirty="0" smtClean="0">
                <a:latin typeface="+mn-ea"/>
                <a:ea typeface="+mn-ea"/>
              </a:rPr>
              <a:t>但是，他们也为了抚养自己的孩子付出了时间和金钱。</a:t>
            </a:r>
            <a:endParaRPr lang="en-US" altLang="zh-CN" sz="2000" dirty="0" smtClean="0">
              <a:latin typeface="+mn-ea"/>
              <a:ea typeface="+mn-ea"/>
            </a:endParaRPr>
          </a:p>
          <a:p>
            <a:r>
              <a:rPr lang="zh-CN" altLang="en-US" sz="2000" dirty="0" smtClean="0">
                <a:latin typeface="+mn-ea"/>
                <a:ea typeface="+mn-ea"/>
              </a:rPr>
              <a:t>从资源转移看，活跃群体的资源，向上流动到老年群体的部分，与向下流动到儿童的部分相比，社会化程度高得多。</a:t>
            </a:r>
            <a:endParaRPr lang="en-US" altLang="zh-CN" sz="2000" dirty="0" smtClean="0">
              <a:latin typeface="+mn-ea"/>
              <a:ea typeface="+mn-ea"/>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6541163"/>
            <a:ext cx="9144000" cy="320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TextBox 4"/>
          <p:cNvSpPr txBox="1"/>
          <p:nvPr/>
        </p:nvSpPr>
        <p:spPr>
          <a:xfrm>
            <a:off x="18008" y="6517220"/>
            <a:ext cx="4034227" cy="615553"/>
          </a:xfrm>
          <a:prstGeom prst="rect">
            <a:avLst/>
          </a:prstGeom>
          <a:noFill/>
        </p:spPr>
        <p:txBody>
          <a:bodyPr wrap="square" rtlCol="0">
            <a:spAutoFit/>
          </a:bodyPr>
          <a:lstStyle/>
          <a:p>
            <a:r>
              <a:rPr lang="da-DK" sz="1600" b="1" dirty="0" smtClean="0">
                <a:solidFill>
                  <a:schemeClr val="bg1"/>
                </a:solidFill>
                <a:ea typeface="宋体"/>
              </a:rPr>
              <a:t>Gal, Vanhuysse, Vargha (2017)</a:t>
            </a:r>
            <a:endParaRPr lang="da-DK" sz="1600" b="1" dirty="0">
              <a:solidFill>
                <a:schemeClr val="bg1"/>
              </a:solidFill>
              <a:ea typeface="宋体"/>
            </a:endParaRPr>
          </a:p>
          <a:p>
            <a:endParaRPr lang="da-DK" dirty="0">
              <a:ea typeface="宋体"/>
            </a:endParaRPr>
          </a:p>
        </p:txBody>
      </p:sp>
    </p:spTree>
    <p:extLst>
      <p:ext uri="{BB962C8B-B14F-4D97-AF65-F5344CB8AC3E}">
        <p14:creationId xmlns:p14="http://schemas.microsoft.com/office/powerpoint/2010/main" xmlns="" val="237905223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8344"/>
            <a:ext cx="8229600" cy="1143000"/>
          </a:xfrm>
        </p:spPr>
        <p:txBody>
          <a:bodyPr/>
          <a:lstStyle/>
          <a:p>
            <a:r>
              <a:rPr lang="da-DK" b="1" dirty="0" err="1" smtClean="0"/>
              <a:t>Two</a:t>
            </a:r>
            <a:r>
              <a:rPr lang="da-DK" b="1" dirty="0" smtClean="0"/>
              <a:t> </a:t>
            </a:r>
            <a:r>
              <a:rPr lang="da-DK" b="1" dirty="0" err="1" smtClean="0"/>
              <a:t>key</a:t>
            </a:r>
            <a:r>
              <a:rPr lang="da-DK" b="1" dirty="0" smtClean="0"/>
              <a:t> </a:t>
            </a:r>
            <a:r>
              <a:rPr lang="da-DK" b="1" dirty="0" err="1" smtClean="0"/>
              <a:t>asymmetries</a:t>
            </a:r>
            <a:r>
              <a:rPr lang="da-DK" b="1" dirty="0" smtClean="0"/>
              <a:t>: 2</a:t>
            </a:r>
            <a:r>
              <a:rPr lang="da-DK" b="1" dirty="0"/>
              <a:t/>
            </a:r>
            <a:br>
              <a:rPr lang="da-DK" b="1" dirty="0"/>
            </a:br>
            <a:r>
              <a:rPr lang="zh-CN" altLang="en-US" b="1" dirty="0" smtClean="0"/>
              <a:t>两大关键的不对称：</a:t>
            </a:r>
            <a:r>
              <a:rPr lang="en-US" altLang="zh-CN" b="1" dirty="0" smtClean="0"/>
              <a:t>2</a:t>
            </a:r>
            <a:endParaRPr lang="da-DK" b="1" dirty="0"/>
          </a:p>
        </p:txBody>
      </p:sp>
      <p:sp>
        <p:nvSpPr>
          <p:cNvPr id="3" name="Content Placeholder 2"/>
          <p:cNvSpPr>
            <a:spLocks noGrp="1"/>
          </p:cNvSpPr>
          <p:nvPr>
            <p:ph idx="1"/>
          </p:nvPr>
        </p:nvSpPr>
        <p:spPr>
          <a:xfrm>
            <a:off x="361401" y="1648047"/>
            <a:ext cx="8564880" cy="4469380"/>
          </a:xfrm>
        </p:spPr>
        <p:txBody>
          <a:bodyPr/>
          <a:lstStyle/>
          <a:p>
            <a:pPr marL="0" indent="0">
              <a:buNone/>
            </a:pPr>
            <a:r>
              <a:rPr lang="en-GB" sz="2000" b="1" dirty="0" smtClean="0">
                <a:latin typeface="Arial" panose="020B0604020202020204" pitchFamily="34" charset="0"/>
                <a:cs typeface="Arial" panose="020B0604020202020204" pitchFamily="34" charset="0"/>
              </a:rPr>
              <a:t>Asymmetric statistical </a:t>
            </a:r>
            <a:r>
              <a:rPr lang="en-GB" sz="2000" b="1" i="1" dirty="0" smtClean="0">
                <a:latin typeface="Arial" panose="020B0604020202020204" pitchFamily="34" charset="0"/>
                <a:cs typeface="Arial" panose="020B0604020202020204" pitchFamily="34" charset="0"/>
              </a:rPr>
              <a:t>visibility: </a:t>
            </a:r>
          </a:p>
          <a:p>
            <a:pPr marL="0" indent="0">
              <a:buNone/>
            </a:pPr>
            <a:r>
              <a:rPr lang="en-GB" sz="2000" dirty="0" smtClean="0">
                <a:cs typeface="Arial" panose="020B0604020202020204" pitchFamily="34" charset="0"/>
              </a:rPr>
              <a:t>resources </a:t>
            </a:r>
            <a:r>
              <a:rPr lang="en-GB" sz="2000" dirty="0">
                <a:cs typeface="Arial" panose="020B0604020202020204" pitchFamily="34" charset="0"/>
              </a:rPr>
              <a:t>flowing to the elderly are near-fully observed in National </a:t>
            </a:r>
            <a:r>
              <a:rPr lang="en-GB" sz="2000" dirty="0" smtClean="0">
                <a:cs typeface="Arial" panose="020B0604020202020204" pitchFamily="34" charset="0"/>
              </a:rPr>
              <a:t>Accounts, </a:t>
            </a:r>
            <a:r>
              <a:rPr lang="en-GB" sz="2000" dirty="0">
                <a:cs typeface="Arial" panose="020B0604020202020204" pitchFamily="34" charset="0"/>
              </a:rPr>
              <a:t>but inter- and intra-household transfers are not </a:t>
            </a:r>
            <a:r>
              <a:rPr lang="en-GB" sz="2000" dirty="0" smtClean="0">
                <a:cs typeface="Arial" panose="020B0604020202020204" pitchFamily="34" charset="0"/>
              </a:rPr>
              <a:t>(or barely) registered </a:t>
            </a:r>
            <a:endParaRPr lang="en-GB" sz="2000" dirty="0">
              <a:cs typeface="Arial" panose="020B0604020202020204" pitchFamily="34" charset="0"/>
            </a:endParaRPr>
          </a:p>
          <a:p>
            <a:pPr marL="0" lvl="0" indent="0">
              <a:buNone/>
            </a:pPr>
            <a:r>
              <a:rPr lang="en-GB" sz="2000" dirty="0" smtClean="0">
                <a:cs typeface="Arial" panose="020B0604020202020204" pitchFamily="34" charset="0"/>
              </a:rPr>
              <a:t>→ </a:t>
            </a:r>
            <a:r>
              <a:rPr lang="en-GB" sz="2000" dirty="0">
                <a:cs typeface="Arial" panose="020B0604020202020204" pitchFamily="34" charset="0"/>
              </a:rPr>
              <a:t>Lion’s share of resources </a:t>
            </a:r>
            <a:r>
              <a:rPr lang="en-GB" sz="2000" dirty="0" smtClean="0">
                <a:cs typeface="Arial" panose="020B0604020202020204" pitchFamily="34" charset="0"/>
              </a:rPr>
              <a:t>transferred </a:t>
            </a:r>
            <a:r>
              <a:rPr lang="en-GB" sz="2000" dirty="0">
                <a:cs typeface="Arial" panose="020B0604020202020204" pitchFamily="34" charset="0"/>
              </a:rPr>
              <a:t>to children is </a:t>
            </a:r>
            <a:r>
              <a:rPr lang="en-GB" sz="2000" dirty="0" smtClean="0">
                <a:cs typeface="Arial" panose="020B0604020202020204" pitchFamily="34" charset="0"/>
              </a:rPr>
              <a:t>just not </a:t>
            </a:r>
            <a:r>
              <a:rPr lang="en-GB" sz="2000" dirty="0">
                <a:cs typeface="Arial" panose="020B0604020202020204" pitchFamily="34" charset="0"/>
              </a:rPr>
              <a:t>visible in NA </a:t>
            </a:r>
            <a:r>
              <a:rPr lang="en-GB" sz="2000" dirty="0" smtClean="0">
                <a:cs typeface="Arial" panose="020B0604020202020204" pitchFamily="34" charset="0"/>
              </a:rPr>
              <a:t>statistics </a:t>
            </a:r>
          </a:p>
          <a:p>
            <a:pPr marL="0" indent="0">
              <a:buNone/>
            </a:pPr>
            <a:r>
              <a:rPr lang="en-GB" sz="2000" i="1" dirty="0"/>
              <a:t>≈ looking for </a:t>
            </a:r>
            <a:r>
              <a:rPr lang="en-GB" sz="2000" i="1" dirty="0" smtClean="0"/>
              <a:t>lost car key only where </a:t>
            </a:r>
            <a:r>
              <a:rPr lang="en-GB" sz="2000" i="1" dirty="0"/>
              <a:t>the street light shines</a:t>
            </a:r>
          </a:p>
          <a:p>
            <a:pPr marL="0" lvl="0" indent="0">
              <a:buNone/>
            </a:pPr>
            <a:endParaRPr lang="en-US" sz="2000" dirty="0">
              <a:cs typeface="Times New Roman" pitchFamily="18" charset="0"/>
            </a:endParaRPr>
          </a:p>
          <a:p>
            <a:pPr marL="0" indent="0">
              <a:buNone/>
            </a:pPr>
            <a:r>
              <a:rPr lang="zh-CN" altLang="en-US" sz="2000" dirty="0" smtClean="0">
                <a:latin typeface="华文宋体"/>
                <a:ea typeface="华文宋体"/>
                <a:cs typeface="华文宋体"/>
              </a:rPr>
              <a:t>数据可见性不对称</a:t>
            </a:r>
            <a:r>
              <a:rPr lang="en-US" altLang="zh-CN" sz="2000" dirty="0" smtClean="0">
                <a:latin typeface="华文宋体"/>
                <a:ea typeface="华文宋体"/>
                <a:cs typeface="华文宋体"/>
              </a:rPr>
              <a:t>:</a:t>
            </a:r>
            <a:endParaRPr lang="en-US" altLang="zh-CN" sz="2000" dirty="0">
              <a:latin typeface="华文宋体"/>
              <a:ea typeface="华文宋体"/>
              <a:cs typeface="华文宋体"/>
            </a:endParaRPr>
          </a:p>
          <a:p>
            <a:pPr marL="0" indent="0">
              <a:buNone/>
            </a:pPr>
            <a:r>
              <a:rPr lang="zh-CN" altLang="en-US" sz="2000" dirty="0" smtClean="0">
                <a:latin typeface="华文宋体"/>
                <a:ea typeface="华文宋体"/>
                <a:cs typeface="华文宋体"/>
              </a:rPr>
              <a:t>在国家账户中，流向老年群体的资源几乎完全被记录下来，然而家庭之间和家庭内部的资源转移几乎没有（很少）被记录。</a:t>
            </a:r>
            <a:endParaRPr lang="en-US" altLang="zh-CN" sz="2000" dirty="0" smtClean="0">
              <a:latin typeface="华文宋体"/>
              <a:ea typeface="华文宋体"/>
              <a:cs typeface="华文宋体"/>
            </a:endParaRPr>
          </a:p>
          <a:p>
            <a:pPr marL="0" indent="0">
              <a:buNone/>
            </a:pPr>
            <a:r>
              <a:rPr lang="en-US" altLang="zh-CN" sz="2000" dirty="0" smtClean="0">
                <a:latin typeface="华文宋体"/>
                <a:ea typeface="华文宋体"/>
                <a:cs typeface="华文宋体"/>
              </a:rPr>
              <a:t>→</a:t>
            </a:r>
            <a:r>
              <a:rPr lang="zh-CN" altLang="en-US" sz="2000" dirty="0" smtClean="0">
                <a:latin typeface="华文宋体"/>
                <a:ea typeface="华文宋体"/>
                <a:cs typeface="华文宋体"/>
              </a:rPr>
              <a:t>大量转移到儿童的资源在统计数据中不可见。 </a:t>
            </a:r>
            <a:endParaRPr lang="en-US" altLang="zh-CN" sz="2000" dirty="0" smtClean="0">
              <a:latin typeface="华文宋体"/>
              <a:ea typeface="华文宋体"/>
              <a:cs typeface="华文宋体"/>
            </a:endParaRPr>
          </a:p>
          <a:p>
            <a:pPr marL="0" indent="0">
              <a:buNone/>
            </a:pPr>
            <a:r>
              <a:rPr lang="en-US" altLang="zh-CN" sz="2000" dirty="0" smtClean="0">
                <a:latin typeface="华文宋体"/>
                <a:ea typeface="华文宋体"/>
                <a:cs typeface="华文宋体"/>
              </a:rPr>
              <a:t>≈</a:t>
            </a:r>
            <a:r>
              <a:rPr lang="zh-CN" altLang="en-US" sz="2000" dirty="0" smtClean="0">
                <a:latin typeface="华文宋体"/>
                <a:ea typeface="华文宋体"/>
                <a:cs typeface="华文宋体"/>
              </a:rPr>
              <a:t>只在街灯照亮的地方寻找丢失</a:t>
            </a:r>
            <a:r>
              <a:rPr lang="zh-CN" altLang="en-US" sz="2000" dirty="0">
                <a:latin typeface="华文宋体"/>
                <a:ea typeface="华文宋体"/>
                <a:cs typeface="华文宋体"/>
              </a:rPr>
              <a:t>的车钥</a:t>
            </a:r>
            <a:r>
              <a:rPr lang="zh-CN" altLang="en-US" sz="2000" dirty="0" smtClean="0">
                <a:latin typeface="华文宋体"/>
                <a:ea typeface="华文宋体"/>
                <a:cs typeface="华文宋体"/>
              </a:rPr>
              <a:t>匙</a:t>
            </a:r>
            <a:endParaRPr lang="da-DK" sz="2000" dirty="0">
              <a:latin typeface="华文宋体"/>
              <a:ea typeface="华文宋体"/>
              <a:cs typeface="华文宋体"/>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6541163"/>
            <a:ext cx="9144000" cy="320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TextBox 4"/>
          <p:cNvSpPr txBox="1"/>
          <p:nvPr/>
        </p:nvSpPr>
        <p:spPr>
          <a:xfrm>
            <a:off x="18008" y="6517220"/>
            <a:ext cx="4034227" cy="615553"/>
          </a:xfrm>
          <a:prstGeom prst="rect">
            <a:avLst/>
          </a:prstGeom>
          <a:noFill/>
        </p:spPr>
        <p:txBody>
          <a:bodyPr wrap="square" rtlCol="0">
            <a:spAutoFit/>
          </a:bodyPr>
          <a:lstStyle/>
          <a:p>
            <a:r>
              <a:rPr lang="da-DK" sz="1600" b="1" dirty="0" smtClean="0">
                <a:solidFill>
                  <a:schemeClr val="bg1"/>
                </a:solidFill>
                <a:ea typeface="宋体"/>
              </a:rPr>
              <a:t>Gal, Vanhuysse, Vargha (2017)</a:t>
            </a:r>
            <a:endParaRPr lang="da-DK" sz="1600" b="1" dirty="0">
              <a:solidFill>
                <a:schemeClr val="bg1"/>
              </a:solidFill>
              <a:ea typeface="宋体"/>
            </a:endParaRPr>
          </a:p>
          <a:p>
            <a:endParaRPr lang="da-DK" dirty="0">
              <a:ea typeface="宋体"/>
            </a:endParaRPr>
          </a:p>
        </p:txBody>
      </p:sp>
    </p:spTree>
    <p:extLst>
      <p:ext uri="{BB962C8B-B14F-4D97-AF65-F5344CB8AC3E}">
        <p14:creationId xmlns:p14="http://schemas.microsoft.com/office/powerpoint/2010/main" xmlns="" val="339182703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b="1" dirty="0" err="1"/>
              <a:t>E</a:t>
            </a:r>
            <a:r>
              <a:rPr lang="da-DK" b="1" dirty="0" err="1" smtClean="0"/>
              <a:t>mpirical</a:t>
            </a:r>
            <a:r>
              <a:rPr lang="da-DK" b="1" dirty="0" smtClean="0"/>
              <a:t> </a:t>
            </a:r>
            <a:r>
              <a:rPr lang="da-DK" b="1" dirty="0" err="1" smtClean="0"/>
              <a:t>contributions</a:t>
            </a:r>
            <a:r>
              <a:rPr lang="da-DK" b="1" dirty="0" smtClean="0"/>
              <a:t>: 1</a:t>
            </a:r>
            <a:br>
              <a:rPr lang="da-DK" b="1" dirty="0" smtClean="0"/>
            </a:br>
            <a:r>
              <a:rPr lang="zh-CN" altLang="en-US" b="1" dirty="0" smtClean="0"/>
              <a:t>实际贡献：</a:t>
            </a:r>
            <a:r>
              <a:rPr lang="en-US" altLang="zh-CN" b="1" dirty="0" smtClean="0"/>
              <a:t>1</a:t>
            </a:r>
            <a:endParaRPr lang="da-DK" b="1" dirty="0"/>
          </a:p>
        </p:txBody>
      </p:sp>
      <p:sp>
        <p:nvSpPr>
          <p:cNvPr id="3" name="Content Placeholder 2"/>
          <p:cNvSpPr>
            <a:spLocks noGrp="1"/>
          </p:cNvSpPr>
          <p:nvPr>
            <p:ph idx="1"/>
          </p:nvPr>
        </p:nvSpPr>
        <p:spPr>
          <a:xfrm>
            <a:off x="457200" y="1732346"/>
            <a:ext cx="8229600" cy="4525963"/>
          </a:xfrm>
        </p:spPr>
        <p:txBody>
          <a:bodyPr/>
          <a:lstStyle/>
          <a:p>
            <a:pPr marL="0" indent="0">
              <a:buNone/>
            </a:pPr>
            <a:r>
              <a:rPr lang="en-GB" sz="2000" dirty="0" smtClean="0"/>
              <a:t>We </a:t>
            </a:r>
            <a:r>
              <a:rPr lang="en-GB" sz="2000" dirty="0"/>
              <a:t>apply </a:t>
            </a:r>
            <a:r>
              <a:rPr lang="en-GB" sz="2000" b="1" dirty="0" smtClean="0"/>
              <a:t>NTA</a:t>
            </a:r>
            <a:r>
              <a:rPr lang="en-GB" sz="2000" dirty="0" smtClean="0"/>
              <a:t> (Lee &amp; Mason 2011) to </a:t>
            </a:r>
            <a:r>
              <a:rPr lang="en-GB" sz="2000" dirty="0"/>
              <a:t>look not just at </a:t>
            </a:r>
            <a:r>
              <a:rPr lang="en-GB" sz="2000" dirty="0" smtClean="0"/>
              <a:t>allocation </a:t>
            </a:r>
            <a:r>
              <a:rPr lang="en-GB" sz="2000" dirty="0"/>
              <a:t>of primary income and </a:t>
            </a:r>
            <a:r>
              <a:rPr lang="en-GB" sz="2000" dirty="0" smtClean="0"/>
              <a:t>secondary </a:t>
            </a:r>
            <a:r>
              <a:rPr lang="en-GB" sz="2000" dirty="0"/>
              <a:t>distribution </a:t>
            </a:r>
            <a:r>
              <a:rPr lang="en-GB" sz="2000" dirty="0" smtClean="0"/>
              <a:t>(taxes </a:t>
            </a:r>
            <a:r>
              <a:rPr lang="en-GB" sz="2000" dirty="0"/>
              <a:t>and </a:t>
            </a:r>
            <a:r>
              <a:rPr lang="en-GB" sz="2000" dirty="0" smtClean="0"/>
              <a:t>benefits) but also at tertiary </a:t>
            </a:r>
            <a:r>
              <a:rPr lang="en-GB" sz="2000" dirty="0"/>
              <a:t>redistribution of after-tax revenues </a:t>
            </a:r>
            <a:r>
              <a:rPr lang="en-GB" sz="2000" b="1" dirty="0"/>
              <a:t>within </a:t>
            </a:r>
            <a:r>
              <a:rPr lang="en-GB" sz="2000" dirty="0"/>
              <a:t>households (e.g. parents </a:t>
            </a:r>
            <a:r>
              <a:rPr lang="en-GB" sz="2000" dirty="0" smtClean="0"/>
              <a:t>paying </a:t>
            </a:r>
            <a:r>
              <a:rPr lang="en-GB" sz="2000" dirty="0"/>
              <a:t>consumption of their </a:t>
            </a:r>
            <a:r>
              <a:rPr lang="en-GB" sz="2000" dirty="0" smtClean="0"/>
              <a:t>children</a:t>
            </a:r>
            <a:r>
              <a:rPr lang="en-GB" sz="2000" dirty="0"/>
              <a:t>) and </a:t>
            </a:r>
            <a:r>
              <a:rPr lang="en-GB" sz="2000" b="1" dirty="0"/>
              <a:t>between</a:t>
            </a:r>
            <a:r>
              <a:rPr lang="en-GB" sz="2000" dirty="0"/>
              <a:t> households (e.g. retired parents </a:t>
            </a:r>
            <a:r>
              <a:rPr lang="en-GB" sz="2000" dirty="0" smtClean="0"/>
              <a:t>supporting </a:t>
            </a:r>
            <a:r>
              <a:rPr lang="en-GB" sz="2000" dirty="0"/>
              <a:t>non-cohabiting adult children</a:t>
            </a:r>
            <a:r>
              <a:rPr lang="en-GB" sz="2000" dirty="0" smtClean="0"/>
              <a:t>)</a:t>
            </a:r>
          </a:p>
          <a:p>
            <a:r>
              <a:rPr lang="en-US" sz="2000" dirty="0"/>
              <a:t>NTA </a:t>
            </a:r>
            <a:r>
              <a:rPr lang="en-US" sz="2000" b="1" dirty="0"/>
              <a:t>brings age into NA </a:t>
            </a:r>
            <a:r>
              <a:rPr lang="en-US" sz="2000" dirty="0"/>
              <a:t>by breaking down the various quantities by </a:t>
            </a:r>
            <a:r>
              <a:rPr lang="en-US" sz="2000" dirty="0" smtClean="0"/>
              <a:t>age: introduces </a:t>
            </a:r>
            <a:r>
              <a:rPr lang="en-US" sz="2000" dirty="0"/>
              <a:t>info on the relation between age of individuals and their economic </a:t>
            </a:r>
            <a:r>
              <a:rPr lang="en-US" sz="2000" dirty="0" smtClean="0"/>
              <a:t>activities</a:t>
            </a:r>
          </a:p>
          <a:p>
            <a:r>
              <a:rPr lang="zh-CN" altLang="en-US" sz="2000" dirty="0" smtClean="0">
                <a:latin typeface="Arial"/>
                <a:ea typeface="+mn-ea"/>
                <a:cs typeface="Arial"/>
              </a:rPr>
              <a:t>我们运用 </a:t>
            </a:r>
            <a:r>
              <a:rPr lang="en-US" altLang="zh-CN" sz="2000" dirty="0">
                <a:latin typeface="Arial"/>
                <a:ea typeface="+mn-ea"/>
                <a:cs typeface="Arial"/>
              </a:rPr>
              <a:t>NTA (Lee &amp; </a:t>
            </a:r>
            <a:r>
              <a:rPr lang="zh-CN" altLang="en-US" sz="2000" dirty="0">
                <a:latin typeface="Arial"/>
                <a:ea typeface="+mn-ea"/>
                <a:cs typeface="Arial"/>
              </a:rPr>
              <a:t>梅森 </a:t>
            </a:r>
            <a:r>
              <a:rPr lang="en-US" altLang="zh-CN" sz="2000" dirty="0">
                <a:latin typeface="Arial"/>
                <a:ea typeface="+mn-ea"/>
                <a:cs typeface="Arial"/>
              </a:rPr>
              <a:t>2011</a:t>
            </a:r>
            <a:r>
              <a:rPr lang="en-US" altLang="zh-CN" sz="2000" dirty="0" smtClean="0">
                <a:latin typeface="Arial"/>
                <a:ea typeface="+mn-ea"/>
                <a:cs typeface="Arial"/>
              </a:rPr>
              <a:t>)</a:t>
            </a:r>
            <a:r>
              <a:rPr lang="zh-CN" altLang="en-US" sz="2000" dirty="0" smtClean="0">
                <a:latin typeface="Arial"/>
                <a:ea typeface="+mn-ea"/>
                <a:cs typeface="Arial"/>
              </a:rPr>
              <a:t>来计算实际贡献，不仅关注初级收入分配和二级</a:t>
            </a:r>
            <a:r>
              <a:rPr lang="zh-CN" altLang="en-US" sz="2000" dirty="0">
                <a:latin typeface="Arial"/>
                <a:ea typeface="+mn-ea"/>
                <a:cs typeface="Arial"/>
              </a:rPr>
              <a:t>分配 </a:t>
            </a:r>
            <a:r>
              <a:rPr lang="en-US" altLang="zh-CN" sz="2000" dirty="0">
                <a:latin typeface="Arial"/>
                <a:ea typeface="+mn-ea"/>
                <a:cs typeface="Arial"/>
              </a:rPr>
              <a:t>(</a:t>
            </a:r>
            <a:r>
              <a:rPr lang="zh-CN" altLang="en-US" sz="2000" dirty="0">
                <a:latin typeface="Arial"/>
                <a:ea typeface="+mn-ea"/>
                <a:cs typeface="Arial"/>
              </a:rPr>
              <a:t>税收和福利</a:t>
            </a:r>
            <a:r>
              <a:rPr lang="en-US" altLang="zh-CN" sz="2000" dirty="0">
                <a:latin typeface="Arial"/>
                <a:ea typeface="+mn-ea"/>
                <a:cs typeface="Arial"/>
              </a:rPr>
              <a:t>), </a:t>
            </a:r>
            <a:r>
              <a:rPr lang="zh-CN" altLang="en-US" sz="2000" dirty="0" smtClean="0">
                <a:latin typeface="Arial"/>
                <a:ea typeface="+mn-ea"/>
                <a:cs typeface="Arial"/>
              </a:rPr>
              <a:t>还</a:t>
            </a:r>
            <a:r>
              <a:rPr lang="zh-CN" altLang="en-US" sz="2000" dirty="0" smtClean="0">
                <a:ea typeface="+mn-ea"/>
                <a:cs typeface="Arial"/>
              </a:rPr>
              <a:t>关注</a:t>
            </a:r>
            <a:r>
              <a:rPr lang="zh-CN" altLang="en-US" sz="2000" dirty="0" smtClean="0">
                <a:latin typeface="Arial"/>
                <a:ea typeface="+mn-ea"/>
                <a:cs typeface="Arial"/>
              </a:rPr>
              <a:t>家庭内部的税后收入</a:t>
            </a:r>
            <a:r>
              <a:rPr lang="zh-CN" altLang="en-US" sz="2000" dirty="0">
                <a:latin typeface="Arial"/>
                <a:ea typeface="+mn-ea"/>
                <a:cs typeface="Arial"/>
              </a:rPr>
              <a:t>的第三次再分配 </a:t>
            </a:r>
            <a:r>
              <a:rPr lang="en-US" altLang="zh-CN" sz="2000" dirty="0">
                <a:latin typeface="Arial"/>
                <a:ea typeface="+mn-ea"/>
                <a:cs typeface="Arial"/>
              </a:rPr>
              <a:t>(</a:t>
            </a:r>
            <a:r>
              <a:rPr lang="zh-CN" altLang="en-US" sz="2000" dirty="0">
                <a:latin typeface="Arial"/>
                <a:ea typeface="+mn-ea"/>
                <a:cs typeface="Arial"/>
              </a:rPr>
              <a:t>例如</a:t>
            </a:r>
            <a:r>
              <a:rPr lang="en-US" altLang="zh-CN" sz="2000" dirty="0">
                <a:latin typeface="Arial"/>
                <a:ea typeface="+mn-ea"/>
                <a:cs typeface="Arial"/>
              </a:rPr>
              <a:t>, </a:t>
            </a:r>
            <a:r>
              <a:rPr lang="zh-CN" altLang="en-US" sz="2000" dirty="0">
                <a:latin typeface="Arial"/>
                <a:ea typeface="+mn-ea"/>
                <a:cs typeface="Arial"/>
              </a:rPr>
              <a:t>父母支付子女的消费</a:t>
            </a:r>
            <a:r>
              <a:rPr lang="en-US" altLang="zh-CN" sz="2000" dirty="0">
                <a:latin typeface="Arial"/>
                <a:ea typeface="+mn-ea"/>
                <a:cs typeface="Arial"/>
              </a:rPr>
              <a:t>) </a:t>
            </a:r>
            <a:r>
              <a:rPr lang="zh-CN" altLang="en-US" sz="2000" dirty="0" smtClean="0">
                <a:latin typeface="Arial"/>
                <a:ea typeface="+mn-ea"/>
                <a:cs typeface="Arial"/>
              </a:rPr>
              <a:t>和家庭之间的第三次分配 </a:t>
            </a:r>
            <a:r>
              <a:rPr lang="en-US" altLang="zh-CN" sz="2000" dirty="0">
                <a:latin typeface="Arial"/>
                <a:ea typeface="+mn-ea"/>
                <a:cs typeface="Arial"/>
              </a:rPr>
              <a:t>(</a:t>
            </a:r>
            <a:r>
              <a:rPr lang="zh-CN" altLang="en-US" sz="2000" dirty="0" smtClean="0">
                <a:latin typeface="Arial"/>
                <a:ea typeface="+mn-ea"/>
                <a:cs typeface="Arial"/>
              </a:rPr>
              <a:t>例如退休的父母继续抚养不居住在一起的成年子女</a:t>
            </a:r>
            <a:r>
              <a:rPr lang="en-US" altLang="zh-CN" sz="2000" dirty="0" smtClean="0">
                <a:latin typeface="Arial"/>
                <a:ea typeface="+mn-ea"/>
                <a:cs typeface="Arial"/>
              </a:rPr>
              <a:t>)</a:t>
            </a:r>
            <a:endParaRPr lang="en-US" altLang="zh-CN" sz="2000" dirty="0">
              <a:latin typeface="Arial"/>
              <a:ea typeface="+mn-ea"/>
              <a:cs typeface="Arial"/>
            </a:endParaRPr>
          </a:p>
          <a:p>
            <a:r>
              <a:rPr lang="en-US" altLang="zh-CN" sz="2000" dirty="0">
                <a:latin typeface="Arial"/>
                <a:ea typeface="+mn-ea"/>
                <a:cs typeface="Arial"/>
              </a:rPr>
              <a:t>NTA </a:t>
            </a:r>
            <a:r>
              <a:rPr lang="zh-CN" altLang="en-US" sz="2000" dirty="0" smtClean="0">
                <a:latin typeface="Arial"/>
                <a:ea typeface="+mn-ea"/>
                <a:cs typeface="Arial"/>
              </a:rPr>
              <a:t>按年龄分解为不同数值</a:t>
            </a:r>
            <a:r>
              <a:rPr lang="zh-CN" altLang="zh-CN" sz="2000" dirty="0" smtClean="0">
                <a:latin typeface="Arial"/>
                <a:ea typeface="+mn-ea"/>
                <a:cs typeface="Arial"/>
              </a:rPr>
              <a:t>，</a:t>
            </a:r>
            <a:r>
              <a:rPr lang="zh-CN" altLang="en-US" sz="2000" dirty="0" smtClean="0">
                <a:ea typeface="+mn-ea"/>
                <a:cs typeface="Arial"/>
              </a:rPr>
              <a:t>将</a:t>
            </a:r>
            <a:r>
              <a:rPr lang="zh-CN" altLang="en-US" sz="2000" dirty="0" smtClean="0">
                <a:latin typeface="Arial"/>
                <a:ea typeface="+mn-ea"/>
                <a:cs typeface="Arial"/>
              </a:rPr>
              <a:t>年龄分解为</a:t>
            </a:r>
            <a:r>
              <a:rPr lang="en-US" altLang="zh-CN" sz="2000" dirty="0" smtClean="0">
                <a:latin typeface="Arial"/>
                <a:ea typeface="+mn-ea"/>
                <a:cs typeface="Arial"/>
              </a:rPr>
              <a:t>NA</a:t>
            </a:r>
            <a:r>
              <a:rPr lang="en-US" altLang="zh-CN" sz="2000" dirty="0">
                <a:latin typeface="Arial"/>
                <a:ea typeface="+mn-ea"/>
                <a:cs typeface="Arial"/>
              </a:rPr>
              <a:t>: </a:t>
            </a:r>
            <a:r>
              <a:rPr lang="zh-CN" altLang="en-US" sz="2000" dirty="0" smtClean="0">
                <a:ea typeface="+mn-ea"/>
                <a:cs typeface="Arial"/>
              </a:rPr>
              <a:t>表示</a:t>
            </a:r>
            <a:r>
              <a:rPr lang="zh-CN" altLang="en-US" sz="2000" dirty="0" smtClean="0">
                <a:latin typeface="Arial"/>
                <a:ea typeface="+mn-ea"/>
                <a:cs typeface="Arial"/>
              </a:rPr>
              <a:t>个人</a:t>
            </a:r>
            <a:r>
              <a:rPr lang="zh-CN" altLang="en-US" sz="2000" dirty="0">
                <a:latin typeface="Arial"/>
                <a:ea typeface="+mn-ea"/>
                <a:cs typeface="Arial"/>
              </a:rPr>
              <a:t>年龄与经济活动关系的信息</a:t>
            </a:r>
          </a:p>
          <a:p>
            <a:pPr marL="0" indent="0">
              <a:buNone/>
            </a:pPr>
            <a:endParaRPr lang="da-DK" sz="20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6541163"/>
            <a:ext cx="9144000" cy="320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TextBox 4"/>
          <p:cNvSpPr txBox="1"/>
          <p:nvPr/>
        </p:nvSpPr>
        <p:spPr>
          <a:xfrm>
            <a:off x="18008" y="6517220"/>
            <a:ext cx="4034227" cy="615553"/>
          </a:xfrm>
          <a:prstGeom prst="rect">
            <a:avLst/>
          </a:prstGeom>
          <a:noFill/>
        </p:spPr>
        <p:txBody>
          <a:bodyPr wrap="square" rtlCol="0">
            <a:spAutoFit/>
          </a:bodyPr>
          <a:lstStyle/>
          <a:p>
            <a:r>
              <a:rPr lang="da-DK" sz="1600" b="1" dirty="0" smtClean="0">
                <a:solidFill>
                  <a:schemeClr val="bg1"/>
                </a:solidFill>
                <a:ea typeface="宋体"/>
              </a:rPr>
              <a:t>Gal, Vanhuysse, Vargha (2017)</a:t>
            </a:r>
            <a:endParaRPr lang="da-DK" sz="1600" b="1" dirty="0">
              <a:solidFill>
                <a:schemeClr val="bg1"/>
              </a:solidFill>
              <a:ea typeface="宋体"/>
            </a:endParaRPr>
          </a:p>
          <a:p>
            <a:endParaRPr lang="da-DK" dirty="0">
              <a:ea typeface="宋体"/>
            </a:endParaRPr>
          </a:p>
        </p:txBody>
      </p:sp>
    </p:spTree>
    <p:extLst>
      <p:ext uri="{BB962C8B-B14F-4D97-AF65-F5344CB8AC3E}">
        <p14:creationId xmlns:p14="http://schemas.microsoft.com/office/powerpoint/2010/main" xmlns="" val="624307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zövegdoboz 8"/>
          <p:cNvSpPr txBox="1"/>
          <p:nvPr/>
        </p:nvSpPr>
        <p:spPr>
          <a:xfrm>
            <a:off x="459421" y="447753"/>
            <a:ext cx="8459393" cy="4647426"/>
          </a:xfrm>
          <a:prstGeom prst="rect">
            <a:avLst/>
          </a:prstGeom>
          <a:noFill/>
        </p:spPr>
        <p:txBody>
          <a:bodyPr wrap="square" rtlCol="0">
            <a:spAutoFit/>
          </a:bodyPr>
          <a:lstStyle/>
          <a:p>
            <a:pPr algn="ctr"/>
            <a:r>
              <a:rPr lang="en-US" sz="3600" b="1" dirty="0" smtClean="0">
                <a:latin typeface="Times New Roman" panose="02020603050405020304" pitchFamily="18" charset="0"/>
                <a:ea typeface="宋体"/>
                <a:cs typeface="Times New Roman" panose="02020603050405020304" pitchFamily="18" charset="0"/>
              </a:rPr>
              <a:t>A</a:t>
            </a:r>
            <a:r>
              <a:rPr lang="hu-HU" sz="3600" b="1" dirty="0" smtClean="0">
                <a:latin typeface="Times New Roman" panose="02020603050405020304" pitchFamily="18" charset="0"/>
                <a:ea typeface="宋体"/>
                <a:cs typeface="Times New Roman" panose="02020603050405020304" pitchFamily="18" charset="0"/>
              </a:rPr>
              <a:t> </a:t>
            </a:r>
            <a:r>
              <a:rPr lang="en-US" sz="3600" b="1" dirty="0" smtClean="0">
                <a:latin typeface="Times New Roman" panose="02020603050405020304" pitchFamily="18" charset="0"/>
                <a:ea typeface="宋体"/>
                <a:cs typeface="Times New Roman" panose="02020603050405020304" pitchFamily="18" charset="0"/>
              </a:rPr>
              <a:t>national </a:t>
            </a:r>
            <a:r>
              <a:rPr lang="hu-HU" sz="3600" b="1" dirty="0" smtClean="0">
                <a:latin typeface="Times New Roman" panose="02020603050405020304" pitchFamily="18" charset="0"/>
                <a:ea typeface="宋体"/>
                <a:cs typeface="Times New Roman" panose="02020603050405020304" pitchFamily="18" charset="0"/>
              </a:rPr>
              <a:t>a</a:t>
            </a:r>
            <a:r>
              <a:rPr lang="en-US" sz="3600" b="1" dirty="0" err="1" smtClean="0">
                <a:latin typeface="Times New Roman" panose="02020603050405020304" pitchFamily="18" charset="0"/>
                <a:ea typeface="宋体"/>
                <a:cs typeface="Times New Roman" panose="02020603050405020304" pitchFamily="18" charset="0"/>
              </a:rPr>
              <a:t>ccount</a:t>
            </a:r>
            <a:r>
              <a:rPr lang="hu-HU" sz="3600" b="1" dirty="0" smtClean="0">
                <a:latin typeface="Times New Roman" panose="02020603050405020304" pitchFamily="18" charset="0"/>
                <a:ea typeface="宋体"/>
                <a:cs typeface="Times New Roman" panose="02020603050405020304" pitchFamily="18" charset="0"/>
              </a:rPr>
              <a:t>ing identity: </a:t>
            </a:r>
            <a:endParaRPr lang="da-DK" sz="3600" b="1" dirty="0" smtClean="0">
              <a:latin typeface="Times New Roman" panose="02020603050405020304" pitchFamily="18" charset="0"/>
              <a:ea typeface="宋体"/>
              <a:cs typeface="Times New Roman" panose="02020603050405020304" pitchFamily="18" charset="0"/>
            </a:endParaRPr>
          </a:p>
          <a:p>
            <a:pPr algn="ctr"/>
            <a:r>
              <a:rPr lang="hu-HU" sz="3600" b="1" dirty="0" smtClean="0">
                <a:latin typeface="Times New Roman" panose="02020603050405020304" pitchFamily="18" charset="0"/>
                <a:ea typeface="宋体"/>
                <a:cs typeface="Times New Roman" panose="02020603050405020304" pitchFamily="18" charset="0"/>
              </a:rPr>
              <a:t>resources  uses</a:t>
            </a:r>
            <a:endParaRPr lang="en-US" sz="3600" b="1" dirty="0" smtClean="0">
              <a:latin typeface="Times New Roman" panose="02020603050405020304" pitchFamily="18" charset="0"/>
              <a:ea typeface="宋体"/>
              <a:cs typeface="Times New Roman" panose="02020603050405020304" pitchFamily="18" charset="0"/>
            </a:endParaRPr>
          </a:p>
          <a:p>
            <a:r>
              <a:rPr lang="zh-CN" altLang="en-US" sz="3600" b="1" dirty="0" smtClean="0">
                <a:latin typeface="Times New Roman" panose="02020603050405020304" pitchFamily="18" charset="0"/>
                <a:ea typeface="宋体"/>
                <a:cs typeface="Times New Roman" panose="02020603050405020304" pitchFamily="18" charset="0"/>
              </a:rPr>
              <a:t>               国</a:t>
            </a:r>
            <a:r>
              <a:rPr lang="zh-CN" altLang="en-US" sz="3600" b="1" dirty="0" smtClean="0">
                <a:latin typeface="Times New Roman" panose="02020603050405020304" pitchFamily="18" charset="0"/>
                <a:ea typeface="宋体"/>
                <a:cs typeface="Times New Roman" panose="02020603050405020304" pitchFamily="18" charset="0"/>
              </a:rPr>
              <a:t>家计算等式</a:t>
            </a:r>
            <a:r>
              <a:rPr lang="zh-CN" altLang="zh-CN" sz="3600" b="1" dirty="0" smtClean="0">
                <a:latin typeface="Times New Roman" panose="02020603050405020304" pitchFamily="18" charset="0"/>
                <a:ea typeface="宋体"/>
                <a:cs typeface="Times New Roman" panose="02020603050405020304" pitchFamily="18" charset="0"/>
              </a:rPr>
              <a:t>：</a:t>
            </a:r>
            <a:r>
              <a:rPr lang="zh-CN" altLang="en-US" sz="3600" b="1" dirty="0" smtClean="0">
                <a:latin typeface="Times New Roman" panose="02020603050405020304" pitchFamily="18" charset="0"/>
                <a:ea typeface="宋体"/>
                <a:cs typeface="Times New Roman" panose="02020603050405020304" pitchFamily="18" charset="0"/>
              </a:rPr>
              <a:t>资源使用</a:t>
            </a:r>
            <a:endParaRPr lang="en-US" dirty="0" smtClean="0">
              <a:latin typeface="Times New Roman" pitchFamily="18" charset="0"/>
              <a:ea typeface="宋体"/>
              <a:cs typeface="Times New Roman" pitchFamily="18" charset="0"/>
            </a:endParaRPr>
          </a:p>
          <a:p>
            <a:endParaRPr lang="en-US" sz="1600" dirty="0" smtClean="0">
              <a:latin typeface="Times New Roman" pitchFamily="18" charset="0"/>
              <a:ea typeface="宋体"/>
              <a:cs typeface="Times New Roman" pitchFamily="18" charset="0"/>
            </a:endParaRPr>
          </a:p>
          <a:p>
            <a:pPr algn="ctr"/>
            <a:r>
              <a:rPr lang="en-US" sz="2400" dirty="0">
                <a:solidFill>
                  <a:srgbClr val="FF0000"/>
                </a:solidFill>
                <a:latin typeface="Times New Roman" panose="02020603050405020304" pitchFamily="18" charset="0"/>
                <a:ea typeface="宋体"/>
                <a:cs typeface="Times New Roman" panose="02020603050405020304" pitchFamily="18" charset="0"/>
              </a:rPr>
              <a:t>	</a:t>
            </a:r>
            <a:endParaRPr lang="hu-HU" sz="2400" dirty="0">
              <a:solidFill>
                <a:srgbClr val="FF0000"/>
              </a:solidFill>
              <a:latin typeface="Times New Roman" panose="02020603050405020304" pitchFamily="18" charset="0"/>
              <a:ea typeface="宋体"/>
              <a:cs typeface="Times New Roman" panose="02020603050405020304" pitchFamily="18" charset="0"/>
            </a:endParaRPr>
          </a:p>
          <a:p>
            <a:endParaRPr lang="hu-HU" sz="1600" dirty="0" smtClean="0">
              <a:latin typeface="Times New Roman" panose="02020603050405020304" pitchFamily="18" charset="0"/>
              <a:ea typeface="宋体"/>
              <a:cs typeface="Times New Roman" panose="02020603050405020304" pitchFamily="18" charset="0"/>
            </a:endParaRPr>
          </a:p>
          <a:p>
            <a:endParaRPr lang="hu-HU" sz="1600" dirty="0" smtClean="0">
              <a:latin typeface="Times New Roman" panose="02020603050405020304" pitchFamily="18" charset="0"/>
              <a:ea typeface="宋体"/>
              <a:cs typeface="Times New Roman" panose="02020603050405020304" pitchFamily="18" charset="0"/>
            </a:endParaRPr>
          </a:p>
          <a:p>
            <a:r>
              <a:rPr lang="en-US" sz="1600" dirty="0" smtClean="0">
                <a:latin typeface="Times New Roman" panose="02020603050405020304" pitchFamily="18" charset="0"/>
                <a:ea typeface="宋体"/>
                <a:cs typeface="Times New Roman" panose="02020603050405020304" pitchFamily="18" charset="0"/>
              </a:rPr>
              <a:t>where</a:t>
            </a:r>
            <a:endParaRPr lang="hu-HU" sz="1600" dirty="0">
              <a:latin typeface="Times New Roman" panose="02020603050405020304" pitchFamily="18" charset="0"/>
              <a:ea typeface="宋体"/>
              <a:cs typeface="Times New Roman" panose="02020603050405020304" pitchFamily="18" charset="0"/>
            </a:endParaRPr>
          </a:p>
          <a:p>
            <a:r>
              <a:rPr lang="en-US" sz="2000" i="1" dirty="0">
                <a:latin typeface="Times New Roman" panose="02020603050405020304" pitchFamily="18" charset="0"/>
                <a:ea typeface="宋体"/>
                <a:cs typeface="Times New Roman" panose="02020603050405020304" pitchFamily="18" charset="0"/>
              </a:rPr>
              <a:t>Y</a:t>
            </a:r>
            <a:r>
              <a:rPr lang="en-US" sz="2000" i="1" baseline="-25000" dirty="0">
                <a:latin typeface="Times New Roman" panose="02020603050405020304" pitchFamily="18" charset="0"/>
                <a:ea typeface="宋体"/>
                <a:cs typeface="Times New Roman" panose="02020603050405020304" pitchFamily="18" charset="0"/>
              </a:rPr>
              <a:t>L</a:t>
            </a:r>
            <a:r>
              <a:rPr lang="en-US" sz="2000" dirty="0">
                <a:latin typeface="Times New Roman" panose="02020603050405020304" pitchFamily="18" charset="0"/>
                <a:ea typeface="宋体"/>
                <a:cs typeface="Times New Roman" panose="02020603050405020304" pitchFamily="18" charset="0"/>
              </a:rPr>
              <a:t>: </a:t>
            </a:r>
            <a:r>
              <a:rPr lang="zh-CN" altLang="en-US" sz="2000" dirty="0" smtClean="0">
                <a:latin typeface="Times New Roman" panose="02020603050405020304" pitchFamily="18" charset="0"/>
                <a:ea typeface="宋体"/>
                <a:cs typeface="Times New Roman" panose="02020603050405020304" pitchFamily="18" charset="0"/>
              </a:rPr>
              <a:t>劳动力收入</a:t>
            </a:r>
            <a:endParaRPr lang="en-US" altLang="zh-CN" sz="2000" dirty="0" smtClean="0">
              <a:latin typeface="Times New Roman" panose="02020603050405020304" pitchFamily="18" charset="0"/>
              <a:ea typeface="宋体"/>
              <a:cs typeface="Times New Roman" panose="02020603050405020304" pitchFamily="18" charset="0"/>
            </a:endParaRPr>
          </a:p>
          <a:p>
            <a:r>
              <a:rPr lang="en-US" sz="2000" i="1" dirty="0" smtClean="0">
                <a:latin typeface="Times New Roman" panose="02020603050405020304" pitchFamily="18" charset="0"/>
                <a:ea typeface="宋体"/>
                <a:cs typeface="Times New Roman" panose="02020603050405020304" pitchFamily="18" charset="0"/>
              </a:rPr>
              <a:t>Y</a:t>
            </a:r>
            <a:r>
              <a:rPr lang="en-US" sz="2000" i="1" baseline="-25000" dirty="0" smtClean="0">
                <a:latin typeface="Times New Roman" panose="02020603050405020304" pitchFamily="18" charset="0"/>
                <a:ea typeface="宋体"/>
                <a:cs typeface="Times New Roman" panose="02020603050405020304" pitchFamily="18" charset="0"/>
              </a:rPr>
              <a:t>A</a:t>
            </a:r>
            <a:r>
              <a:rPr lang="en-US" sz="2000" dirty="0">
                <a:latin typeface="Times New Roman" panose="02020603050405020304" pitchFamily="18" charset="0"/>
                <a:ea typeface="宋体"/>
                <a:cs typeface="Times New Roman" panose="02020603050405020304" pitchFamily="18" charset="0"/>
              </a:rPr>
              <a:t>: </a:t>
            </a:r>
            <a:r>
              <a:rPr lang="zh-CN" altLang="en-US" sz="2000" dirty="0" smtClean="0">
                <a:latin typeface="Times New Roman" panose="02020603050405020304" pitchFamily="18" charset="0"/>
                <a:ea typeface="宋体"/>
                <a:cs typeface="Times New Roman" panose="02020603050405020304" pitchFamily="18" charset="0"/>
              </a:rPr>
              <a:t>基于资产的净收入（财产收入和资本收入）</a:t>
            </a:r>
            <a:endParaRPr lang="hu-HU" sz="2000" dirty="0">
              <a:latin typeface="Times New Roman" panose="02020603050405020304" pitchFamily="18" charset="0"/>
              <a:ea typeface="宋体"/>
              <a:cs typeface="Times New Roman" panose="02020603050405020304" pitchFamily="18" charset="0"/>
            </a:endParaRPr>
          </a:p>
          <a:p>
            <a:r>
              <a:rPr lang="en-US" sz="2000" dirty="0">
                <a:latin typeface="Times New Roman" panose="02020603050405020304" pitchFamily="18" charset="0"/>
                <a:ea typeface="宋体"/>
                <a:cs typeface="Times New Roman" panose="02020603050405020304" pitchFamily="18" charset="0"/>
              </a:rPr>
              <a:t>, , , : </a:t>
            </a:r>
            <a:r>
              <a:rPr lang="zh-CN" altLang="en-US" sz="2000" dirty="0" smtClean="0">
                <a:latin typeface="Times New Roman" panose="02020603050405020304" pitchFamily="18" charset="0"/>
                <a:ea typeface="宋体"/>
                <a:cs typeface="Times New Roman" panose="02020603050405020304" pitchFamily="18" charset="0"/>
              </a:rPr>
              <a:t>政府</a:t>
            </a:r>
            <a:r>
              <a:rPr lang="en-US" sz="2000" dirty="0" smtClean="0">
                <a:latin typeface="Times New Roman" panose="02020603050405020304" pitchFamily="18" charset="0"/>
                <a:ea typeface="宋体"/>
                <a:cs typeface="Times New Roman" panose="02020603050405020304" pitchFamily="18" charset="0"/>
              </a:rPr>
              <a:t> </a:t>
            </a:r>
            <a:r>
              <a:rPr lang="en-US" sz="2000" dirty="0">
                <a:latin typeface="Times New Roman" panose="02020603050405020304" pitchFamily="18" charset="0"/>
                <a:ea typeface="宋体"/>
                <a:cs typeface="Times New Roman" panose="02020603050405020304" pitchFamily="18" charset="0"/>
              </a:rPr>
              <a:t>(</a:t>
            </a:r>
            <a:r>
              <a:rPr lang="en-US" sz="2000" i="1" dirty="0">
                <a:latin typeface="Times New Roman" panose="02020603050405020304" pitchFamily="18" charset="0"/>
                <a:ea typeface="宋体"/>
                <a:cs typeface="Times New Roman" panose="02020603050405020304" pitchFamily="18" charset="0"/>
              </a:rPr>
              <a:t>g</a:t>
            </a:r>
            <a:r>
              <a:rPr lang="en-US" sz="2000" dirty="0">
                <a:latin typeface="Times New Roman" panose="02020603050405020304" pitchFamily="18" charset="0"/>
                <a:ea typeface="宋体"/>
                <a:cs typeface="Times New Roman" panose="02020603050405020304" pitchFamily="18" charset="0"/>
              </a:rPr>
              <a:t>) </a:t>
            </a:r>
            <a:r>
              <a:rPr lang="zh-CN" altLang="en-US" sz="2000" dirty="0" smtClean="0">
                <a:latin typeface="Times New Roman" panose="02020603050405020304" pitchFamily="18" charset="0"/>
                <a:ea typeface="宋体"/>
                <a:cs typeface="Times New Roman" panose="02020603050405020304" pitchFamily="18" charset="0"/>
              </a:rPr>
              <a:t>，个人</a:t>
            </a:r>
            <a:r>
              <a:rPr lang="en-US" sz="2000" dirty="0" smtClean="0">
                <a:latin typeface="Times New Roman" panose="02020603050405020304" pitchFamily="18" charset="0"/>
                <a:ea typeface="宋体"/>
                <a:cs typeface="Times New Roman" panose="02020603050405020304" pitchFamily="18" charset="0"/>
              </a:rPr>
              <a:t>(</a:t>
            </a:r>
            <a:r>
              <a:rPr lang="en-US" sz="2000" i="1" dirty="0">
                <a:latin typeface="Times New Roman" panose="02020603050405020304" pitchFamily="18" charset="0"/>
                <a:ea typeface="宋体"/>
                <a:cs typeface="Times New Roman" panose="02020603050405020304" pitchFamily="18" charset="0"/>
              </a:rPr>
              <a:t>f</a:t>
            </a:r>
            <a:r>
              <a:rPr lang="en-US" sz="2000" dirty="0" smtClean="0">
                <a:latin typeface="Times New Roman" panose="02020603050405020304" pitchFamily="18" charset="0"/>
                <a:ea typeface="宋体"/>
                <a:cs typeface="Times New Roman" panose="02020603050405020304" pitchFamily="18" charset="0"/>
              </a:rPr>
              <a:t>)</a:t>
            </a:r>
            <a:r>
              <a:rPr lang="zh-CN" altLang="en-US" sz="2000" dirty="0" smtClean="0">
                <a:latin typeface="Times New Roman" panose="02020603050405020304" pitchFamily="18" charset="0"/>
                <a:ea typeface="宋体"/>
                <a:cs typeface="Times New Roman" panose="02020603050405020304" pitchFamily="18" charset="0"/>
              </a:rPr>
              <a:t>，</a:t>
            </a:r>
            <a:r>
              <a:rPr lang="en-US" sz="2000" dirty="0" smtClean="0">
                <a:latin typeface="Times New Roman" panose="02020603050405020304" pitchFamily="18" charset="0"/>
                <a:ea typeface="宋体"/>
                <a:cs typeface="Times New Roman" panose="02020603050405020304" pitchFamily="18" charset="0"/>
              </a:rPr>
              <a:t> </a:t>
            </a:r>
            <a:r>
              <a:rPr lang="zh-CN" altLang="en-US" sz="2000" dirty="0" smtClean="0">
                <a:latin typeface="Times New Roman" panose="02020603050405020304" pitchFamily="18" charset="0"/>
                <a:ea typeface="宋体"/>
                <a:cs typeface="Times New Roman" panose="02020603050405020304" pitchFamily="18" charset="0"/>
              </a:rPr>
              <a:t>收到的转移资源</a:t>
            </a:r>
            <a:r>
              <a:rPr lang="en-US" sz="2000" dirty="0" smtClean="0">
                <a:latin typeface="Times New Roman" panose="02020603050405020304" pitchFamily="18" charset="0"/>
                <a:ea typeface="宋体"/>
                <a:cs typeface="Times New Roman" panose="02020603050405020304" pitchFamily="18" charset="0"/>
              </a:rPr>
              <a:t>(</a:t>
            </a:r>
            <a:r>
              <a:rPr lang="en-US" sz="2000" i="1" dirty="0">
                <a:latin typeface="Times New Roman" panose="02020603050405020304" pitchFamily="18" charset="0"/>
                <a:ea typeface="宋体"/>
                <a:cs typeface="Times New Roman" panose="02020603050405020304" pitchFamily="18" charset="0"/>
              </a:rPr>
              <a:t>τ</a:t>
            </a:r>
            <a:r>
              <a:rPr lang="en-US" sz="2000" baseline="30000" dirty="0">
                <a:latin typeface="Times New Roman" panose="02020603050405020304" pitchFamily="18" charset="0"/>
                <a:ea typeface="宋体"/>
                <a:cs typeface="Times New Roman" panose="02020603050405020304" pitchFamily="18" charset="0"/>
              </a:rPr>
              <a:t>+</a:t>
            </a:r>
            <a:r>
              <a:rPr lang="en-US" sz="2000" dirty="0">
                <a:latin typeface="Times New Roman" panose="02020603050405020304" pitchFamily="18" charset="0"/>
                <a:ea typeface="宋体"/>
                <a:cs typeface="Times New Roman" panose="02020603050405020304" pitchFamily="18" charset="0"/>
              </a:rPr>
              <a:t>), </a:t>
            </a:r>
            <a:r>
              <a:rPr lang="zh-CN" altLang="en-US" sz="2000" dirty="0" smtClean="0">
                <a:latin typeface="Times New Roman" panose="02020603050405020304" pitchFamily="18" charset="0"/>
                <a:ea typeface="宋体"/>
                <a:cs typeface="Times New Roman" panose="02020603050405020304" pitchFamily="18" charset="0"/>
              </a:rPr>
              <a:t>以及支付的转移资源</a:t>
            </a:r>
            <a:r>
              <a:rPr lang="en-US" sz="2000" dirty="0" smtClean="0">
                <a:latin typeface="Times New Roman" panose="02020603050405020304" pitchFamily="18" charset="0"/>
                <a:ea typeface="宋体"/>
                <a:cs typeface="Times New Roman" panose="02020603050405020304" pitchFamily="18" charset="0"/>
              </a:rPr>
              <a:t> </a:t>
            </a:r>
            <a:r>
              <a:rPr lang="en-US" sz="2000" dirty="0">
                <a:latin typeface="Times New Roman" panose="02020603050405020304" pitchFamily="18" charset="0"/>
                <a:ea typeface="宋体"/>
                <a:cs typeface="Times New Roman" panose="02020603050405020304" pitchFamily="18" charset="0"/>
              </a:rPr>
              <a:t>(</a:t>
            </a:r>
            <a:r>
              <a:rPr lang="en-US" sz="2000" i="1" dirty="0">
                <a:latin typeface="Times New Roman" panose="02020603050405020304" pitchFamily="18" charset="0"/>
                <a:ea typeface="宋体"/>
                <a:cs typeface="Times New Roman" panose="02020603050405020304" pitchFamily="18" charset="0"/>
              </a:rPr>
              <a:t>τ</a:t>
            </a:r>
            <a:r>
              <a:rPr lang="en-US" sz="2000" baseline="30000" dirty="0">
                <a:latin typeface="Times New Roman" panose="02020603050405020304" pitchFamily="18" charset="0"/>
                <a:ea typeface="宋体"/>
                <a:cs typeface="Times New Roman" panose="02020603050405020304" pitchFamily="18" charset="0"/>
              </a:rPr>
              <a:t> -</a:t>
            </a:r>
            <a:r>
              <a:rPr lang="en-US" sz="2000" dirty="0">
                <a:latin typeface="Times New Roman" panose="02020603050405020304" pitchFamily="18" charset="0"/>
                <a:ea typeface="宋体"/>
                <a:cs typeface="Times New Roman" panose="02020603050405020304" pitchFamily="18" charset="0"/>
              </a:rPr>
              <a:t>),</a:t>
            </a:r>
            <a:endParaRPr lang="hu-HU" sz="2000" dirty="0">
              <a:latin typeface="Times New Roman" panose="02020603050405020304" pitchFamily="18" charset="0"/>
              <a:ea typeface="宋体"/>
              <a:cs typeface="Times New Roman" panose="02020603050405020304" pitchFamily="18" charset="0"/>
            </a:endParaRPr>
          </a:p>
          <a:p>
            <a:r>
              <a:rPr lang="en-US" sz="2000" i="1" dirty="0">
                <a:latin typeface="Times New Roman" panose="02020603050405020304" pitchFamily="18" charset="0"/>
                <a:ea typeface="宋体"/>
                <a:cs typeface="Times New Roman" panose="02020603050405020304" pitchFamily="18" charset="0"/>
              </a:rPr>
              <a:t>C</a:t>
            </a:r>
            <a:r>
              <a:rPr lang="en-US" sz="2000" dirty="0">
                <a:latin typeface="Times New Roman" panose="02020603050405020304" pitchFamily="18" charset="0"/>
                <a:ea typeface="宋体"/>
                <a:cs typeface="Times New Roman" panose="02020603050405020304" pitchFamily="18" charset="0"/>
              </a:rPr>
              <a:t>: </a:t>
            </a:r>
            <a:r>
              <a:rPr lang="zh-CN" altLang="en-US" sz="2000" dirty="0" smtClean="0">
                <a:latin typeface="Times New Roman" panose="02020603050405020304" pitchFamily="18" charset="0"/>
                <a:ea typeface="宋体"/>
                <a:cs typeface="Times New Roman" panose="02020603050405020304" pitchFamily="18" charset="0"/>
              </a:rPr>
              <a:t>消费</a:t>
            </a:r>
            <a:r>
              <a:rPr lang="en-US" sz="2000" dirty="0" smtClean="0">
                <a:latin typeface="Times New Roman" panose="02020603050405020304" pitchFamily="18" charset="0"/>
                <a:ea typeface="宋体"/>
                <a:cs typeface="Times New Roman" panose="02020603050405020304" pitchFamily="18" charset="0"/>
              </a:rPr>
              <a:t>,</a:t>
            </a:r>
            <a:endParaRPr lang="hu-HU" sz="2000" dirty="0">
              <a:latin typeface="Times New Roman" panose="02020603050405020304" pitchFamily="18" charset="0"/>
              <a:ea typeface="宋体"/>
              <a:cs typeface="Times New Roman" panose="02020603050405020304" pitchFamily="18" charset="0"/>
            </a:endParaRPr>
          </a:p>
          <a:p>
            <a:r>
              <a:rPr lang="en-US" sz="2000" i="1" dirty="0">
                <a:latin typeface="Times New Roman" panose="02020603050405020304" pitchFamily="18" charset="0"/>
                <a:ea typeface="宋体"/>
                <a:cs typeface="Times New Roman" panose="02020603050405020304" pitchFamily="18" charset="0"/>
              </a:rPr>
              <a:t>S</a:t>
            </a:r>
            <a:r>
              <a:rPr lang="en-US" sz="2000" dirty="0">
                <a:latin typeface="Times New Roman" panose="02020603050405020304" pitchFamily="18" charset="0"/>
                <a:ea typeface="宋体"/>
                <a:cs typeface="Times New Roman" panose="02020603050405020304" pitchFamily="18" charset="0"/>
              </a:rPr>
              <a:t>: </a:t>
            </a:r>
            <a:r>
              <a:rPr lang="zh-CN" altLang="en-US" sz="2000" dirty="0" smtClean="0">
                <a:latin typeface="Times New Roman" panose="02020603050405020304" pitchFamily="18" charset="0"/>
                <a:ea typeface="宋体"/>
                <a:cs typeface="Times New Roman" panose="02020603050405020304" pitchFamily="18" charset="0"/>
              </a:rPr>
              <a:t>净储蓄</a:t>
            </a:r>
            <a:endParaRPr lang="hu-HU" sz="2000" dirty="0">
              <a:latin typeface="Times New Roman" panose="02020603050405020304" pitchFamily="18" charset="0"/>
              <a:ea typeface="宋体"/>
              <a:cs typeface="Times New Roman" panose="02020603050405020304" pitchFamily="18" charset="0"/>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6541163"/>
            <a:ext cx="9144000" cy="320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 name="TextBox 3"/>
          <p:cNvSpPr txBox="1"/>
          <p:nvPr/>
        </p:nvSpPr>
        <p:spPr>
          <a:xfrm>
            <a:off x="18008" y="6517220"/>
            <a:ext cx="4034227" cy="615553"/>
          </a:xfrm>
          <a:prstGeom prst="rect">
            <a:avLst/>
          </a:prstGeom>
          <a:noFill/>
        </p:spPr>
        <p:txBody>
          <a:bodyPr wrap="square" rtlCol="0">
            <a:spAutoFit/>
          </a:bodyPr>
          <a:lstStyle/>
          <a:p>
            <a:r>
              <a:rPr lang="da-DK" sz="1600" b="1" dirty="0" smtClean="0">
                <a:solidFill>
                  <a:schemeClr val="bg1"/>
                </a:solidFill>
                <a:ea typeface="宋体"/>
              </a:rPr>
              <a:t>Gal, Vanhuysse, Vargha (2017)</a:t>
            </a:r>
            <a:endParaRPr lang="da-DK" sz="1600" b="1" dirty="0">
              <a:solidFill>
                <a:schemeClr val="bg1"/>
              </a:solidFill>
              <a:ea typeface="宋体"/>
            </a:endParaRPr>
          </a:p>
          <a:p>
            <a:endParaRPr lang="da-DK" dirty="0">
              <a:ea typeface="宋体"/>
            </a:endParaRPr>
          </a:p>
        </p:txBody>
      </p:sp>
    </p:spTree>
    <p:extLst>
      <p:ext uri="{BB962C8B-B14F-4D97-AF65-F5344CB8AC3E}">
        <p14:creationId xmlns:p14="http://schemas.microsoft.com/office/powerpoint/2010/main" xmlns="" val="15043993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xmlns="" Requires="a14">
          <p:sp>
            <p:nvSpPr>
              <p:cNvPr id="3" name="Szövegdoboz 2"/>
              <p:cNvSpPr txBox="1"/>
              <p:nvPr/>
            </p:nvSpPr>
            <p:spPr>
              <a:xfrm>
                <a:off x="385590" y="329609"/>
                <a:ext cx="8598922" cy="4216539"/>
              </a:xfrm>
              <a:prstGeom prst="rect">
                <a:avLst/>
              </a:prstGeom>
              <a:noFill/>
            </p:spPr>
            <p:txBody>
              <a:bodyPr wrap="square" rtlCol="0">
                <a:spAutoFit/>
              </a:bodyPr>
              <a:lstStyle/>
              <a:p>
                <a:pPr algn="ctr"/>
                <a:r>
                  <a:rPr lang="hu-HU" sz="3600" b="1" dirty="0" smtClean="0">
                    <a:solidFill>
                      <a:srgbClr val="FF0000"/>
                    </a:solidFill>
                    <a:latin typeface="Times New Roman" pitchFamily="18" charset="0"/>
                    <a:ea typeface="宋体"/>
                    <a:cs typeface="Times New Roman" pitchFamily="18" charset="0"/>
                  </a:rPr>
                  <a:t>The identity rearranged: </a:t>
                </a:r>
                <a:endParaRPr lang="da-DK" sz="3600" b="1" dirty="0" smtClean="0">
                  <a:solidFill>
                    <a:srgbClr val="FF0000"/>
                  </a:solidFill>
                  <a:latin typeface="Times New Roman" pitchFamily="18" charset="0"/>
                  <a:ea typeface="宋体"/>
                  <a:cs typeface="Times New Roman" pitchFamily="18" charset="0"/>
                </a:endParaRPr>
              </a:p>
              <a:p>
                <a:pPr algn="ctr"/>
                <a:r>
                  <a:rPr lang="hu-HU" sz="3600" b="1" dirty="0" smtClean="0">
                    <a:solidFill>
                      <a:srgbClr val="FF0000"/>
                    </a:solidFill>
                    <a:latin typeface="Times New Roman" pitchFamily="18" charset="0"/>
                    <a:ea typeface="宋体"/>
                    <a:cs typeface="Times New Roman" pitchFamily="18" charset="0"/>
                  </a:rPr>
                  <a:t>the lifecycle deficit</a:t>
                </a:r>
                <a:endParaRPr lang="en-US" sz="1600" dirty="0" smtClean="0">
                  <a:solidFill>
                    <a:srgbClr val="FF0000"/>
                  </a:solidFill>
                  <a:latin typeface="Times New Roman" pitchFamily="18" charset="0"/>
                  <a:ea typeface="宋体"/>
                  <a:cs typeface="Times New Roman" pitchFamily="18" charset="0"/>
                </a:endParaRPr>
              </a:p>
              <a:p>
                <a:endParaRPr lang="en-US" sz="1600" dirty="0" smtClean="0">
                  <a:latin typeface="Times New Roman" pitchFamily="18" charset="0"/>
                  <a:ea typeface="宋体"/>
                  <a:cs typeface="Times New Roman" pitchFamily="18" charset="0"/>
                </a:endParaRPr>
              </a:p>
              <a:p>
                <a:pPr algn="ctr"/>
                <a:r>
                  <a:rPr lang="da-DK" sz="2400" b="1" dirty="0" smtClean="0">
                    <a:latin typeface="Times New Roman" pitchFamily="18" charset="0"/>
                    <a:ea typeface="宋体"/>
                    <a:cs typeface="Times New Roman" pitchFamily="18" charset="0"/>
                  </a:rPr>
                  <a:t>LCD </a:t>
                </a:r>
                <a:r>
                  <a:rPr lang="en-US" sz="2400" b="1" dirty="0" smtClean="0">
                    <a:latin typeface="Times New Roman" pitchFamily="18" charset="0"/>
                    <a:ea typeface="宋体"/>
                    <a:cs typeface="Times New Roman" pitchFamily="18" charset="0"/>
                  </a:rPr>
                  <a:t>= </a:t>
                </a:r>
                <a14:m/>
                <a:endParaRPr lang="hu-HU" sz="2400" dirty="0" smtClean="0">
                  <a:latin typeface="Times New Roman" panose="02020603050405020304" pitchFamily="18" charset="0"/>
                  <a:ea typeface="宋体"/>
                  <a:cs typeface="Times New Roman" panose="02020603050405020304" pitchFamily="18" charset="0"/>
                </a:endParaRPr>
              </a:p>
              <a:p>
                <a:endParaRPr lang="hu-HU" sz="1600" dirty="0">
                  <a:latin typeface="Times New Roman" panose="02020603050405020304" pitchFamily="18" charset="0"/>
                  <a:ea typeface="宋体"/>
                  <a:cs typeface="Times New Roman" panose="02020603050405020304" pitchFamily="18" charset="0"/>
                </a:endParaRPr>
              </a:p>
              <a:p>
                <a:endParaRPr lang="hu-HU" sz="1600" dirty="0">
                  <a:latin typeface="Times New Roman" panose="02020603050405020304" pitchFamily="18" charset="0"/>
                  <a:ea typeface="宋体"/>
                  <a:cs typeface="Times New Roman" panose="02020603050405020304" pitchFamily="18" charset="0"/>
                </a:endParaRPr>
              </a:p>
              <a:p>
                <a:r>
                  <a:rPr lang="en-US" sz="1600" dirty="0">
                    <a:latin typeface="Times New Roman" panose="02020603050405020304" pitchFamily="18" charset="0"/>
                    <a:ea typeface="宋体"/>
                    <a:cs typeface="Times New Roman" panose="02020603050405020304" pitchFamily="18" charset="0"/>
                  </a:rPr>
                  <a:t>where</a:t>
                </a:r>
                <a:endParaRPr lang="hu-HU" sz="1600" dirty="0">
                  <a:latin typeface="Times New Roman" panose="02020603050405020304" pitchFamily="18" charset="0"/>
                  <a:ea typeface="宋体"/>
                  <a:cs typeface="Times New Roman" panose="02020603050405020304" pitchFamily="18" charset="0"/>
                </a:endParaRPr>
              </a:p>
              <a:p>
                <a14:m/>
                <a:r>
                  <a:rPr lang="en-US" sz="2000" dirty="0">
                    <a:solidFill>
                      <a:srgbClr val="FF0000"/>
                    </a:solidFill>
                    <a:latin typeface="Times New Roman" panose="02020603050405020304" pitchFamily="18" charset="0"/>
                    <a:ea typeface="宋体"/>
                    <a:cs typeface="Times New Roman" panose="02020603050405020304" pitchFamily="18" charset="0"/>
                  </a:rPr>
                  <a:t>: the </a:t>
                </a:r>
                <a:r>
                  <a:rPr lang="en-US" sz="2000" dirty="0" smtClean="0">
                    <a:solidFill>
                      <a:srgbClr val="FF0000"/>
                    </a:solidFill>
                    <a:latin typeface="Times New Roman" panose="02020603050405020304" pitchFamily="18" charset="0"/>
                    <a:ea typeface="宋体"/>
                    <a:cs typeface="Times New Roman" panose="02020603050405020304" pitchFamily="18" charset="0"/>
                  </a:rPr>
                  <a:t>Life Cycle </a:t>
                </a:r>
                <a:r>
                  <a:rPr lang="en-US" sz="2000" dirty="0">
                    <a:solidFill>
                      <a:srgbClr val="FF0000"/>
                    </a:solidFill>
                    <a:latin typeface="Times New Roman" panose="02020603050405020304" pitchFamily="18" charset="0"/>
                    <a:ea typeface="宋体"/>
                    <a:cs typeface="Times New Roman" panose="02020603050405020304" pitchFamily="18" charset="0"/>
                  </a:rPr>
                  <a:t>D</a:t>
                </a:r>
                <a:r>
                  <a:rPr lang="en-US" sz="2000" dirty="0" smtClean="0">
                    <a:solidFill>
                      <a:srgbClr val="FF0000"/>
                    </a:solidFill>
                    <a:latin typeface="Times New Roman" panose="02020603050405020304" pitchFamily="18" charset="0"/>
                    <a:ea typeface="宋体"/>
                    <a:cs typeface="Times New Roman" panose="02020603050405020304" pitchFamily="18" charset="0"/>
                  </a:rPr>
                  <a:t>eficit at a given life stage,</a:t>
                </a:r>
                <a:endParaRPr lang="hu-HU" sz="2000" dirty="0">
                  <a:solidFill>
                    <a:srgbClr val="FF0000"/>
                  </a:solidFill>
                  <a:latin typeface="Times New Roman" panose="02020603050405020304" pitchFamily="18" charset="0"/>
                  <a:ea typeface="宋体"/>
                  <a:cs typeface="Times New Roman" panose="02020603050405020304" pitchFamily="18" charset="0"/>
                </a:endParaRPr>
              </a:p>
              <a:p>
                <a14:m/>
                <a:r>
                  <a:rPr lang="en-US" sz="2000" dirty="0">
                    <a:latin typeface="Times New Roman" panose="02020603050405020304" pitchFamily="18" charset="0"/>
                    <a:ea typeface="宋体"/>
                    <a:cs typeface="Times New Roman" panose="02020603050405020304" pitchFamily="18" charset="0"/>
                  </a:rPr>
                  <a:t>: asset-based reallocations,</a:t>
                </a:r>
                <a:endParaRPr lang="hu-HU" sz="2000" dirty="0">
                  <a:latin typeface="Times New Roman" panose="02020603050405020304" pitchFamily="18" charset="0"/>
                  <a:ea typeface="宋体"/>
                  <a:cs typeface="Times New Roman" panose="02020603050405020304" pitchFamily="18" charset="0"/>
                </a:endParaRPr>
              </a:p>
              <a:p>
                <a14:m/>
                <a:r>
                  <a:rPr lang="en-US" sz="2000" dirty="0">
                    <a:latin typeface="Times New Roman" panose="02020603050405020304" pitchFamily="18" charset="0"/>
                    <a:ea typeface="宋体"/>
                    <a:cs typeface="Times New Roman" panose="02020603050405020304" pitchFamily="18" charset="0"/>
                  </a:rPr>
                  <a:t>: balance of taxes and public transfers,</a:t>
                </a:r>
                <a:endParaRPr lang="hu-HU" sz="2000" dirty="0">
                  <a:latin typeface="Times New Roman" panose="02020603050405020304" pitchFamily="18" charset="0"/>
                  <a:ea typeface="宋体"/>
                  <a:cs typeface="Times New Roman" panose="02020603050405020304" pitchFamily="18" charset="0"/>
                </a:endParaRPr>
              </a:p>
              <a:p>
                <a14:m/>
                <a:r>
                  <a:rPr lang="en-US" sz="2000" dirty="0">
                    <a:latin typeface="Times New Roman" panose="02020603050405020304" pitchFamily="18" charset="0"/>
                    <a:ea typeface="宋体"/>
                    <a:cs typeface="Times New Roman" panose="02020603050405020304" pitchFamily="18" charset="0"/>
                  </a:rPr>
                  <a:t>: balance of private transfers,</a:t>
                </a:r>
                <a:endParaRPr lang="hu-HU" sz="2000" dirty="0">
                  <a:latin typeface="Times New Roman" panose="02020603050405020304" pitchFamily="18" charset="0"/>
                  <a:ea typeface="宋体"/>
                  <a:cs typeface="Times New Roman" panose="02020603050405020304" pitchFamily="18" charset="0"/>
                </a:endParaRPr>
              </a:p>
              <a:p>
                <a14:m/>
                <a:r>
                  <a:rPr lang="en-US" sz="2000" dirty="0">
                    <a:latin typeface="Times New Roman" panose="02020603050405020304" pitchFamily="18" charset="0"/>
                    <a:ea typeface="宋体"/>
                    <a:cs typeface="Times New Roman" panose="02020603050405020304" pitchFamily="18" charset="0"/>
                  </a:rPr>
                  <a:t>: balance of all transfers.</a:t>
                </a:r>
                <a:endParaRPr lang="hu-HU" sz="2000" dirty="0">
                  <a:latin typeface="Times New Roman" panose="02020603050405020304" pitchFamily="18" charset="0"/>
                  <a:ea typeface="宋体"/>
                  <a:cs typeface="Times New Roman" panose="02020603050405020304" pitchFamily="18" charset="0"/>
                </a:endParaRPr>
              </a:p>
            </p:txBody>
          </p:sp>
        </mc:Choice>
        <mc:Fallback>
          <p:sp>
            <p:nvSpPr>
              <p:cNvPr id="3" name="Szövegdoboz 2"/>
              <p:cNvSpPr txBox="1">
                <a:spLocks noRot="1" noChangeAspect="1" noMove="1" noResize="1" noEditPoints="1" noAdjustHandles="1" noChangeArrowheads="1" noChangeShapeType="1" noTextEdit="1"/>
              </p:cNvSpPr>
              <p:nvPr/>
            </p:nvSpPr>
            <p:spPr>
              <a:xfrm>
                <a:off x="385590" y="329609"/>
                <a:ext cx="8598922" cy="4216539"/>
              </a:xfrm>
              <a:prstGeom prst="rect">
                <a:avLst/>
              </a:prstGeom>
              <a:blipFill rotWithShape="1">
                <a:blip r:embed="rId2"/>
                <a:stretch>
                  <a:fillRect/>
                </a:stretch>
              </a:blipFill>
            </p:spPr>
            <p:txBody>
              <a:bodyPr/>
              <a:lstStyle/>
              <a:p>
                <a:r>
                  <a:rPr lang="zh-CN" altLang="en-US">
                    <a:noFill/>
                  </a:rPr>
                  <a:t> </a:t>
                </a:r>
              </a:p>
            </p:txBody>
          </p:sp>
        </mc:Fallback>
      </mc:AlternateContent>
      <p:pic>
        <p:nvPicPr>
          <p:cNvPr id="4" name="Picture 3"/>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6541163"/>
            <a:ext cx="9144000" cy="320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TextBox 4"/>
          <p:cNvSpPr txBox="1"/>
          <p:nvPr/>
        </p:nvSpPr>
        <p:spPr>
          <a:xfrm>
            <a:off x="18008" y="6517220"/>
            <a:ext cx="4034227" cy="615553"/>
          </a:xfrm>
          <a:prstGeom prst="rect">
            <a:avLst/>
          </a:prstGeom>
          <a:noFill/>
        </p:spPr>
        <p:txBody>
          <a:bodyPr wrap="square" rtlCol="0">
            <a:spAutoFit/>
          </a:bodyPr>
          <a:lstStyle/>
          <a:p>
            <a:r>
              <a:rPr lang="da-DK" sz="1600" b="1" dirty="0" smtClean="0">
                <a:solidFill>
                  <a:schemeClr val="bg1"/>
                </a:solidFill>
                <a:ea typeface="宋体"/>
              </a:rPr>
              <a:t>Gal, Vanhuysse, Vargha (2017)</a:t>
            </a:r>
            <a:endParaRPr lang="da-DK" sz="1600" b="1" dirty="0">
              <a:solidFill>
                <a:schemeClr val="bg1"/>
              </a:solidFill>
              <a:ea typeface="宋体"/>
            </a:endParaRPr>
          </a:p>
          <a:p>
            <a:endParaRPr lang="da-DK" dirty="0">
              <a:ea typeface="宋体"/>
            </a:endParaRPr>
          </a:p>
        </p:txBody>
      </p:sp>
      <p:sp>
        <p:nvSpPr>
          <p:cNvPr id="2" name="矩形 1"/>
          <p:cNvSpPr/>
          <p:nvPr/>
        </p:nvSpPr>
        <p:spPr>
          <a:xfrm>
            <a:off x="3948872" y="2787139"/>
            <a:ext cx="5195127" cy="1611210"/>
          </a:xfrm>
          <a:prstGeom prst="rect">
            <a:avLst/>
          </a:prstGeom>
        </p:spPr>
        <p:txBody>
          <a:bodyPr wrap="square">
            <a:spAutoFit/>
          </a:bodyPr>
          <a:lstStyle/>
          <a:p>
            <a:pPr>
              <a:lnSpc>
                <a:spcPct val="110000"/>
              </a:lnSpc>
            </a:pPr>
            <a:r>
              <a:rPr lang="en-US" altLang="zh-CN" dirty="0" smtClean="0">
                <a:latin typeface="+mn-ea"/>
                <a:ea typeface="+mn-ea"/>
              </a:rPr>
              <a:t>: </a:t>
            </a:r>
            <a:r>
              <a:rPr lang="zh-CN" altLang="en-US" dirty="0" smtClean="0">
                <a:latin typeface="+mn-ea"/>
                <a:ea typeface="+mn-ea"/>
              </a:rPr>
              <a:t>            特定生命阶段的生命周期亏损</a:t>
            </a:r>
            <a:endParaRPr lang="en-US" altLang="zh-CN" dirty="0">
              <a:latin typeface="+mn-ea"/>
              <a:ea typeface="+mn-ea"/>
            </a:endParaRPr>
          </a:p>
          <a:p>
            <a:pPr>
              <a:lnSpc>
                <a:spcPct val="110000"/>
              </a:lnSpc>
            </a:pPr>
            <a:r>
              <a:rPr lang="en-US" altLang="zh-CN" dirty="0">
                <a:latin typeface="+mn-ea"/>
                <a:ea typeface="+mn-ea"/>
              </a:rPr>
              <a:t>: </a:t>
            </a:r>
            <a:r>
              <a:rPr lang="zh-CN" altLang="en-US" dirty="0" smtClean="0">
                <a:latin typeface="+mn-ea"/>
                <a:ea typeface="+mn-ea"/>
              </a:rPr>
              <a:t>基于资产的再分配</a:t>
            </a:r>
            <a:endParaRPr lang="en-US" altLang="zh-CN" dirty="0">
              <a:latin typeface="+mn-ea"/>
              <a:ea typeface="+mn-ea"/>
            </a:endParaRPr>
          </a:p>
          <a:p>
            <a:pPr>
              <a:lnSpc>
                <a:spcPct val="110000"/>
              </a:lnSpc>
            </a:pPr>
            <a:r>
              <a:rPr lang="en-US" altLang="zh-CN" dirty="0">
                <a:latin typeface="+mn-ea"/>
                <a:ea typeface="+mn-ea"/>
              </a:rPr>
              <a:t>: </a:t>
            </a:r>
            <a:r>
              <a:rPr lang="zh-CN" altLang="en-US" dirty="0" smtClean="0">
                <a:latin typeface="+mn-ea"/>
                <a:ea typeface="+mn-ea"/>
              </a:rPr>
              <a:t>               税收和公共资源转移的数额</a:t>
            </a:r>
            <a:endParaRPr lang="en-US" altLang="zh-CN" dirty="0">
              <a:latin typeface="+mn-ea"/>
              <a:ea typeface="+mn-ea"/>
            </a:endParaRPr>
          </a:p>
          <a:p>
            <a:pPr>
              <a:lnSpc>
                <a:spcPct val="110000"/>
              </a:lnSpc>
            </a:pPr>
            <a:r>
              <a:rPr lang="zh-CN" altLang="en-US" dirty="0" smtClean="0">
                <a:latin typeface="+mn-ea"/>
                <a:ea typeface="+mn-ea"/>
              </a:rPr>
              <a:t>        私人资源转移数额</a:t>
            </a:r>
            <a:endParaRPr lang="en-US" altLang="zh-CN" dirty="0">
              <a:latin typeface="+mn-ea"/>
              <a:ea typeface="+mn-ea"/>
            </a:endParaRPr>
          </a:p>
          <a:p>
            <a:pPr>
              <a:lnSpc>
                <a:spcPct val="110000"/>
              </a:lnSpc>
            </a:pPr>
            <a:r>
              <a:rPr lang="en-US" altLang="zh-CN" dirty="0">
                <a:latin typeface="+mn-ea"/>
                <a:ea typeface="+mn-ea"/>
              </a:rPr>
              <a:t>: </a:t>
            </a:r>
            <a:r>
              <a:rPr lang="zh-CN" altLang="en-US" dirty="0" smtClean="0">
                <a:latin typeface="+mn-ea"/>
                <a:ea typeface="+mn-ea"/>
              </a:rPr>
              <a:t>                 所有资源专业的数额</a:t>
            </a:r>
            <a:r>
              <a:rPr lang="zh-CN" altLang="en-US" dirty="0">
                <a:latin typeface="+mn-ea"/>
                <a:ea typeface="+mn-ea"/>
              </a:rPr>
              <a:t>。</a:t>
            </a:r>
          </a:p>
        </p:txBody>
      </p:sp>
      <p:sp>
        <p:nvSpPr>
          <p:cNvPr id="6" name="文本框 5"/>
          <p:cNvSpPr txBox="1"/>
          <p:nvPr/>
        </p:nvSpPr>
        <p:spPr>
          <a:xfrm>
            <a:off x="3390383" y="1388340"/>
            <a:ext cx="3005951" cy="400110"/>
          </a:xfrm>
          <a:prstGeom prst="rect">
            <a:avLst/>
          </a:prstGeom>
          <a:noFill/>
        </p:spPr>
        <p:txBody>
          <a:bodyPr wrap="none" rtlCol="0">
            <a:spAutoFit/>
          </a:bodyPr>
          <a:lstStyle/>
          <a:p>
            <a:r>
              <a:rPr kumimoji="1" lang="zh-CN" altLang="en-US" sz="2000" dirty="0" smtClean="0">
                <a:solidFill>
                  <a:srgbClr val="FF0000"/>
                </a:solidFill>
                <a:latin typeface="+mn-ea"/>
                <a:ea typeface="+mn-ea"/>
              </a:rPr>
              <a:t>等式调整：生命周期亏损</a:t>
            </a:r>
            <a:endParaRPr kumimoji="1" lang="zh-CN" altLang="en-US" sz="2000" dirty="0">
              <a:solidFill>
                <a:srgbClr val="FF0000"/>
              </a:solidFill>
              <a:latin typeface="+mn-ea"/>
              <a:ea typeface="+mn-ea"/>
            </a:endParaRPr>
          </a:p>
        </p:txBody>
      </p:sp>
    </p:spTree>
    <p:extLst>
      <p:ext uri="{BB962C8B-B14F-4D97-AF65-F5344CB8AC3E}">
        <p14:creationId xmlns:p14="http://schemas.microsoft.com/office/powerpoint/2010/main" xmlns="" val="395365701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17638"/>
            <a:ext cx="8229600" cy="4525963"/>
          </a:xfrm>
        </p:spPr>
        <p:txBody>
          <a:bodyPr/>
          <a:lstStyle/>
          <a:p>
            <a:r>
              <a:rPr lang="da-DK" sz="2400" dirty="0" smtClean="0"/>
              <a:t>NTA data </a:t>
            </a:r>
            <a:r>
              <a:rPr lang="da-DK" sz="2400" dirty="0" err="1"/>
              <a:t>can</a:t>
            </a:r>
            <a:r>
              <a:rPr lang="da-DK" sz="2400" dirty="0"/>
              <a:t> </a:t>
            </a:r>
            <a:r>
              <a:rPr lang="da-DK" sz="2400" dirty="0" err="1"/>
              <a:t>be</a:t>
            </a:r>
            <a:r>
              <a:rPr lang="da-DK" sz="2400" dirty="0"/>
              <a:t> </a:t>
            </a:r>
            <a:r>
              <a:rPr lang="da-DK" sz="2400" dirty="0" err="1"/>
              <a:t>downloaded</a:t>
            </a:r>
            <a:r>
              <a:rPr lang="da-DK" sz="2400" dirty="0"/>
              <a:t> from </a:t>
            </a:r>
            <a:r>
              <a:rPr lang="da-DK" sz="2400" dirty="0" smtClean="0">
                <a:hlinkClick r:id="rId2"/>
              </a:rPr>
              <a:t>www.ntaccounts.org</a:t>
            </a:r>
            <a:endParaRPr lang="da-DK" sz="2400" dirty="0" smtClean="0"/>
          </a:p>
          <a:p>
            <a:r>
              <a:rPr lang="en-US" altLang="zh-CN" sz="2400" dirty="0" smtClean="0"/>
              <a:t>NTA</a:t>
            </a:r>
            <a:r>
              <a:rPr lang="zh-CN" altLang="en-US" sz="2400" dirty="0" smtClean="0"/>
              <a:t>的数据可以从</a:t>
            </a:r>
            <a:r>
              <a:rPr lang="da-DK" altLang="zh-CN" sz="2400" dirty="0" smtClean="0">
                <a:hlinkClick r:id="rId2"/>
              </a:rPr>
              <a:t>www.ntaccounts.org</a:t>
            </a:r>
            <a:r>
              <a:rPr lang="zh-CN" altLang="en-US" sz="2400" dirty="0" smtClean="0"/>
              <a:t>下载。</a:t>
            </a:r>
            <a:endParaRPr lang="da-DK" altLang="zh-CN" sz="2400" dirty="0"/>
          </a:p>
          <a:p>
            <a:pPr marL="0" indent="0">
              <a:buNone/>
            </a:pPr>
            <a:endParaRPr lang="da-DK" sz="2400" dirty="0" smtClean="0"/>
          </a:p>
          <a:p>
            <a:r>
              <a:rPr lang="da-DK" sz="2000" dirty="0" smtClean="0"/>
              <a:t>Country teams: </a:t>
            </a:r>
            <a:r>
              <a:rPr lang="da-DK" sz="2000" dirty="0" err="1"/>
              <a:t>Reijo</a:t>
            </a:r>
            <a:r>
              <a:rPr lang="da-DK" sz="2000" dirty="0"/>
              <a:t> </a:t>
            </a:r>
            <a:r>
              <a:rPr lang="da-DK" sz="2000" dirty="0" err="1" smtClean="0"/>
              <a:t>Vanne</a:t>
            </a:r>
            <a:r>
              <a:rPr lang="da-DK" sz="2000" dirty="0" smtClean="0"/>
              <a:t>, </a:t>
            </a:r>
            <a:r>
              <a:rPr lang="da-DK" sz="2000" dirty="0"/>
              <a:t>Risto </a:t>
            </a:r>
            <a:r>
              <a:rPr lang="da-DK" sz="2000" dirty="0" err="1"/>
              <a:t>Vaittinen</a:t>
            </a:r>
            <a:r>
              <a:rPr lang="da-DK" sz="2000" dirty="0"/>
              <a:t> (</a:t>
            </a:r>
            <a:r>
              <a:rPr lang="da-DK" sz="2000" dirty="0" smtClean="0"/>
              <a:t>FI), </a:t>
            </a:r>
            <a:r>
              <a:rPr lang="da-DK" sz="2000" dirty="0"/>
              <a:t>Bernhard Hammer (</a:t>
            </a:r>
            <a:r>
              <a:rPr lang="da-DK" sz="2000" dirty="0" smtClean="0"/>
              <a:t>AT), </a:t>
            </a:r>
            <a:r>
              <a:rPr lang="da-DK" sz="2000" dirty="0"/>
              <a:t>Marina </a:t>
            </a:r>
            <a:r>
              <a:rPr lang="da-DK" sz="2000" dirty="0" err="1"/>
              <a:t>Zannelli</a:t>
            </a:r>
            <a:r>
              <a:rPr lang="da-DK" sz="2000" dirty="0"/>
              <a:t> (</a:t>
            </a:r>
            <a:r>
              <a:rPr lang="da-DK" sz="2000" dirty="0" smtClean="0"/>
              <a:t>IT), </a:t>
            </a:r>
            <a:r>
              <a:rPr lang="da-DK" sz="2000" dirty="0"/>
              <a:t>Katharina </a:t>
            </a:r>
            <a:r>
              <a:rPr lang="da-DK" sz="2000" dirty="0" err="1"/>
              <a:t>Lisenkova</a:t>
            </a:r>
            <a:r>
              <a:rPr lang="da-DK" sz="2000" dirty="0"/>
              <a:t> (UK), Fanny Kluge (</a:t>
            </a:r>
            <a:r>
              <a:rPr lang="da-DK" sz="2000" dirty="0" smtClean="0"/>
              <a:t>GE), </a:t>
            </a:r>
            <a:r>
              <a:rPr lang="da-DK" sz="2000" dirty="0" err="1"/>
              <a:t>Joze</a:t>
            </a:r>
            <a:r>
              <a:rPr lang="da-DK" sz="2000" dirty="0"/>
              <a:t> </a:t>
            </a:r>
            <a:r>
              <a:rPr lang="da-DK" sz="2000" dirty="0" err="1"/>
              <a:t>Sambt</a:t>
            </a:r>
            <a:r>
              <a:rPr lang="da-DK" sz="2000" dirty="0"/>
              <a:t> (</a:t>
            </a:r>
            <a:r>
              <a:rPr lang="da-DK" sz="2000" dirty="0" smtClean="0"/>
              <a:t>SL), </a:t>
            </a:r>
            <a:r>
              <a:rPr lang="da-DK" sz="2000" dirty="0"/>
              <a:t>Thomas Lindh et al. (</a:t>
            </a:r>
            <a:r>
              <a:rPr lang="da-DK" sz="2000" dirty="0" smtClean="0"/>
              <a:t>SE), </a:t>
            </a:r>
            <a:r>
              <a:rPr lang="da-DK" sz="2000" dirty="0" err="1" smtClean="0"/>
              <a:t>Ció</a:t>
            </a:r>
            <a:r>
              <a:rPr lang="da-DK" sz="2000" dirty="0" smtClean="0"/>
              <a:t> </a:t>
            </a:r>
            <a:r>
              <a:rPr lang="da-DK" sz="2000" dirty="0" err="1"/>
              <a:t>Patxot</a:t>
            </a:r>
            <a:r>
              <a:rPr lang="da-DK" sz="2000" dirty="0"/>
              <a:t> et al. </a:t>
            </a:r>
            <a:r>
              <a:rPr lang="da-DK" sz="2000" dirty="0" smtClean="0"/>
              <a:t>(ES), Róbert </a:t>
            </a:r>
            <a:r>
              <a:rPr lang="da-DK" sz="2000" dirty="0"/>
              <a:t>I. Gál, </a:t>
            </a:r>
            <a:r>
              <a:rPr lang="da-DK" sz="2000" dirty="0" err="1"/>
              <a:t>Endre</a:t>
            </a:r>
            <a:r>
              <a:rPr lang="da-DK" sz="2000" dirty="0"/>
              <a:t> </a:t>
            </a:r>
            <a:r>
              <a:rPr lang="da-DK" sz="2000" dirty="0" err="1" smtClean="0"/>
              <a:t>Szabó</a:t>
            </a:r>
            <a:r>
              <a:rPr lang="da-DK" sz="2000" dirty="0" smtClean="0"/>
              <a:t>, </a:t>
            </a:r>
            <a:r>
              <a:rPr lang="da-DK" sz="2000" dirty="0"/>
              <a:t>Lili </a:t>
            </a:r>
            <a:r>
              <a:rPr lang="da-DK" sz="2000" dirty="0" smtClean="0"/>
              <a:t>Vargha (HU)</a:t>
            </a:r>
          </a:p>
          <a:p>
            <a:r>
              <a:rPr lang="zh-CN" altLang="en-US" sz="2000" dirty="0" smtClean="0">
                <a:latin typeface="Arial"/>
                <a:ea typeface="+mn-ea"/>
                <a:cs typeface="Arial"/>
              </a:rPr>
              <a:t>各国团队：</a:t>
            </a:r>
            <a:r>
              <a:rPr lang="da-DK" altLang="zh-CN" sz="2000" dirty="0" err="1" smtClean="0">
                <a:latin typeface="Arial"/>
                <a:ea typeface="+mn-ea"/>
                <a:cs typeface="Arial"/>
              </a:rPr>
              <a:t>Reijo</a:t>
            </a:r>
            <a:r>
              <a:rPr lang="da-DK" altLang="zh-CN" sz="2000" dirty="0" smtClean="0">
                <a:latin typeface="Arial"/>
                <a:ea typeface="+mn-ea"/>
                <a:cs typeface="Arial"/>
              </a:rPr>
              <a:t> </a:t>
            </a:r>
            <a:r>
              <a:rPr lang="da-DK" altLang="zh-CN" sz="2000" dirty="0" err="1">
                <a:latin typeface="Arial"/>
                <a:ea typeface="+mn-ea"/>
                <a:cs typeface="Arial"/>
              </a:rPr>
              <a:t>Vanne</a:t>
            </a:r>
            <a:r>
              <a:rPr lang="da-DK" altLang="zh-CN" sz="2000" dirty="0">
                <a:latin typeface="Arial"/>
                <a:ea typeface="+mn-ea"/>
                <a:cs typeface="Arial"/>
              </a:rPr>
              <a:t>, Risto </a:t>
            </a:r>
            <a:r>
              <a:rPr lang="da-DK" altLang="zh-CN" sz="2000" dirty="0" err="1">
                <a:latin typeface="Arial"/>
                <a:ea typeface="+mn-ea"/>
                <a:cs typeface="Arial"/>
              </a:rPr>
              <a:t>Vaittinen</a:t>
            </a:r>
            <a:r>
              <a:rPr lang="da-DK" altLang="zh-CN" sz="2000" dirty="0">
                <a:latin typeface="Arial"/>
                <a:ea typeface="+mn-ea"/>
                <a:cs typeface="Arial"/>
              </a:rPr>
              <a:t> </a:t>
            </a:r>
            <a:r>
              <a:rPr lang="da-DK" altLang="zh-CN" sz="2000" dirty="0" smtClean="0">
                <a:latin typeface="Arial"/>
                <a:ea typeface="+mn-ea"/>
                <a:cs typeface="Arial"/>
              </a:rPr>
              <a:t>(</a:t>
            </a:r>
            <a:r>
              <a:rPr lang="zh-CN" altLang="en-US" sz="2000" dirty="0" smtClean="0">
                <a:latin typeface="Arial"/>
                <a:ea typeface="+mn-ea"/>
                <a:cs typeface="Arial"/>
              </a:rPr>
              <a:t>芬兰</a:t>
            </a:r>
            <a:r>
              <a:rPr lang="da-DK" altLang="zh-CN" sz="2000" dirty="0" smtClean="0">
                <a:latin typeface="Arial"/>
                <a:ea typeface="+mn-ea"/>
                <a:cs typeface="Arial"/>
              </a:rPr>
              <a:t>)</a:t>
            </a:r>
            <a:r>
              <a:rPr lang="da-DK" altLang="zh-CN" sz="2000" dirty="0">
                <a:latin typeface="Arial"/>
                <a:ea typeface="+mn-ea"/>
                <a:cs typeface="Arial"/>
              </a:rPr>
              <a:t>, Bernhard Hammer </a:t>
            </a:r>
            <a:r>
              <a:rPr lang="da-DK" altLang="zh-CN" sz="2000" dirty="0" smtClean="0">
                <a:latin typeface="Arial"/>
                <a:ea typeface="+mn-ea"/>
                <a:cs typeface="Arial"/>
              </a:rPr>
              <a:t>(</a:t>
            </a:r>
            <a:r>
              <a:rPr lang="zh-CN" altLang="en-US" sz="2000" dirty="0" smtClean="0">
                <a:latin typeface="Arial"/>
                <a:ea typeface="+mn-ea"/>
                <a:cs typeface="Arial"/>
              </a:rPr>
              <a:t>奥地利</a:t>
            </a:r>
            <a:r>
              <a:rPr lang="da-DK" altLang="zh-CN" sz="2000" dirty="0" smtClean="0">
                <a:latin typeface="Arial"/>
                <a:ea typeface="+mn-ea"/>
                <a:cs typeface="Arial"/>
              </a:rPr>
              <a:t>)</a:t>
            </a:r>
            <a:r>
              <a:rPr lang="da-DK" altLang="zh-CN" sz="2000" dirty="0">
                <a:latin typeface="Arial"/>
                <a:ea typeface="+mn-ea"/>
                <a:cs typeface="Arial"/>
              </a:rPr>
              <a:t>, Marina </a:t>
            </a:r>
            <a:r>
              <a:rPr lang="da-DK" altLang="zh-CN" sz="2000" dirty="0" err="1">
                <a:latin typeface="Arial"/>
                <a:ea typeface="+mn-ea"/>
                <a:cs typeface="Arial"/>
              </a:rPr>
              <a:t>Zannelli</a:t>
            </a:r>
            <a:r>
              <a:rPr lang="da-DK" altLang="zh-CN" sz="2000" dirty="0">
                <a:latin typeface="Arial"/>
                <a:ea typeface="+mn-ea"/>
                <a:cs typeface="Arial"/>
              </a:rPr>
              <a:t> </a:t>
            </a:r>
            <a:r>
              <a:rPr lang="da-DK" altLang="zh-CN" sz="2000" dirty="0" smtClean="0">
                <a:latin typeface="Arial"/>
                <a:ea typeface="+mn-ea"/>
                <a:cs typeface="Arial"/>
              </a:rPr>
              <a:t>(</a:t>
            </a:r>
            <a:r>
              <a:rPr lang="zh-CN" altLang="en-US" sz="2000" dirty="0" smtClean="0">
                <a:latin typeface="Arial"/>
                <a:ea typeface="+mn-ea"/>
                <a:cs typeface="Arial"/>
              </a:rPr>
              <a:t>意大利</a:t>
            </a:r>
            <a:r>
              <a:rPr lang="da-DK" altLang="zh-CN" sz="2000" dirty="0" smtClean="0">
                <a:latin typeface="Arial"/>
                <a:ea typeface="+mn-ea"/>
                <a:cs typeface="Arial"/>
              </a:rPr>
              <a:t>)</a:t>
            </a:r>
            <a:r>
              <a:rPr lang="da-DK" altLang="zh-CN" sz="2000" dirty="0">
                <a:latin typeface="Arial"/>
                <a:ea typeface="+mn-ea"/>
                <a:cs typeface="Arial"/>
              </a:rPr>
              <a:t>, Katharina </a:t>
            </a:r>
            <a:r>
              <a:rPr lang="da-DK" altLang="zh-CN" sz="2000" dirty="0" err="1">
                <a:latin typeface="Arial"/>
                <a:ea typeface="+mn-ea"/>
                <a:cs typeface="Arial"/>
              </a:rPr>
              <a:t>Lisenkova</a:t>
            </a:r>
            <a:r>
              <a:rPr lang="da-DK" altLang="zh-CN" sz="2000" dirty="0">
                <a:latin typeface="Arial"/>
                <a:ea typeface="+mn-ea"/>
                <a:cs typeface="Arial"/>
              </a:rPr>
              <a:t> </a:t>
            </a:r>
            <a:r>
              <a:rPr lang="da-DK" altLang="zh-CN" sz="2000" dirty="0" smtClean="0">
                <a:latin typeface="Arial"/>
                <a:ea typeface="+mn-ea"/>
                <a:cs typeface="Arial"/>
              </a:rPr>
              <a:t>(</a:t>
            </a:r>
            <a:r>
              <a:rPr lang="zh-CN" altLang="en-US" sz="2000" dirty="0" smtClean="0">
                <a:latin typeface="Arial"/>
                <a:ea typeface="+mn-ea"/>
                <a:cs typeface="Arial"/>
              </a:rPr>
              <a:t>英国</a:t>
            </a:r>
            <a:r>
              <a:rPr lang="da-DK" altLang="zh-CN" sz="2000" dirty="0" smtClean="0">
                <a:latin typeface="Arial"/>
                <a:ea typeface="+mn-ea"/>
                <a:cs typeface="Arial"/>
              </a:rPr>
              <a:t>)</a:t>
            </a:r>
            <a:r>
              <a:rPr lang="da-DK" altLang="zh-CN" sz="2000" dirty="0">
                <a:latin typeface="Arial"/>
                <a:ea typeface="+mn-ea"/>
                <a:cs typeface="Arial"/>
              </a:rPr>
              <a:t>, Fanny Kluge </a:t>
            </a:r>
            <a:r>
              <a:rPr lang="da-DK" altLang="zh-CN" sz="2000" dirty="0" smtClean="0">
                <a:latin typeface="Arial"/>
                <a:ea typeface="+mn-ea"/>
                <a:cs typeface="Arial"/>
              </a:rPr>
              <a:t>(</a:t>
            </a:r>
            <a:r>
              <a:rPr lang="zh-CN" altLang="en-US" sz="2000" dirty="0" smtClean="0">
                <a:latin typeface="Arial"/>
                <a:ea typeface="+mn-ea"/>
                <a:cs typeface="Arial"/>
              </a:rPr>
              <a:t>德国</a:t>
            </a:r>
            <a:r>
              <a:rPr lang="da-DK" altLang="zh-CN" sz="2000" dirty="0" smtClean="0">
                <a:latin typeface="Arial"/>
                <a:ea typeface="+mn-ea"/>
                <a:cs typeface="Arial"/>
              </a:rPr>
              <a:t>)</a:t>
            </a:r>
            <a:r>
              <a:rPr lang="da-DK" altLang="zh-CN" sz="2000" dirty="0">
                <a:latin typeface="Arial"/>
                <a:ea typeface="+mn-ea"/>
                <a:cs typeface="Arial"/>
              </a:rPr>
              <a:t>, </a:t>
            </a:r>
            <a:r>
              <a:rPr lang="da-DK" altLang="zh-CN" sz="2000" dirty="0" err="1">
                <a:latin typeface="Arial"/>
                <a:ea typeface="+mn-ea"/>
                <a:cs typeface="Arial"/>
              </a:rPr>
              <a:t>Joze</a:t>
            </a:r>
            <a:r>
              <a:rPr lang="da-DK" altLang="zh-CN" sz="2000" dirty="0">
                <a:latin typeface="Arial"/>
                <a:ea typeface="+mn-ea"/>
                <a:cs typeface="Arial"/>
              </a:rPr>
              <a:t> </a:t>
            </a:r>
            <a:r>
              <a:rPr lang="da-DK" altLang="zh-CN" sz="2000" dirty="0" err="1">
                <a:latin typeface="Arial"/>
                <a:ea typeface="+mn-ea"/>
                <a:cs typeface="Arial"/>
              </a:rPr>
              <a:t>Sambt</a:t>
            </a:r>
            <a:r>
              <a:rPr lang="da-DK" altLang="zh-CN" sz="2000" dirty="0">
                <a:latin typeface="Arial"/>
                <a:ea typeface="+mn-ea"/>
                <a:cs typeface="Arial"/>
              </a:rPr>
              <a:t> </a:t>
            </a:r>
            <a:r>
              <a:rPr lang="da-DK" altLang="zh-CN" sz="2000" dirty="0" smtClean="0">
                <a:latin typeface="Arial"/>
                <a:ea typeface="+mn-ea"/>
                <a:cs typeface="Arial"/>
              </a:rPr>
              <a:t>(</a:t>
            </a:r>
            <a:r>
              <a:rPr lang="zh-CN" altLang="en-US" sz="2000" dirty="0" smtClean="0">
                <a:latin typeface="Arial"/>
                <a:ea typeface="+mn-ea"/>
                <a:cs typeface="Arial"/>
              </a:rPr>
              <a:t>斯洛伐克</a:t>
            </a:r>
            <a:r>
              <a:rPr lang="da-DK" altLang="zh-CN" sz="2000" dirty="0" smtClean="0">
                <a:latin typeface="Arial"/>
                <a:ea typeface="+mn-ea"/>
                <a:cs typeface="Arial"/>
              </a:rPr>
              <a:t>)</a:t>
            </a:r>
            <a:r>
              <a:rPr lang="da-DK" altLang="zh-CN" sz="2000" dirty="0">
                <a:latin typeface="Arial"/>
                <a:ea typeface="+mn-ea"/>
                <a:cs typeface="Arial"/>
              </a:rPr>
              <a:t>, Thomas </a:t>
            </a:r>
            <a:r>
              <a:rPr lang="da-DK" altLang="zh-CN" sz="2000" dirty="0" smtClean="0">
                <a:latin typeface="Arial"/>
                <a:ea typeface="+mn-ea"/>
                <a:cs typeface="Arial"/>
              </a:rPr>
              <a:t>Lindh</a:t>
            </a:r>
            <a:r>
              <a:rPr lang="zh-CN" altLang="en-US" sz="2000" dirty="0" smtClean="0">
                <a:latin typeface="Arial"/>
                <a:ea typeface="+mn-ea"/>
                <a:cs typeface="Arial"/>
              </a:rPr>
              <a:t>等</a:t>
            </a:r>
            <a:r>
              <a:rPr lang="da-DK" altLang="zh-CN" sz="2000" dirty="0" smtClean="0">
                <a:latin typeface="Arial"/>
                <a:ea typeface="+mn-ea"/>
                <a:cs typeface="Arial"/>
              </a:rPr>
              <a:t> (</a:t>
            </a:r>
            <a:r>
              <a:rPr lang="zh-CN" altLang="en-US" sz="2000" dirty="0" smtClean="0">
                <a:latin typeface="Arial"/>
                <a:ea typeface="+mn-ea"/>
                <a:cs typeface="Arial"/>
              </a:rPr>
              <a:t>瑞典</a:t>
            </a:r>
            <a:r>
              <a:rPr lang="da-DK" altLang="zh-CN" sz="2000" dirty="0" smtClean="0">
                <a:latin typeface="Arial"/>
                <a:ea typeface="+mn-ea"/>
                <a:cs typeface="Arial"/>
              </a:rPr>
              <a:t>)</a:t>
            </a:r>
            <a:r>
              <a:rPr lang="da-DK" altLang="zh-CN" sz="2000" dirty="0">
                <a:latin typeface="Arial"/>
                <a:ea typeface="+mn-ea"/>
                <a:cs typeface="Arial"/>
              </a:rPr>
              <a:t>, </a:t>
            </a:r>
            <a:r>
              <a:rPr lang="da-DK" altLang="zh-CN" sz="2000" dirty="0" err="1">
                <a:latin typeface="Arial"/>
                <a:ea typeface="+mn-ea"/>
                <a:cs typeface="Arial"/>
              </a:rPr>
              <a:t>Ció</a:t>
            </a:r>
            <a:r>
              <a:rPr lang="da-DK" altLang="zh-CN" sz="2000" dirty="0">
                <a:latin typeface="Arial"/>
                <a:ea typeface="+mn-ea"/>
                <a:cs typeface="Arial"/>
              </a:rPr>
              <a:t> </a:t>
            </a:r>
            <a:r>
              <a:rPr lang="da-DK" altLang="zh-CN" sz="2000" dirty="0" err="1">
                <a:latin typeface="Arial"/>
                <a:ea typeface="+mn-ea"/>
                <a:cs typeface="Arial"/>
              </a:rPr>
              <a:t>Patxot</a:t>
            </a:r>
            <a:r>
              <a:rPr lang="da-DK" altLang="zh-CN" sz="2000" dirty="0">
                <a:latin typeface="Arial"/>
                <a:ea typeface="+mn-ea"/>
                <a:cs typeface="Arial"/>
              </a:rPr>
              <a:t> </a:t>
            </a:r>
            <a:r>
              <a:rPr lang="zh-CN" altLang="en-US" sz="2000" dirty="0" smtClean="0">
                <a:latin typeface="Arial"/>
                <a:ea typeface="+mn-ea"/>
                <a:cs typeface="Arial"/>
              </a:rPr>
              <a:t>等</a:t>
            </a:r>
            <a:r>
              <a:rPr lang="da-DK" altLang="zh-CN" sz="2000" dirty="0" smtClean="0">
                <a:latin typeface="Arial"/>
                <a:ea typeface="+mn-ea"/>
                <a:cs typeface="Arial"/>
              </a:rPr>
              <a:t>(</a:t>
            </a:r>
            <a:r>
              <a:rPr lang="zh-CN" altLang="en-US" sz="2000" dirty="0" smtClean="0">
                <a:latin typeface="Arial"/>
                <a:ea typeface="+mn-ea"/>
                <a:cs typeface="Arial"/>
              </a:rPr>
              <a:t>西班牙</a:t>
            </a:r>
            <a:r>
              <a:rPr lang="da-DK" altLang="zh-CN" sz="2000" dirty="0" smtClean="0">
                <a:latin typeface="Arial"/>
                <a:ea typeface="+mn-ea"/>
                <a:cs typeface="Arial"/>
              </a:rPr>
              <a:t>)</a:t>
            </a:r>
            <a:r>
              <a:rPr lang="da-DK" altLang="zh-CN" sz="2000" dirty="0">
                <a:latin typeface="Arial"/>
                <a:ea typeface="+mn-ea"/>
                <a:cs typeface="Arial"/>
              </a:rPr>
              <a:t>, </a:t>
            </a:r>
            <a:r>
              <a:rPr lang="da-DK" altLang="zh-CN" sz="2000" dirty="0" err="1">
                <a:latin typeface="Arial"/>
                <a:ea typeface="+mn-ea"/>
                <a:cs typeface="Arial"/>
              </a:rPr>
              <a:t>Róbert</a:t>
            </a:r>
            <a:r>
              <a:rPr lang="da-DK" altLang="zh-CN" sz="2000" dirty="0">
                <a:latin typeface="Arial"/>
                <a:ea typeface="+mn-ea"/>
                <a:cs typeface="Arial"/>
              </a:rPr>
              <a:t> I. </a:t>
            </a:r>
            <a:r>
              <a:rPr lang="da-DK" altLang="zh-CN" sz="2000" dirty="0" err="1">
                <a:latin typeface="Arial"/>
                <a:ea typeface="+mn-ea"/>
                <a:cs typeface="Arial"/>
              </a:rPr>
              <a:t>Gál</a:t>
            </a:r>
            <a:r>
              <a:rPr lang="da-DK" altLang="zh-CN" sz="2000" dirty="0">
                <a:latin typeface="Arial"/>
                <a:ea typeface="+mn-ea"/>
                <a:cs typeface="Arial"/>
              </a:rPr>
              <a:t>, </a:t>
            </a:r>
            <a:r>
              <a:rPr lang="da-DK" altLang="zh-CN" sz="2000" dirty="0" err="1">
                <a:latin typeface="Arial"/>
                <a:ea typeface="+mn-ea"/>
                <a:cs typeface="Arial"/>
              </a:rPr>
              <a:t>Endre</a:t>
            </a:r>
            <a:r>
              <a:rPr lang="da-DK" altLang="zh-CN" sz="2000" dirty="0">
                <a:latin typeface="Arial"/>
                <a:ea typeface="+mn-ea"/>
                <a:cs typeface="Arial"/>
              </a:rPr>
              <a:t> </a:t>
            </a:r>
            <a:r>
              <a:rPr lang="da-DK" altLang="zh-CN" sz="2000" dirty="0" err="1">
                <a:latin typeface="Arial"/>
                <a:ea typeface="+mn-ea"/>
                <a:cs typeface="Arial"/>
              </a:rPr>
              <a:t>Szabó</a:t>
            </a:r>
            <a:r>
              <a:rPr lang="da-DK" altLang="zh-CN" sz="2000" dirty="0">
                <a:latin typeface="Arial"/>
                <a:ea typeface="+mn-ea"/>
                <a:cs typeface="Arial"/>
              </a:rPr>
              <a:t>, Lili </a:t>
            </a:r>
            <a:r>
              <a:rPr lang="da-DK" altLang="zh-CN" sz="2000" dirty="0" err="1">
                <a:latin typeface="Arial"/>
                <a:ea typeface="+mn-ea"/>
                <a:cs typeface="Arial"/>
              </a:rPr>
              <a:t>Vargha</a:t>
            </a:r>
            <a:r>
              <a:rPr lang="da-DK" altLang="zh-CN" sz="2000" dirty="0">
                <a:latin typeface="Arial"/>
                <a:ea typeface="+mn-ea"/>
                <a:cs typeface="Arial"/>
              </a:rPr>
              <a:t> </a:t>
            </a:r>
            <a:r>
              <a:rPr lang="da-DK" altLang="zh-CN" sz="2000" dirty="0" smtClean="0">
                <a:latin typeface="Arial"/>
                <a:ea typeface="+mn-ea"/>
                <a:cs typeface="Arial"/>
              </a:rPr>
              <a:t>(</a:t>
            </a:r>
            <a:r>
              <a:rPr lang="zh-CN" altLang="en-US" sz="2000" dirty="0" smtClean="0">
                <a:latin typeface="Arial"/>
                <a:ea typeface="+mn-ea"/>
                <a:cs typeface="Arial"/>
              </a:rPr>
              <a:t>匈牙利</a:t>
            </a:r>
            <a:r>
              <a:rPr lang="da-DK" altLang="zh-CN" sz="2000" dirty="0" smtClean="0">
                <a:latin typeface="Arial"/>
                <a:ea typeface="+mn-ea"/>
                <a:cs typeface="Arial"/>
              </a:rPr>
              <a:t>)</a:t>
            </a:r>
            <a:endParaRPr lang="da-DK" altLang="zh-CN" sz="2000" dirty="0">
              <a:latin typeface="Arial"/>
              <a:ea typeface="+mn-ea"/>
              <a:cs typeface="Arial"/>
            </a:endParaRPr>
          </a:p>
          <a:p>
            <a:endParaRPr lang="da-DK" sz="2000" dirty="0"/>
          </a:p>
        </p:txBody>
      </p:sp>
      <p:sp>
        <p:nvSpPr>
          <p:cNvPr id="4" name="Title 1"/>
          <p:cNvSpPr>
            <a:spLocks noGrp="1"/>
          </p:cNvSpPr>
          <p:nvPr>
            <p:ph type="title"/>
          </p:nvPr>
        </p:nvSpPr>
        <p:spPr>
          <a:xfrm>
            <a:off x="457200" y="274638"/>
            <a:ext cx="8229600" cy="1143000"/>
          </a:xfrm>
        </p:spPr>
        <p:txBody>
          <a:bodyPr/>
          <a:lstStyle/>
          <a:p>
            <a:r>
              <a:rPr lang="en-GB" b="1" dirty="0" smtClean="0"/>
              <a:t>Data</a:t>
            </a:r>
            <a:r>
              <a:rPr lang="zh-CN" altLang="en-US" b="1" dirty="0" smtClean="0"/>
              <a:t>数据</a:t>
            </a:r>
            <a:endParaRPr lang="da-DK" b="1" i="1" dirty="0"/>
          </a:p>
        </p:txBody>
      </p:sp>
      <p:pic>
        <p:nvPicPr>
          <p:cNvPr id="5" name="Picture 4"/>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6541163"/>
            <a:ext cx="9144000" cy="320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TextBox 5"/>
          <p:cNvSpPr txBox="1"/>
          <p:nvPr/>
        </p:nvSpPr>
        <p:spPr>
          <a:xfrm>
            <a:off x="18008" y="6517220"/>
            <a:ext cx="4034227" cy="615553"/>
          </a:xfrm>
          <a:prstGeom prst="rect">
            <a:avLst/>
          </a:prstGeom>
          <a:noFill/>
        </p:spPr>
        <p:txBody>
          <a:bodyPr wrap="square" rtlCol="0">
            <a:spAutoFit/>
          </a:bodyPr>
          <a:lstStyle/>
          <a:p>
            <a:r>
              <a:rPr lang="da-DK" sz="1600" b="1" dirty="0" smtClean="0">
                <a:solidFill>
                  <a:schemeClr val="bg1"/>
                </a:solidFill>
                <a:ea typeface="宋体"/>
              </a:rPr>
              <a:t>Gal, Vanhuysse, Vargha (2017)</a:t>
            </a:r>
            <a:endParaRPr lang="da-DK" sz="1600" b="1" dirty="0">
              <a:solidFill>
                <a:schemeClr val="bg1"/>
              </a:solidFill>
              <a:ea typeface="宋体"/>
            </a:endParaRPr>
          </a:p>
          <a:p>
            <a:endParaRPr lang="da-DK" dirty="0">
              <a:ea typeface="宋体"/>
            </a:endParaRPr>
          </a:p>
        </p:txBody>
      </p:sp>
    </p:spTree>
    <p:extLst>
      <p:ext uri="{BB962C8B-B14F-4D97-AF65-F5344CB8AC3E}">
        <p14:creationId xmlns:p14="http://schemas.microsoft.com/office/powerpoint/2010/main" xmlns="" val="239629001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sz="3200" b="1" dirty="0" err="1">
                <a:latin typeface="Arial"/>
                <a:cs typeface="Arial"/>
              </a:rPr>
              <a:t>Redistributive</a:t>
            </a:r>
            <a:r>
              <a:rPr lang="da-DK" sz="3200" b="1" dirty="0">
                <a:latin typeface="Arial"/>
                <a:cs typeface="Arial"/>
              </a:rPr>
              <a:t> </a:t>
            </a:r>
            <a:r>
              <a:rPr lang="da-DK" sz="3200" b="1" dirty="0" err="1">
                <a:latin typeface="Arial"/>
                <a:cs typeface="Arial"/>
              </a:rPr>
              <a:t>effects</a:t>
            </a:r>
            <a:r>
              <a:rPr lang="da-DK" sz="3200" b="1" dirty="0">
                <a:latin typeface="Arial"/>
                <a:cs typeface="Arial"/>
              </a:rPr>
              <a:t> of policy </a:t>
            </a:r>
            <a:r>
              <a:rPr lang="da-DK" sz="3200" b="1" dirty="0" smtClean="0">
                <a:latin typeface="Arial"/>
                <a:cs typeface="Arial"/>
              </a:rPr>
              <a:t>design, 1</a:t>
            </a:r>
            <a:br>
              <a:rPr lang="da-DK" sz="3200" b="1" dirty="0" smtClean="0">
                <a:latin typeface="Arial"/>
                <a:cs typeface="Arial"/>
              </a:rPr>
            </a:br>
            <a:r>
              <a:rPr lang="zh-CN" altLang="en-US" sz="3200" b="1" dirty="0" smtClean="0">
                <a:latin typeface="+mn-ea"/>
                <a:ea typeface="+mn-ea"/>
                <a:cs typeface="Arial"/>
              </a:rPr>
              <a:t>政策设计的再分配效果（</a:t>
            </a:r>
            <a:r>
              <a:rPr lang="en-US" altLang="zh-CN" sz="3200" b="1" dirty="0" smtClean="0">
                <a:latin typeface="+mn-ea"/>
                <a:ea typeface="+mn-ea"/>
                <a:cs typeface="Arial"/>
              </a:rPr>
              <a:t>1</a:t>
            </a:r>
            <a:r>
              <a:rPr lang="zh-CN" altLang="en-US" sz="3200" dirty="0" smtClean="0">
                <a:latin typeface="+mn-ea"/>
                <a:ea typeface="+mn-ea"/>
                <a:cs typeface="Arial"/>
              </a:rPr>
              <a:t>）</a:t>
            </a:r>
            <a:endParaRPr lang="da-DK" sz="3200" dirty="0">
              <a:latin typeface="+mn-ea"/>
              <a:ea typeface="+mn-ea"/>
              <a:cs typeface="Arial"/>
            </a:endParaRPr>
          </a:p>
        </p:txBody>
      </p:sp>
      <p:sp>
        <p:nvSpPr>
          <p:cNvPr id="3" name="Content Placeholder 2"/>
          <p:cNvSpPr>
            <a:spLocks noGrp="1"/>
          </p:cNvSpPr>
          <p:nvPr>
            <p:ph idx="1"/>
          </p:nvPr>
        </p:nvSpPr>
        <p:spPr>
          <a:xfrm>
            <a:off x="457200" y="1565433"/>
            <a:ext cx="8229600" cy="4622458"/>
          </a:xfrm>
        </p:spPr>
        <p:txBody>
          <a:bodyPr/>
          <a:lstStyle/>
          <a:p>
            <a:r>
              <a:rPr lang="da-DK" sz="2000" dirty="0" smtClean="0">
                <a:latin typeface="Arial"/>
                <a:cs typeface="Arial"/>
              </a:rPr>
              <a:t>Pension design (</a:t>
            </a:r>
            <a:r>
              <a:rPr lang="da-DK" sz="2000" dirty="0" err="1" smtClean="0">
                <a:latin typeface="Arial"/>
                <a:cs typeface="Arial"/>
              </a:rPr>
              <a:t>almost</a:t>
            </a:r>
            <a:r>
              <a:rPr lang="da-DK" sz="2000" dirty="0" smtClean="0">
                <a:latin typeface="Arial"/>
                <a:cs typeface="Arial"/>
              </a:rPr>
              <a:t>) </a:t>
            </a:r>
            <a:r>
              <a:rPr lang="da-DK" sz="2000" b="1" dirty="0" err="1" smtClean="0">
                <a:latin typeface="Arial"/>
                <a:cs typeface="Arial"/>
              </a:rPr>
              <a:t>always</a:t>
            </a:r>
            <a:r>
              <a:rPr lang="da-DK" sz="2000" dirty="0" smtClean="0">
                <a:latin typeface="Arial"/>
                <a:cs typeface="Arial"/>
              </a:rPr>
              <a:t> has </a:t>
            </a:r>
            <a:r>
              <a:rPr lang="da-DK" sz="2000" dirty="0" err="1" smtClean="0">
                <a:latin typeface="Arial"/>
                <a:cs typeface="Arial"/>
              </a:rPr>
              <a:t>powerful</a:t>
            </a:r>
            <a:r>
              <a:rPr lang="da-DK" sz="2000" dirty="0" smtClean="0">
                <a:latin typeface="Arial"/>
                <a:cs typeface="Arial"/>
              </a:rPr>
              <a:t> </a:t>
            </a:r>
            <a:r>
              <a:rPr lang="da-DK" sz="2000" dirty="0" err="1" smtClean="0">
                <a:latin typeface="Arial"/>
                <a:cs typeface="Arial"/>
              </a:rPr>
              <a:t>redistributive</a:t>
            </a:r>
            <a:r>
              <a:rPr lang="da-DK" sz="2000" dirty="0" smtClean="0">
                <a:latin typeface="Arial"/>
                <a:cs typeface="Arial"/>
              </a:rPr>
              <a:t> </a:t>
            </a:r>
            <a:r>
              <a:rPr lang="da-DK" sz="2000" dirty="0" err="1" smtClean="0">
                <a:latin typeface="Arial"/>
                <a:cs typeface="Arial"/>
              </a:rPr>
              <a:t>effects</a:t>
            </a:r>
            <a:r>
              <a:rPr lang="da-DK" sz="2000" dirty="0" smtClean="0">
                <a:latin typeface="Arial"/>
                <a:cs typeface="Arial"/>
              </a:rPr>
              <a:t> </a:t>
            </a:r>
            <a:r>
              <a:rPr lang="da-DK" sz="2000" dirty="0" err="1" smtClean="0">
                <a:latin typeface="Arial"/>
                <a:cs typeface="Arial"/>
              </a:rPr>
              <a:t>within</a:t>
            </a:r>
            <a:r>
              <a:rPr lang="da-DK" sz="2000" dirty="0" smtClean="0">
                <a:latin typeface="Arial"/>
                <a:cs typeface="Arial"/>
              </a:rPr>
              <a:t> and </a:t>
            </a:r>
            <a:r>
              <a:rPr lang="da-DK" sz="2000" dirty="0" err="1" smtClean="0">
                <a:latin typeface="Arial"/>
                <a:cs typeface="Arial"/>
              </a:rPr>
              <a:t>between</a:t>
            </a:r>
            <a:r>
              <a:rPr lang="da-DK" sz="2000" dirty="0" smtClean="0">
                <a:latin typeface="Arial"/>
                <a:cs typeface="Arial"/>
              </a:rPr>
              <a:t> generations – </a:t>
            </a:r>
            <a:r>
              <a:rPr lang="da-DK" sz="2000" dirty="0" err="1" smtClean="0">
                <a:latin typeface="Arial"/>
                <a:cs typeface="Arial"/>
              </a:rPr>
              <a:t>whether</a:t>
            </a:r>
            <a:r>
              <a:rPr lang="da-DK" sz="2000" dirty="0" smtClean="0">
                <a:latin typeface="Arial"/>
                <a:cs typeface="Arial"/>
              </a:rPr>
              <a:t> </a:t>
            </a:r>
            <a:r>
              <a:rPr lang="da-DK" sz="2000" dirty="0" err="1" smtClean="0">
                <a:latin typeface="Arial"/>
                <a:cs typeface="Arial"/>
              </a:rPr>
              <a:t>intended</a:t>
            </a:r>
            <a:r>
              <a:rPr lang="da-DK" sz="2000" dirty="0" smtClean="0">
                <a:latin typeface="Arial"/>
                <a:cs typeface="Arial"/>
              </a:rPr>
              <a:t> or not</a:t>
            </a:r>
          </a:p>
          <a:p>
            <a:r>
              <a:rPr lang="da-DK" sz="2000" b="1" dirty="0" err="1" smtClean="0">
                <a:latin typeface="Arial"/>
                <a:cs typeface="Arial"/>
              </a:rPr>
              <a:t>Within</a:t>
            </a:r>
            <a:r>
              <a:rPr lang="da-DK" sz="2000" b="1" dirty="0" smtClean="0">
                <a:latin typeface="Arial"/>
                <a:cs typeface="Arial"/>
              </a:rPr>
              <a:t>:</a:t>
            </a:r>
            <a:r>
              <a:rPr lang="da-DK" sz="2000" dirty="0" smtClean="0">
                <a:latin typeface="Arial"/>
                <a:cs typeface="Arial"/>
              </a:rPr>
              <a:t> </a:t>
            </a:r>
            <a:r>
              <a:rPr lang="da-DK" sz="2000" dirty="0" err="1" smtClean="0">
                <a:latin typeface="Arial"/>
                <a:cs typeface="Arial"/>
              </a:rPr>
              <a:t>unless</a:t>
            </a:r>
            <a:r>
              <a:rPr lang="da-DK" sz="2000" dirty="0" smtClean="0">
                <a:latin typeface="Arial"/>
                <a:cs typeface="Arial"/>
              </a:rPr>
              <a:t> </a:t>
            </a:r>
            <a:r>
              <a:rPr lang="da-DK" sz="2000" dirty="0" err="1" smtClean="0">
                <a:latin typeface="Arial"/>
                <a:cs typeface="Arial"/>
              </a:rPr>
              <a:t>there</a:t>
            </a:r>
            <a:r>
              <a:rPr lang="da-DK" sz="2000" dirty="0" smtClean="0">
                <a:latin typeface="Arial"/>
                <a:cs typeface="Arial"/>
              </a:rPr>
              <a:t> is </a:t>
            </a:r>
            <a:r>
              <a:rPr lang="da-DK" sz="2000" dirty="0" err="1" smtClean="0">
                <a:latin typeface="Arial"/>
                <a:cs typeface="Arial"/>
              </a:rPr>
              <a:t>complete</a:t>
            </a:r>
            <a:r>
              <a:rPr lang="da-DK" sz="2000" dirty="0" smtClean="0">
                <a:latin typeface="Arial"/>
                <a:cs typeface="Arial"/>
              </a:rPr>
              <a:t> </a:t>
            </a:r>
            <a:r>
              <a:rPr lang="da-DK" sz="2000" dirty="0" err="1" smtClean="0">
                <a:latin typeface="Arial"/>
                <a:cs typeface="Arial"/>
              </a:rPr>
              <a:t>reliance</a:t>
            </a:r>
            <a:r>
              <a:rPr lang="da-DK" sz="2000" dirty="0" smtClean="0">
                <a:latin typeface="Arial"/>
                <a:cs typeface="Arial"/>
              </a:rPr>
              <a:t> on </a:t>
            </a:r>
            <a:r>
              <a:rPr lang="da-DK" sz="2000" dirty="0" err="1" smtClean="0">
                <a:latin typeface="Arial"/>
                <a:cs typeface="Arial"/>
              </a:rPr>
              <a:t>tax-financed</a:t>
            </a:r>
            <a:r>
              <a:rPr lang="da-DK" sz="2000" dirty="0" smtClean="0">
                <a:latin typeface="Arial"/>
                <a:cs typeface="Arial"/>
              </a:rPr>
              <a:t> minimum </a:t>
            </a:r>
            <a:r>
              <a:rPr lang="da-DK" sz="2000" dirty="0" err="1" smtClean="0">
                <a:latin typeface="Arial"/>
                <a:cs typeface="Arial"/>
              </a:rPr>
              <a:t>incomes</a:t>
            </a:r>
            <a:r>
              <a:rPr lang="da-DK" sz="2000" dirty="0" smtClean="0">
                <a:latin typeface="Arial"/>
                <a:cs typeface="Arial"/>
              </a:rPr>
              <a:t> for the </a:t>
            </a:r>
            <a:r>
              <a:rPr lang="da-DK" sz="2000" dirty="0" err="1" smtClean="0">
                <a:latin typeface="Arial"/>
                <a:cs typeface="Arial"/>
              </a:rPr>
              <a:t>elderly</a:t>
            </a:r>
            <a:r>
              <a:rPr lang="da-DK" sz="2000" dirty="0" smtClean="0">
                <a:latin typeface="Arial"/>
                <a:cs typeface="Arial"/>
              </a:rPr>
              <a:t>, </a:t>
            </a:r>
            <a:r>
              <a:rPr lang="da-DK" sz="2000" dirty="0" err="1" smtClean="0">
                <a:latin typeface="Arial"/>
                <a:cs typeface="Arial"/>
              </a:rPr>
              <a:t>virtually</a:t>
            </a:r>
            <a:r>
              <a:rPr lang="da-DK" sz="2000" dirty="0" smtClean="0">
                <a:latin typeface="Arial"/>
                <a:cs typeface="Arial"/>
              </a:rPr>
              <a:t> all pension systems have </a:t>
            </a:r>
            <a:r>
              <a:rPr lang="da-DK" sz="2000" dirty="0" err="1" smtClean="0">
                <a:latin typeface="Arial"/>
                <a:cs typeface="Arial"/>
              </a:rPr>
              <a:t>rich</a:t>
            </a:r>
            <a:r>
              <a:rPr lang="da-DK" sz="2000" dirty="0" smtClean="0">
                <a:latin typeface="Arial"/>
                <a:cs typeface="Arial"/>
              </a:rPr>
              <a:t>-to-</a:t>
            </a:r>
            <a:r>
              <a:rPr lang="da-DK" sz="2000" dirty="0" err="1" smtClean="0">
                <a:latin typeface="Arial"/>
                <a:cs typeface="Arial"/>
              </a:rPr>
              <a:t>poor</a:t>
            </a:r>
            <a:r>
              <a:rPr lang="da-DK" sz="2000" dirty="0" smtClean="0">
                <a:latin typeface="Arial"/>
                <a:cs typeface="Arial"/>
              </a:rPr>
              <a:t> </a:t>
            </a:r>
            <a:r>
              <a:rPr lang="da-DK" sz="2000" dirty="0" err="1" smtClean="0">
                <a:latin typeface="Arial"/>
                <a:cs typeface="Arial"/>
              </a:rPr>
              <a:t>redistribution</a:t>
            </a:r>
            <a:r>
              <a:rPr lang="da-DK" sz="2000" dirty="0" smtClean="0">
                <a:latin typeface="Arial"/>
                <a:cs typeface="Arial"/>
              </a:rPr>
              <a:t> as </a:t>
            </a:r>
            <a:r>
              <a:rPr lang="da-DK" sz="2000" i="1" dirty="0" smtClean="0">
                <a:latin typeface="Arial"/>
                <a:cs typeface="Arial"/>
              </a:rPr>
              <a:t>an</a:t>
            </a:r>
            <a:r>
              <a:rPr lang="da-DK" sz="2000" dirty="0" smtClean="0">
                <a:latin typeface="Arial"/>
                <a:cs typeface="Arial"/>
              </a:rPr>
              <a:t> </a:t>
            </a:r>
            <a:r>
              <a:rPr lang="da-DK" sz="2000" dirty="0" err="1" smtClean="0">
                <a:latin typeface="Arial"/>
                <a:cs typeface="Arial"/>
              </a:rPr>
              <a:t>objective</a:t>
            </a:r>
            <a:endParaRPr lang="da-DK" sz="2000" dirty="0" smtClean="0">
              <a:latin typeface="Arial"/>
              <a:cs typeface="Arial"/>
            </a:endParaRPr>
          </a:p>
          <a:p>
            <a:r>
              <a:rPr lang="da-DK" sz="2000" b="1" dirty="0" err="1" smtClean="0">
                <a:latin typeface="Arial"/>
                <a:cs typeface="Arial"/>
              </a:rPr>
              <a:t>Between</a:t>
            </a:r>
            <a:r>
              <a:rPr lang="zh-CN" altLang="en-US" sz="2000" b="1" dirty="0" smtClean="0">
                <a:latin typeface="Arial"/>
                <a:cs typeface="Arial"/>
              </a:rPr>
              <a:t>：</a:t>
            </a:r>
            <a:r>
              <a:rPr lang="da-DK" sz="2000" dirty="0" err="1" smtClean="0">
                <a:latin typeface="Arial"/>
                <a:cs typeface="Arial"/>
              </a:rPr>
              <a:t>any</a:t>
            </a:r>
            <a:r>
              <a:rPr lang="da-DK" sz="2000" dirty="0" smtClean="0">
                <a:latin typeface="Arial"/>
                <a:cs typeface="Arial"/>
              </a:rPr>
              <a:t> system with </a:t>
            </a:r>
            <a:r>
              <a:rPr lang="da-DK" sz="2000" dirty="0" err="1" smtClean="0">
                <a:latin typeface="Arial"/>
                <a:cs typeface="Arial"/>
              </a:rPr>
              <a:t>less</a:t>
            </a:r>
            <a:r>
              <a:rPr lang="da-DK" sz="2000" dirty="0" smtClean="0">
                <a:latin typeface="Arial"/>
                <a:cs typeface="Arial"/>
              </a:rPr>
              <a:t> </a:t>
            </a:r>
            <a:r>
              <a:rPr lang="da-DK" sz="2000" dirty="0" err="1" smtClean="0">
                <a:latin typeface="Arial"/>
                <a:cs typeface="Arial"/>
              </a:rPr>
              <a:t>than</a:t>
            </a:r>
            <a:r>
              <a:rPr lang="da-DK" sz="2000" dirty="0" smtClean="0">
                <a:latin typeface="Arial"/>
                <a:cs typeface="Arial"/>
              </a:rPr>
              <a:t> </a:t>
            </a:r>
            <a:r>
              <a:rPr lang="da-DK" sz="2000" dirty="0" err="1" smtClean="0">
                <a:latin typeface="Arial"/>
                <a:cs typeface="Arial"/>
              </a:rPr>
              <a:t>full</a:t>
            </a:r>
            <a:r>
              <a:rPr lang="da-DK" sz="2000" dirty="0" smtClean="0">
                <a:latin typeface="Arial"/>
                <a:cs typeface="Arial"/>
              </a:rPr>
              <a:t> </a:t>
            </a:r>
            <a:r>
              <a:rPr lang="da-DK" sz="2000" dirty="0" err="1" smtClean="0">
                <a:latin typeface="Arial"/>
                <a:cs typeface="Arial"/>
              </a:rPr>
              <a:t>funding</a:t>
            </a:r>
            <a:r>
              <a:rPr lang="da-DK" sz="2000" dirty="0" smtClean="0">
                <a:latin typeface="Arial"/>
                <a:cs typeface="Arial"/>
              </a:rPr>
              <a:t> </a:t>
            </a:r>
            <a:r>
              <a:rPr lang="da-DK" sz="2000" dirty="0" err="1" smtClean="0">
                <a:latin typeface="Arial"/>
                <a:cs typeface="Arial"/>
              </a:rPr>
              <a:t>makes</a:t>
            </a:r>
            <a:r>
              <a:rPr lang="da-DK" sz="2000" dirty="0" smtClean="0">
                <a:latin typeface="Arial"/>
                <a:cs typeface="Arial"/>
              </a:rPr>
              <a:t> </a:t>
            </a:r>
            <a:r>
              <a:rPr lang="da-DK" sz="2000" dirty="0" err="1" smtClean="0">
                <a:latin typeface="Arial"/>
                <a:cs typeface="Arial"/>
              </a:rPr>
              <a:t>choices</a:t>
            </a:r>
            <a:r>
              <a:rPr lang="da-DK" sz="2000" dirty="0" smtClean="0">
                <a:latin typeface="Arial"/>
                <a:cs typeface="Arial"/>
              </a:rPr>
              <a:t> on </a:t>
            </a:r>
            <a:r>
              <a:rPr lang="da-DK" sz="2000" dirty="0" err="1" smtClean="0">
                <a:latin typeface="Arial"/>
                <a:cs typeface="Arial"/>
              </a:rPr>
              <a:t>this</a:t>
            </a:r>
            <a:r>
              <a:rPr lang="da-DK" sz="2000" dirty="0" smtClean="0">
                <a:latin typeface="Arial"/>
                <a:cs typeface="Arial"/>
              </a:rPr>
              <a:t>; and so </a:t>
            </a:r>
            <a:r>
              <a:rPr lang="da-DK" sz="2000" dirty="0" err="1" smtClean="0">
                <a:latin typeface="Arial"/>
                <a:cs typeface="Arial"/>
              </a:rPr>
              <a:t>does</a:t>
            </a:r>
            <a:r>
              <a:rPr lang="da-DK" sz="2000" dirty="0" smtClean="0">
                <a:latin typeface="Arial"/>
                <a:cs typeface="Arial"/>
              </a:rPr>
              <a:t> a </a:t>
            </a:r>
            <a:r>
              <a:rPr lang="da-DK" sz="2000" dirty="0" err="1" smtClean="0">
                <a:latin typeface="Arial"/>
                <a:cs typeface="Arial"/>
              </a:rPr>
              <a:t>move</a:t>
            </a:r>
            <a:r>
              <a:rPr lang="da-DK" sz="2000" dirty="0" smtClean="0">
                <a:latin typeface="Arial"/>
                <a:cs typeface="Arial"/>
              </a:rPr>
              <a:t> </a:t>
            </a:r>
            <a:r>
              <a:rPr lang="da-DK" sz="2000" dirty="0" err="1" smtClean="0">
                <a:latin typeface="Arial"/>
                <a:cs typeface="Arial"/>
              </a:rPr>
              <a:t>toward</a:t>
            </a:r>
            <a:r>
              <a:rPr lang="da-DK" sz="2000" dirty="0" smtClean="0">
                <a:latin typeface="Arial"/>
                <a:cs typeface="Arial"/>
              </a:rPr>
              <a:t> </a:t>
            </a:r>
            <a:r>
              <a:rPr lang="da-DK" sz="2000" dirty="0" err="1" smtClean="0">
                <a:latin typeface="Arial"/>
                <a:cs typeface="Arial"/>
              </a:rPr>
              <a:t>funding</a:t>
            </a:r>
            <a:r>
              <a:rPr lang="da-DK" sz="2000" dirty="0" smtClean="0">
                <a:latin typeface="Arial"/>
                <a:cs typeface="Arial"/>
              </a:rPr>
              <a:t> </a:t>
            </a:r>
            <a:r>
              <a:rPr lang="da-DK" sz="2000" dirty="0" err="1" smtClean="0">
                <a:latin typeface="Arial"/>
                <a:cs typeface="Arial"/>
              </a:rPr>
              <a:t>that</a:t>
            </a:r>
            <a:r>
              <a:rPr lang="da-DK" sz="2000" dirty="0" smtClean="0">
                <a:latin typeface="Arial"/>
                <a:cs typeface="Arial"/>
              </a:rPr>
              <a:t> </a:t>
            </a:r>
            <a:r>
              <a:rPr lang="da-DK" sz="2000" dirty="0" err="1" smtClean="0">
                <a:latin typeface="Arial"/>
                <a:cs typeface="Arial"/>
              </a:rPr>
              <a:t>increases</a:t>
            </a:r>
            <a:r>
              <a:rPr lang="da-DK" sz="2000" dirty="0" smtClean="0">
                <a:latin typeface="Arial"/>
                <a:cs typeface="Arial"/>
              </a:rPr>
              <a:t> national </a:t>
            </a:r>
            <a:r>
              <a:rPr lang="da-DK" sz="2000" dirty="0" err="1" smtClean="0">
                <a:latin typeface="Arial"/>
                <a:cs typeface="Arial"/>
              </a:rPr>
              <a:t>saving</a:t>
            </a:r>
            <a:endParaRPr lang="da-DK" sz="2000" dirty="0" smtClean="0">
              <a:latin typeface="Arial"/>
              <a:cs typeface="Arial"/>
            </a:endParaRPr>
          </a:p>
          <a:p>
            <a:r>
              <a:rPr lang="zh-CN" altLang="en-US" sz="2000" dirty="0" smtClean="0">
                <a:latin typeface="+mn-ea"/>
                <a:ea typeface="+mn-ea"/>
              </a:rPr>
              <a:t>养老金设计 </a:t>
            </a:r>
            <a:r>
              <a:rPr lang="en-US" altLang="zh-CN" sz="2000" dirty="0">
                <a:latin typeface="+mn-ea"/>
                <a:ea typeface="+mn-ea"/>
              </a:rPr>
              <a:t>(</a:t>
            </a:r>
            <a:r>
              <a:rPr lang="zh-CN" altLang="en-US" sz="2000" dirty="0">
                <a:latin typeface="+mn-ea"/>
                <a:ea typeface="+mn-ea"/>
              </a:rPr>
              <a:t>几乎</a:t>
            </a:r>
            <a:r>
              <a:rPr lang="en-US" altLang="zh-CN" sz="2000" dirty="0" smtClean="0">
                <a:latin typeface="+mn-ea"/>
                <a:ea typeface="+mn-ea"/>
              </a:rPr>
              <a:t>)</a:t>
            </a:r>
            <a:r>
              <a:rPr lang="zh-CN" altLang="en-US" sz="2000" dirty="0" smtClean="0">
                <a:latin typeface="+mn-ea"/>
                <a:ea typeface="+mn-ea"/>
              </a:rPr>
              <a:t>在</a:t>
            </a:r>
            <a:r>
              <a:rPr lang="zh-CN" altLang="en-US" sz="2000" dirty="0" smtClean="0">
                <a:latin typeface="+mn-ea"/>
              </a:rPr>
              <a:t>几代人以内</a:t>
            </a:r>
            <a:r>
              <a:rPr lang="en-US" altLang="zh-CN" sz="2000" dirty="0" smtClean="0">
                <a:latin typeface="+mn-ea"/>
              </a:rPr>
              <a:t>/</a:t>
            </a:r>
            <a:r>
              <a:rPr lang="zh-CN" altLang="en-US" sz="2000" dirty="0" smtClean="0">
                <a:latin typeface="+mn-ea"/>
              </a:rPr>
              <a:t>几代人之间</a:t>
            </a:r>
            <a:r>
              <a:rPr lang="zh-CN" altLang="en-US" sz="2000" dirty="0" smtClean="0">
                <a:latin typeface="+mn-ea"/>
                <a:ea typeface="+mn-ea"/>
              </a:rPr>
              <a:t>总</a:t>
            </a:r>
            <a:r>
              <a:rPr lang="zh-CN" altLang="en-US" sz="2000" dirty="0" smtClean="0">
                <a:latin typeface="+mn-ea"/>
                <a:ea typeface="+mn-ea"/>
              </a:rPr>
              <a:t>具有强大的再分配效果</a:t>
            </a:r>
            <a:r>
              <a:rPr lang="en-US" altLang="zh-CN" sz="2000" dirty="0" smtClean="0">
                <a:latin typeface="+mn-ea"/>
                <a:ea typeface="+mn-ea"/>
              </a:rPr>
              <a:t>——</a:t>
            </a:r>
            <a:r>
              <a:rPr lang="zh-CN" altLang="en-US" sz="2000" dirty="0" smtClean="0">
                <a:latin typeface="+mn-ea"/>
                <a:ea typeface="+mn-ea"/>
              </a:rPr>
              <a:t>无论意图如</a:t>
            </a:r>
            <a:r>
              <a:rPr lang="zh-CN" altLang="en-US" sz="2000" dirty="0" smtClean="0">
                <a:latin typeface="+mn-ea"/>
                <a:ea typeface="+mn-ea"/>
              </a:rPr>
              <a:t>何</a:t>
            </a:r>
            <a:endParaRPr lang="en-US" altLang="zh-CN" sz="2000" dirty="0" smtClean="0">
              <a:latin typeface="+mn-ea"/>
              <a:ea typeface="+mn-ea"/>
            </a:endParaRPr>
          </a:p>
          <a:p>
            <a:r>
              <a:rPr lang="zh-CN" altLang="en-US" sz="2000" dirty="0" smtClean="0">
                <a:latin typeface="+mn-ea"/>
                <a:ea typeface="+mn-ea"/>
              </a:rPr>
              <a:t>代内：除了完全依赖税收支持的老年最低收入外，几乎</a:t>
            </a:r>
            <a:r>
              <a:rPr lang="zh-CN" altLang="en-US" sz="2000" dirty="0">
                <a:latin typeface="+mn-ea"/>
                <a:ea typeface="+mn-ea"/>
              </a:rPr>
              <a:t>所有的养</a:t>
            </a:r>
            <a:r>
              <a:rPr lang="zh-CN" altLang="en-US" sz="2000" dirty="0" smtClean="0">
                <a:latin typeface="+mn-ea"/>
                <a:ea typeface="+mn-ea"/>
              </a:rPr>
              <a:t>老金制度都将贫富再分配作为目标。</a:t>
            </a:r>
            <a:endParaRPr lang="en-US" altLang="zh-CN" sz="2000" dirty="0">
              <a:latin typeface="+mn-ea"/>
              <a:ea typeface="+mn-ea"/>
            </a:endParaRPr>
          </a:p>
          <a:p>
            <a:r>
              <a:rPr lang="zh-CN" altLang="en-US" sz="2000" dirty="0" smtClean="0">
                <a:latin typeface="+mn-ea"/>
                <a:ea typeface="+mn-ea"/>
              </a:rPr>
              <a:t>代际：任何非全面积累制的制度都作出了相关决策；通过转向积累制来增加国家储蓄也是如此。</a:t>
            </a:r>
            <a:endParaRPr lang="en-US" altLang="zh-CN" sz="2000" dirty="0" smtClean="0">
              <a:latin typeface="+mn-ea"/>
              <a:ea typeface="+mn-ea"/>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6541163"/>
            <a:ext cx="9144000" cy="320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TextBox 4"/>
          <p:cNvSpPr txBox="1"/>
          <p:nvPr/>
        </p:nvSpPr>
        <p:spPr>
          <a:xfrm>
            <a:off x="18009" y="6517220"/>
            <a:ext cx="4230718" cy="677108"/>
          </a:xfrm>
          <a:prstGeom prst="rect">
            <a:avLst/>
          </a:prstGeom>
          <a:noFill/>
        </p:spPr>
        <p:txBody>
          <a:bodyPr wrap="square" rtlCol="0">
            <a:spAutoFit/>
          </a:bodyPr>
          <a:lstStyle/>
          <a:p>
            <a:r>
              <a:rPr lang="da-DK" sz="1600" b="1" dirty="0" smtClean="0">
                <a:solidFill>
                  <a:schemeClr val="bg1"/>
                </a:solidFill>
                <a:ea typeface="宋体"/>
              </a:rPr>
              <a:t>Source: </a:t>
            </a:r>
            <a:r>
              <a:rPr lang="da-DK" sz="2000" b="1" dirty="0" smtClean="0">
                <a:solidFill>
                  <a:schemeClr val="bg1"/>
                </a:solidFill>
                <a:ea typeface="宋体"/>
              </a:rPr>
              <a:t>Barr &amp; </a:t>
            </a:r>
            <a:r>
              <a:rPr lang="da-DK" sz="2000" b="1" dirty="0" err="1" smtClean="0">
                <a:solidFill>
                  <a:schemeClr val="bg1"/>
                </a:solidFill>
                <a:ea typeface="宋体"/>
              </a:rPr>
              <a:t>Diamond</a:t>
            </a:r>
            <a:r>
              <a:rPr lang="da-DK" sz="2000" b="1" dirty="0" smtClean="0">
                <a:solidFill>
                  <a:schemeClr val="bg1"/>
                </a:solidFill>
                <a:ea typeface="宋体"/>
              </a:rPr>
              <a:t> (2008)</a:t>
            </a:r>
            <a:endParaRPr lang="da-DK" sz="2000" b="1" dirty="0">
              <a:solidFill>
                <a:schemeClr val="bg1"/>
              </a:solidFill>
              <a:ea typeface="宋体"/>
            </a:endParaRPr>
          </a:p>
          <a:p>
            <a:endParaRPr lang="da-DK" dirty="0">
              <a:ea typeface="宋体"/>
            </a:endParaRPr>
          </a:p>
        </p:txBody>
      </p:sp>
    </p:spTree>
    <p:extLst>
      <p:ext uri="{BB962C8B-B14F-4D97-AF65-F5344CB8AC3E}">
        <p14:creationId xmlns:p14="http://schemas.microsoft.com/office/powerpoint/2010/main" xmlns="" val="88037291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17638"/>
            <a:ext cx="8229600" cy="4525963"/>
          </a:xfrm>
        </p:spPr>
        <p:txBody>
          <a:bodyPr/>
          <a:lstStyle/>
          <a:p>
            <a:r>
              <a:rPr lang="en-GB" sz="2400" dirty="0" smtClean="0"/>
              <a:t>We provide </a:t>
            </a:r>
            <a:r>
              <a:rPr lang="en-GB" sz="2400" dirty="0"/>
              <a:t>calculations for </a:t>
            </a:r>
            <a:r>
              <a:rPr lang="en-GB" sz="2400" dirty="0" smtClean="0"/>
              <a:t>a key </a:t>
            </a:r>
            <a:r>
              <a:rPr lang="en-GB" sz="2400" dirty="0"/>
              <a:t>variable </a:t>
            </a:r>
            <a:r>
              <a:rPr lang="en-GB" sz="2400" dirty="0" smtClean="0"/>
              <a:t>mostly missing </a:t>
            </a:r>
            <a:r>
              <a:rPr lang="en-GB" sz="2400" dirty="0"/>
              <a:t>from studies of intergenerational </a:t>
            </a:r>
            <a:r>
              <a:rPr lang="en-GB" sz="2400" dirty="0" smtClean="0"/>
              <a:t>transfers: </a:t>
            </a:r>
            <a:r>
              <a:rPr lang="en-GB" sz="2400" b="1" dirty="0" smtClean="0"/>
              <a:t>unpaid household </a:t>
            </a:r>
            <a:r>
              <a:rPr lang="en-GB" sz="2400" b="1" dirty="0" err="1" smtClean="0"/>
              <a:t>labor</a:t>
            </a:r>
            <a:endParaRPr lang="en-GB" sz="2400" b="1" dirty="0" smtClean="0"/>
          </a:p>
          <a:p>
            <a:r>
              <a:rPr lang="en-GB" sz="2400" dirty="0" smtClean="0"/>
              <a:t>Based </a:t>
            </a:r>
            <a:r>
              <a:rPr lang="en-GB" sz="2400" dirty="0"/>
              <a:t>on </a:t>
            </a:r>
            <a:r>
              <a:rPr lang="en-GB" sz="2400" dirty="0" smtClean="0"/>
              <a:t>time </a:t>
            </a:r>
            <a:r>
              <a:rPr lang="en-GB" sz="2400" dirty="0"/>
              <a:t>use survey data we </a:t>
            </a:r>
            <a:r>
              <a:rPr lang="en-GB" sz="2400" dirty="0" smtClean="0"/>
              <a:t>estimate </a:t>
            </a:r>
            <a:r>
              <a:rPr lang="en-GB" sz="2400" dirty="0"/>
              <a:t>the value of production and consumption of unpaid household </a:t>
            </a:r>
            <a:r>
              <a:rPr lang="en-GB" sz="2400" dirty="0" err="1"/>
              <a:t>labor</a:t>
            </a:r>
            <a:r>
              <a:rPr lang="en-GB" sz="2400" dirty="0"/>
              <a:t> </a:t>
            </a:r>
            <a:r>
              <a:rPr lang="en-GB" sz="2400" dirty="0" smtClean="0"/>
              <a:t>and </a:t>
            </a:r>
            <a:r>
              <a:rPr lang="en-GB" sz="2400" dirty="0"/>
              <a:t>the resulting transfers </a:t>
            </a:r>
            <a:r>
              <a:rPr lang="en-GB" sz="2400" dirty="0" smtClean="0"/>
              <a:t>: National </a:t>
            </a:r>
            <a:r>
              <a:rPr lang="en-GB" sz="2400" i="1" dirty="0"/>
              <a:t>Time</a:t>
            </a:r>
            <a:r>
              <a:rPr lang="en-GB" sz="2400" dirty="0"/>
              <a:t> Transfer </a:t>
            </a:r>
            <a:r>
              <a:rPr lang="en-GB" sz="2400" dirty="0" smtClean="0"/>
              <a:t>Accounts </a:t>
            </a:r>
            <a:r>
              <a:rPr lang="en-GB" sz="2400" dirty="0"/>
              <a:t>(henceforth </a:t>
            </a:r>
            <a:r>
              <a:rPr lang="en-GB" sz="2400" b="1" dirty="0"/>
              <a:t>N</a:t>
            </a:r>
            <a:r>
              <a:rPr lang="en-GB" sz="2400" b="1" i="1" dirty="0"/>
              <a:t>T</a:t>
            </a:r>
            <a:r>
              <a:rPr lang="en-GB" sz="2400" b="1" dirty="0"/>
              <a:t>TA</a:t>
            </a:r>
            <a:r>
              <a:rPr lang="en-GB" sz="2400" dirty="0" smtClean="0"/>
              <a:t>)</a:t>
            </a:r>
            <a:endParaRPr lang="da-DK" sz="2400" dirty="0"/>
          </a:p>
          <a:p>
            <a:r>
              <a:rPr lang="zh-CN" altLang="en-US" sz="2400" dirty="0" smtClean="0"/>
              <a:t>多数跨代资源转</a:t>
            </a:r>
            <a:r>
              <a:rPr lang="zh-CN" altLang="en-US" sz="2400" dirty="0"/>
              <a:t>移</a:t>
            </a:r>
            <a:r>
              <a:rPr lang="zh-CN" altLang="en-US" sz="2400" dirty="0" smtClean="0"/>
              <a:t>研究中都缺失一个关键变量，即无偿家务劳动，我们对这一变量进行计算</a:t>
            </a:r>
            <a:endParaRPr lang="en-US" altLang="zh-CN" sz="2400" dirty="0" smtClean="0"/>
          </a:p>
          <a:p>
            <a:r>
              <a:rPr lang="zh-CN" altLang="en-US" sz="2400" dirty="0" smtClean="0"/>
              <a:t>根据时间使用相关的调查数据</a:t>
            </a:r>
            <a:r>
              <a:rPr lang="en-US" altLang="zh-CN" sz="2400" dirty="0"/>
              <a:t>, </a:t>
            </a:r>
            <a:r>
              <a:rPr lang="zh-CN" altLang="en-US" sz="2400" dirty="0" smtClean="0"/>
              <a:t>我们对无偿家务劳动的生产和消费价值</a:t>
            </a:r>
            <a:r>
              <a:rPr lang="zh-CN" altLang="en-US" sz="2400" dirty="0"/>
              <a:t>，</a:t>
            </a:r>
            <a:r>
              <a:rPr lang="zh-CN" altLang="en-US" sz="2400" dirty="0" smtClean="0"/>
              <a:t>以及由此产生的资源转移进行估算，得出：国家时间转移数值</a:t>
            </a:r>
            <a:r>
              <a:rPr lang="zh-CN" altLang="zh-CN" sz="2400" dirty="0" smtClean="0"/>
              <a:t>（</a:t>
            </a:r>
            <a:r>
              <a:rPr lang="en-GB" altLang="zh-CN" sz="2400" dirty="0"/>
              <a:t>National </a:t>
            </a:r>
            <a:r>
              <a:rPr lang="en-GB" altLang="zh-CN" sz="2400" i="1" dirty="0"/>
              <a:t>Time</a:t>
            </a:r>
            <a:r>
              <a:rPr lang="en-GB" altLang="zh-CN" sz="2400" dirty="0"/>
              <a:t> Transfer </a:t>
            </a:r>
            <a:r>
              <a:rPr lang="en-GB" altLang="zh-CN" sz="2400" dirty="0" smtClean="0"/>
              <a:t>Accounts</a:t>
            </a:r>
            <a:r>
              <a:rPr lang="zh-CN" altLang="en-US" sz="2400" dirty="0" smtClean="0"/>
              <a:t>，简称</a:t>
            </a:r>
            <a:r>
              <a:rPr lang="en-US" altLang="zh-CN" sz="2400" dirty="0" smtClean="0"/>
              <a:t>NTTA</a:t>
            </a:r>
            <a:r>
              <a:rPr lang="zh-CN" altLang="zh-CN" sz="2400" dirty="0"/>
              <a:t>）</a:t>
            </a:r>
            <a:endParaRPr lang="zh-CN" altLang="en-US" sz="2400" dirty="0"/>
          </a:p>
          <a:p>
            <a:endParaRPr lang="da-DK" sz="2400" dirty="0"/>
          </a:p>
          <a:p>
            <a:endParaRPr lang="da-DK" sz="2400" dirty="0"/>
          </a:p>
        </p:txBody>
      </p:sp>
      <p:sp>
        <p:nvSpPr>
          <p:cNvPr id="4" name="Title 1"/>
          <p:cNvSpPr>
            <a:spLocks noGrp="1"/>
          </p:cNvSpPr>
          <p:nvPr>
            <p:ph type="title"/>
          </p:nvPr>
        </p:nvSpPr>
        <p:spPr>
          <a:xfrm>
            <a:off x="457200" y="274638"/>
            <a:ext cx="8229600" cy="1143000"/>
          </a:xfrm>
        </p:spPr>
        <p:txBody>
          <a:bodyPr/>
          <a:lstStyle/>
          <a:p>
            <a:r>
              <a:rPr lang="da-DK" sz="4000" b="1" dirty="0" err="1"/>
              <a:t>E</a:t>
            </a:r>
            <a:r>
              <a:rPr lang="da-DK" sz="4000" b="1" dirty="0" err="1" smtClean="0"/>
              <a:t>mpirical</a:t>
            </a:r>
            <a:r>
              <a:rPr lang="da-DK" sz="4000" b="1" dirty="0" smtClean="0"/>
              <a:t> </a:t>
            </a:r>
            <a:r>
              <a:rPr lang="da-DK" sz="4000" b="1" dirty="0" err="1" smtClean="0"/>
              <a:t>contributions</a:t>
            </a:r>
            <a:r>
              <a:rPr lang="da-DK" sz="4000" b="1" dirty="0" smtClean="0"/>
              <a:t>: 2</a:t>
            </a:r>
            <a:br>
              <a:rPr lang="da-DK" sz="4000" b="1" dirty="0" smtClean="0"/>
            </a:br>
            <a:r>
              <a:rPr lang="zh-CN" altLang="en-US" sz="4000" b="1" dirty="0"/>
              <a:t>实际贡献</a:t>
            </a:r>
            <a:r>
              <a:rPr lang="zh-CN" altLang="en-US" sz="4000" b="1" dirty="0" smtClean="0"/>
              <a:t>：</a:t>
            </a:r>
            <a:r>
              <a:rPr lang="en-US" altLang="zh-CN" sz="4000" b="1" dirty="0" smtClean="0"/>
              <a:t>2</a:t>
            </a:r>
            <a:endParaRPr lang="da-DK" sz="4000" b="1" dirty="0"/>
          </a:p>
        </p:txBody>
      </p:sp>
      <p:pic>
        <p:nvPicPr>
          <p:cNvPr id="5" name="Picture 4"/>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6541163"/>
            <a:ext cx="9144000" cy="320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TextBox 5"/>
          <p:cNvSpPr txBox="1"/>
          <p:nvPr/>
        </p:nvSpPr>
        <p:spPr>
          <a:xfrm>
            <a:off x="18008" y="6517220"/>
            <a:ext cx="4034227" cy="615553"/>
          </a:xfrm>
          <a:prstGeom prst="rect">
            <a:avLst/>
          </a:prstGeom>
          <a:noFill/>
        </p:spPr>
        <p:txBody>
          <a:bodyPr wrap="square" rtlCol="0">
            <a:spAutoFit/>
          </a:bodyPr>
          <a:lstStyle/>
          <a:p>
            <a:r>
              <a:rPr lang="da-DK" sz="1600" b="1" dirty="0" smtClean="0">
                <a:solidFill>
                  <a:schemeClr val="bg1"/>
                </a:solidFill>
                <a:ea typeface="宋体"/>
              </a:rPr>
              <a:t>Gal, Vanhuysse, Vargha (2017)</a:t>
            </a:r>
            <a:endParaRPr lang="da-DK" sz="1600" b="1" dirty="0">
              <a:solidFill>
                <a:schemeClr val="bg1"/>
              </a:solidFill>
              <a:ea typeface="宋体"/>
            </a:endParaRPr>
          </a:p>
          <a:p>
            <a:endParaRPr lang="da-DK" dirty="0">
              <a:ea typeface="宋体"/>
            </a:endParaRPr>
          </a:p>
        </p:txBody>
      </p:sp>
    </p:spTree>
    <p:extLst>
      <p:ext uri="{BB962C8B-B14F-4D97-AF65-F5344CB8AC3E}">
        <p14:creationId xmlns:p14="http://schemas.microsoft.com/office/powerpoint/2010/main" xmlns="" val="79807388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6513"/>
            <a:ext cx="8229600" cy="659013"/>
          </a:xfrm>
        </p:spPr>
        <p:txBody>
          <a:bodyPr/>
          <a:lstStyle/>
          <a:p>
            <a:r>
              <a:rPr lang="da-DK" b="1" dirty="0" smtClean="0"/>
              <a:t>N</a:t>
            </a:r>
            <a:r>
              <a:rPr lang="da-DK" b="1" i="1" dirty="0" smtClean="0"/>
              <a:t>T</a:t>
            </a:r>
            <a:r>
              <a:rPr lang="da-DK" b="1" dirty="0" smtClean="0"/>
              <a:t>TA</a:t>
            </a:r>
            <a:endParaRPr lang="da-DK" b="1" dirty="0"/>
          </a:p>
        </p:txBody>
      </p:sp>
      <p:sp>
        <p:nvSpPr>
          <p:cNvPr id="3" name="Content Placeholder 2"/>
          <p:cNvSpPr>
            <a:spLocks noGrp="1"/>
          </p:cNvSpPr>
          <p:nvPr>
            <p:ph idx="1"/>
          </p:nvPr>
        </p:nvSpPr>
        <p:spPr>
          <a:xfrm>
            <a:off x="457200" y="823661"/>
            <a:ext cx="8446168" cy="5548638"/>
          </a:xfrm>
        </p:spPr>
        <p:txBody>
          <a:bodyPr/>
          <a:lstStyle/>
          <a:p>
            <a:pPr marL="0" indent="0">
              <a:buNone/>
            </a:pPr>
            <a:r>
              <a:rPr lang="en-GB" sz="2000" dirty="0" smtClean="0"/>
              <a:t>	1. Identify from HETUS the </a:t>
            </a:r>
            <a:r>
              <a:rPr lang="en-GB" sz="2000" dirty="0"/>
              <a:t>average </a:t>
            </a:r>
            <a:r>
              <a:rPr lang="en-GB" sz="2000" b="1" dirty="0"/>
              <a:t>time spent </a:t>
            </a:r>
            <a:r>
              <a:rPr lang="en-GB" sz="2000" dirty="0"/>
              <a:t>on various household production activities on an average day, by age and per country. Activities are deemed unpaid household </a:t>
            </a:r>
            <a:r>
              <a:rPr lang="en-GB" sz="2000" dirty="0" err="1"/>
              <a:t>labor</a:t>
            </a:r>
            <a:r>
              <a:rPr lang="en-GB" sz="2000" dirty="0"/>
              <a:t> if they can be done by someone else </a:t>
            </a:r>
            <a:r>
              <a:rPr lang="en-GB" sz="2000" dirty="0" smtClean="0"/>
              <a:t>(third person principle) </a:t>
            </a:r>
          </a:p>
          <a:p>
            <a:pPr marL="0" indent="0">
              <a:buNone/>
            </a:pPr>
            <a:r>
              <a:rPr lang="en-GB" sz="2000" dirty="0" smtClean="0"/>
              <a:t>	2. Assign </a:t>
            </a:r>
            <a:r>
              <a:rPr lang="en-GB" sz="2000" dirty="0"/>
              <a:t>home production to </a:t>
            </a:r>
            <a:r>
              <a:rPr lang="en-GB" sz="2000" b="1" dirty="0" smtClean="0"/>
              <a:t>household members</a:t>
            </a:r>
            <a:r>
              <a:rPr lang="en-GB" sz="2000" dirty="0" smtClean="0"/>
              <a:t>; equally </a:t>
            </a:r>
            <a:r>
              <a:rPr lang="en-GB" sz="2000" dirty="0"/>
              <a:t>in </a:t>
            </a:r>
            <a:r>
              <a:rPr lang="en-GB" sz="2000" dirty="0" smtClean="0"/>
              <a:t>case </a:t>
            </a:r>
            <a:r>
              <a:rPr lang="en-GB" sz="2000" dirty="0"/>
              <a:t>of </a:t>
            </a:r>
            <a:r>
              <a:rPr lang="en-GB" sz="2000" dirty="0" smtClean="0"/>
              <a:t>most activities</a:t>
            </a:r>
            <a:r>
              <a:rPr lang="en-GB" sz="2000" dirty="0"/>
              <a:t>, but exclusively to children in </a:t>
            </a:r>
            <a:r>
              <a:rPr lang="en-GB" sz="2000" dirty="0" smtClean="0"/>
              <a:t>case </a:t>
            </a:r>
            <a:r>
              <a:rPr lang="en-GB" sz="2000" dirty="0"/>
              <a:t>of child care activities. </a:t>
            </a:r>
            <a:endParaRPr lang="en-GB" sz="2000" dirty="0" smtClean="0"/>
          </a:p>
          <a:p>
            <a:pPr marL="0" indent="0">
              <a:buNone/>
            </a:pPr>
            <a:r>
              <a:rPr lang="en-GB" sz="2000" dirty="0" smtClean="0"/>
              <a:t>	3. Assign </a:t>
            </a:r>
            <a:r>
              <a:rPr lang="en-GB" sz="2000" b="1" dirty="0" smtClean="0"/>
              <a:t>wages</a:t>
            </a:r>
            <a:r>
              <a:rPr lang="en-GB" sz="2000" dirty="0" smtClean="0"/>
              <a:t> to </a:t>
            </a:r>
            <a:r>
              <a:rPr lang="en-GB" sz="2000" dirty="0"/>
              <a:t>impute the value of time spent on unpaid household activities by using the </a:t>
            </a:r>
            <a:r>
              <a:rPr lang="en-GB" sz="2000" dirty="0" smtClean="0"/>
              <a:t>Eurostat SES regular </a:t>
            </a:r>
            <a:r>
              <a:rPr lang="en-GB" sz="2000" dirty="0"/>
              <a:t>market wage of the person whose job is done </a:t>
            </a:r>
            <a:r>
              <a:rPr lang="en-GB" sz="2000" dirty="0" smtClean="0"/>
              <a:t>(specialist </a:t>
            </a:r>
            <a:r>
              <a:rPr lang="en-GB" sz="2000" dirty="0"/>
              <a:t>replacement wage approach)</a:t>
            </a:r>
            <a:r>
              <a:rPr lang="en-GB" sz="2000" dirty="0" smtClean="0"/>
              <a:t>.</a:t>
            </a:r>
          </a:p>
          <a:p>
            <a:pPr marL="0" indent="0">
              <a:buAutoNum type="arabicPeriod"/>
            </a:pPr>
            <a:r>
              <a:rPr lang="zh-CN" altLang="en-US" sz="2000" dirty="0" smtClean="0"/>
              <a:t>根据</a:t>
            </a:r>
            <a:r>
              <a:rPr lang="en-US" altLang="zh-CN" sz="2000" dirty="0" smtClean="0"/>
              <a:t>HETUS</a:t>
            </a:r>
            <a:r>
              <a:rPr lang="zh-CN" altLang="en-US" sz="2000" dirty="0" smtClean="0"/>
              <a:t>确定各个年龄群体和各个国家花费在不同家庭生产活动的平均时间。如果由他人完成，那么这些活动被认为是无偿家务劳动（第三人原则</a:t>
            </a:r>
            <a:r>
              <a:rPr lang="zh-CN" altLang="zh-CN" sz="2000" dirty="0" smtClean="0"/>
              <a:t>）</a:t>
            </a:r>
            <a:r>
              <a:rPr lang="zh-CN" altLang="en-US" sz="2000" dirty="0" smtClean="0"/>
              <a:t>。</a:t>
            </a:r>
            <a:endParaRPr lang="en-US" altLang="zh-CN" sz="2000" dirty="0"/>
          </a:p>
          <a:p>
            <a:pPr marL="0" indent="0">
              <a:buNone/>
            </a:pPr>
            <a:r>
              <a:rPr lang="en-US" altLang="zh-CN" sz="2000" dirty="0"/>
              <a:t>2. </a:t>
            </a:r>
            <a:r>
              <a:rPr lang="zh-CN" altLang="en-US" sz="2000" dirty="0" smtClean="0"/>
              <a:t>将家庭生产分配给家庭成员；在大多数活动</a:t>
            </a:r>
            <a:r>
              <a:rPr lang="zh-CN" altLang="en-US" sz="2000" dirty="0"/>
              <a:t>的情况</a:t>
            </a:r>
            <a:r>
              <a:rPr lang="zh-CN" altLang="en-US" sz="2000" dirty="0" smtClean="0"/>
              <a:t>下同样如此，但只对儿童进行照料。</a:t>
            </a:r>
            <a:endParaRPr lang="zh-CN" altLang="en-US" sz="2000" dirty="0"/>
          </a:p>
          <a:p>
            <a:pPr marL="0" indent="0">
              <a:buNone/>
            </a:pPr>
            <a:r>
              <a:rPr lang="en-US" altLang="zh-CN" sz="2000" dirty="0"/>
              <a:t>3. </a:t>
            </a:r>
            <a:r>
              <a:rPr lang="zh-CN" altLang="en-US" sz="2000" dirty="0"/>
              <a:t>将工资分配给未支付的家庭活动所用的时间的价值</a:t>
            </a:r>
            <a:r>
              <a:rPr lang="en-US" altLang="zh-CN" sz="2000" dirty="0"/>
              <a:t>, </a:t>
            </a:r>
            <a:r>
              <a:rPr lang="zh-CN" altLang="en-US" sz="2000" dirty="0"/>
              <a:t>方法是利用欧统处工作完成的人的经常</a:t>
            </a:r>
            <a:r>
              <a:rPr lang="zh-CN" altLang="en-US" sz="2000" dirty="0" smtClean="0"/>
              <a:t>市场工资（专门的替代工资方法</a:t>
            </a:r>
            <a:r>
              <a:rPr lang="zh-CN" altLang="zh-CN" sz="2000" dirty="0"/>
              <a:t>）</a:t>
            </a:r>
            <a:r>
              <a:rPr lang="zh-CN" altLang="en-US" sz="2000" dirty="0" smtClean="0"/>
              <a:t>。</a:t>
            </a:r>
            <a:endParaRPr lang="zh-CN" altLang="en-US" sz="2000" dirty="0"/>
          </a:p>
          <a:p>
            <a:pPr marL="0" indent="0">
              <a:buNone/>
            </a:pPr>
            <a:endParaRPr lang="da-DK" sz="20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6541163"/>
            <a:ext cx="9144000" cy="320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TextBox 4"/>
          <p:cNvSpPr txBox="1"/>
          <p:nvPr/>
        </p:nvSpPr>
        <p:spPr>
          <a:xfrm>
            <a:off x="18008" y="6517220"/>
            <a:ext cx="4034227" cy="615553"/>
          </a:xfrm>
          <a:prstGeom prst="rect">
            <a:avLst/>
          </a:prstGeom>
          <a:noFill/>
        </p:spPr>
        <p:txBody>
          <a:bodyPr wrap="square" rtlCol="0">
            <a:spAutoFit/>
          </a:bodyPr>
          <a:lstStyle/>
          <a:p>
            <a:r>
              <a:rPr lang="da-DK" sz="1600" b="1" dirty="0" smtClean="0">
                <a:solidFill>
                  <a:schemeClr val="bg1"/>
                </a:solidFill>
                <a:ea typeface="宋体"/>
              </a:rPr>
              <a:t>Gal, Vanhuysse, Vargha (2017)</a:t>
            </a:r>
            <a:endParaRPr lang="da-DK" sz="1600" b="1" dirty="0">
              <a:solidFill>
                <a:schemeClr val="bg1"/>
              </a:solidFill>
              <a:ea typeface="宋体"/>
            </a:endParaRPr>
          </a:p>
          <a:p>
            <a:endParaRPr lang="da-DK" dirty="0">
              <a:ea typeface="宋体"/>
            </a:endParaRPr>
          </a:p>
        </p:txBody>
      </p:sp>
    </p:spTree>
    <p:extLst>
      <p:ext uri="{BB962C8B-B14F-4D97-AF65-F5344CB8AC3E}">
        <p14:creationId xmlns:p14="http://schemas.microsoft.com/office/powerpoint/2010/main" xmlns="" val="215730510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800" b="1" dirty="0" smtClean="0"/>
              <a:t>Intergenerational resource transfers </a:t>
            </a:r>
            <a:r>
              <a:rPr lang="en-GB" sz="2800" b="1" i="1" dirty="0" smtClean="0"/>
              <a:t>in Europe</a:t>
            </a:r>
            <a:br>
              <a:rPr lang="en-GB" sz="2800" b="1" i="1" dirty="0" smtClean="0"/>
            </a:br>
            <a:r>
              <a:rPr lang="zh-CN" altLang="en-US" sz="2800" b="1" i="1" dirty="0" smtClean="0"/>
              <a:t>欧洲代际资源转移</a:t>
            </a:r>
            <a:endParaRPr lang="da-DK" sz="2800" b="1" i="1" dirty="0"/>
          </a:p>
        </p:txBody>
      </p:sp>
      <p:sp>
        <p:nvSpPr>
          <p:cNvPr id="3" name="Content Placeholder 2"/>
          <p:cNvSpPr>
            <a:spLocks noGrp="1"/>
          </p:cNvSpPr>
          <p:nvPr>
            <p:ph idx="1"/>
          </p:nvPr>
        </p:nvSpPr>
        <p:spPr/>
        <p:txBody>
          <a:bodyPr/>
          <a:lstStyle/>
          <a:p>
            <a:pPr marL="0" indent="0">
              <a:buNone/>
            </a:pPr>
            <a:r>
              <a:rPr lang="en-GB" sz="1800" b="1" dirty="0" smtClean="0"/>
              <a:t>10 countries</a:t>
            </a:r>
            <a:r>
              <a:rPr lang="en-GB" sz="1800" dirty="0" smtClean="0"/>
              <a:t>, 5 </a:t>
            </a:r>
            <a:r>
              <a:rPr lang="en-GB" sz="1800" dirty="0"/>
              <a:t>welfare state regime </a:t>
            </a:r>
            <a:r>
              <a:rPr lang="en-GB" sz="1800" dirty="0" smtClean="0"/>
              <a:t>models, 70% of EU population, around 2005</a:t>
            </a:r>
            <a:endParaRPr lang="en-GB" sz="1800" dirty="0"/>
          </a:p>
          <a:p>
            <a:r>
              <a:rPr lang="en-GB" sz="1800" dirty="0" smtClean="0"/>
              <a:t>FR, AT, GE </a:t>
            </a:r>
            <a:r>
              <a:rPr lang="en-GB" sz="1800" dirty="0"/>
              <a:t>(Continental </a:t>
            </a:r>
            <a:r>
              <a:rPr lang="en-GB" sz="1800" dirty="0" smtClean="0"/>
              <a:t>regime)</a:t>
            </a:r>
          </a:p>
          <a:p>
            <a:r>
              <a:rPr lang="en-GB" sz="1800" dirty="0" smtClean="0"/>
              <a:t>IT, ES </a:t>
            </a:r>
            <a:r>
              <a:rPr lang="en-GB" sz="1800" dirty="0"/>
              <a:t>(Southern </a:t>
            </a:r>
            <a:r>
              <a:rPr lang="en-GB" sz="1800" dirty="0" smtClean="0"/>
              <a:t>regime)</a:t>
            </a:r>
          </a:p>
          <a:p>
            <a:r>
              <a:rPr lang="en-GB" sz="1800" dirty="0" smtClean="0"/>
              <a:t>HU, SL </a:t>
            </a:r>
            <a:r>
              <a:rPr lang="en-GB" sz="1800" dirty="0"/>
              <a:t>(Post-Communist </a:t>
            </a:r>
            <a:r>
              <a:rPr lang="en-GB" sz="1800" dirty="0" smtClean="0"/>
              <a:t>regime)</a:t>
            </a:r>
          </a:p>
          <a:p>
            <a:r>
              <a:rPr lang="en-GB" sz="1800" dirty="0" smtClean="0"/>
              <a:t>FI, SE </a:t>
            </a:r>
            <a:r>
              <a:rPr lang="en-GB" sz="1800" dirty="0"/>
              <a:t>(Nordic </a:t>
            </a:r>
            <a:r>
              <a:rPr lang="en-GB" sz="1800" dirty="0" smtClean="0"/>
              <a:t>regime)</a:t>
            </a:r>
          </a:p>
          <a:p>
            <a:r>
              <a:rPr lang="en-GB" sz="1800" dirty="0" smtClean="0"/>
              <a:t>UK </a:t>
            </a:r>
            <a:r>
              <a:rPr lang="en-GB" sz="1800" dirty="0"/>
              <a:t>(Anglo-Saxon regime</a:t>
            </a:r>
            <a:r>
              <a:rPr lang="en-GB" sz="1800" dirty="0" smtClean="0"/>
              <a:t>)</a:t>
            </a:r>
          </a:p>
          <a:p>
            <a:pPr marL="0" indent="0">
              <a:buNone/>
            </a:pPr>
            <a:r>
              <a:rPr lang="en-US" altLang="zh-CN" sz="1800" dirty="0" smtClean="0">
                <a:ea typeface="+mn-ea"/>
                <a:cs typeface="Arial"/>
              </a:rPr>
              <a:t>10</a:t>
            </a:r>
            <a:r>
              <a:rPr lang="zh-CN" altLang="en-US" sz="1800" dirty="0" smtClean="0">
                <a:ea typeface="+mn-ea"/>
                <a:cs typeface="Arial"/>
              </a:rPr>
              <a:t>个国家，</a:t>
            </a:r>
            <a:r>
              <a:rPr lang="en-US" altLang="zh-CN" sz="1800" dirty="0" smtClean="0">
                <a:ea typeface="+mn-ea"/>
                <a:cs typeface="Arial"/>
              </a:rPr>
              <a:t>5</a:t>
            </a:r>
            <a:r>
              <a:rPr lang="zh-CN" altLang="en-US" sz="1800" dirty="0" smtClean="0">
                <a:ea typeface="+mn-ea"/>
                <a:cs typeface="Arial"/>
              </a:rPr>
              <a:t>个福利国家制度模型，</a:t>
            </a:r>
            <a:r>
              <a:rPr lang="en-US" altLang="zh-CN" sz="1800" dirty="0" smtClean="0">
                <a:ea typeface="+mn-ea"/>
                <a:cs typeface="Arial"/>
              </a:rPr>
              <a:t>70</a:t>
            </a:r>
            <a:r>
              <a:rPr lang="en-US" altLang="zh-CN" sz="1800" dirty="0">
                <a:ea typeface="+mn-ea"/>
                <a:cs typeface="Arial"/>
              </a:rPr>
              <a:t>% </a:t>
            </a:r>
            <a:r>
              <a:rPr lang="zh-CN" altLang="en-US" sz="1800" dirty="0" smtClean="0">
                <a:ea typeface="+mn-ea"/>
                <a:cs typeface="Arial"/>
              </a:rPr>
              <a:t>欧盟人口</a:t>
            </a:r>
            <a:r>
              <a:rPr lang="zh-CN" altLang="zh-CN" sz="1800" dirty="0" smtClean="0">
                <a:ea typeface="+mn-ea"/>
                <a:cs typeface="Arial"/>
              </a:rPr>
              <a:t>，</a:t>
            </a:r>
            <a:r>
              <a:rPr lang="en-US" altLang="zh-CN" sz="1800" dirty="0" smtClean="0">
                <a:ea typeface="+mn-ea"/>
                <a:cs typeface="Arial"/>
              </a:rPr>
              <a:t>2005</a:t>
            </a:r>
            <a:r>
              <a:rPr lang="zh-CN" altLang="en-US" sz="1800" dirty="0" smtClean="0">
                <a:ea typeface="+mn-ea"/>
                <a:cs typeface="Arial"/>
              </a:rPr>
              <a:t>年左右</a:t>
            </a:r>
            <a:endParaRPr lang="en-US" altLang="zh-CN" sz="1800" dirty="0">
              <a:ea typeface="+mn-ea"/>
              <a:cs typeface="Arial"/>
            </a:endParaRPr>
          </a:p>
          <a:p>
            <a:pPr marL="0" indent="0">
              <a:buNone/>
            </a:pPr>
            <a:r>
              <a:rPr lang="zh-CN" altLang="en-US" sz="1800" dirty="0" smtClean="0">
                <a:ea typeface="+mn-ea"/>
                <a:cs typeface="Arial"/>
              </a:rPr>
              <a:t>法国、奥地利、德国</a:t>
            </a:r>
            <a:r>
              <a:rPr lang="en-US" altLang="zh-CN" sz="1800" dirty="0" smtClean="0">
                <a:ea typeface="+mn-ea"/>
                <a:cs typeface="Arial"/>
              </a:rPr>
              <a:t>(</a:t>
            </a:r>
            <a:r>
              <a:rPr lang="zh-CN" altLang="en-US" sz="1800" dirty="0" smtClean="0">
                <a:ea typeface="+mn-ea"/>
                <a:cs typeface="Arial"/>
              </a:rPr>
              <a:t>大陆制度</a:t>
            </a:r>
            <a:r>
              <a:rPr lang="en-US" altLang="zh-CN" sz="1800" dirty="0" smtClean="0">
                <a:ea typeface="+mn-ea"/>
                <a:cs typeface="Arial"/>
              </a:rPr>
              <a:t>)</a:t>
            </a:r>
            <a:endParaRPr lang="en-US" altLang="zh-CN" sz="1800" dirty="0">
              <a:ea typeface="+mn-ea"/>
              <a:cs typeface="Arial"/>
            </a:endParaRPr>
          </a:p>
          <a:p>
            <a:pPr marL="0" indent="0">
              <a:buNone/>
            </a:pPr>
            <a:r>
              <a:rPr lang="zh-CN" altLang="en-US" sz="1800" dirty="0" smtClean="0">
                <a:ea typeface="+mn-ea"/>
                <a:cs typeface="Arial"/>
              </a:rPr>
              <a:t>意大利、西班牙</a:t>
            </a:r>
            <a:r>
              <a:rPr lang="en-US" altLang="zh-CN" sz="1800" dirty="0" smtClean="0">
                <a:ea typeface="+mn-ea"/>
                <a:cs typeface="Arial"/>
              </a:rPr>
              <a:t>(</a:t>
            </a:r>
            <a:r>
              <a:rPr lang="zh-CN" altLang="en-US" sz="1800" dirty="0" smtClean="0">
                <a:ea typeface="+mn-ea"/>
                <a:cs typeface="Arial"/>
              </a:rPr>
              <a:t>南欧制度</a:t>
            </a:r>
            <a:r>
              <a:rPr lang="en-US" altLang="zh-CN" sz="1800" dirty="0" smtClean="0">
                <a:ea typeface="+mn-ea"/>
                <a:cs typeface="Arial"/>
              </a:rPr>
              <a:t>)</a:t>
            </a:r>
            <a:endParaRPr lang="en-US" altLang="zh-CN" sz="1800" dirty="0">
              <a:ea typeface="+mn-ea"/>
              <a:cs typeface="Arial"/>
            </a:endParaRPr>
          </a:p>
          <a:p>
            <a:pPr marL="0" indent="0">
              <a:buNone/>
            </a:pPr>
            <a:r>
              <a:rPr lang="zh-CN" altLang="en-US" sz="1800" dirty="0" smtClean="0">
                <a:ea typeface="+mn-ea"/>
                <a:cs typeface="Arial"/>
              </a:rPr>
              <a:t>匈牙利、斯洛伐克 </a:t>
            </a:r>
            <a:r>
              <a:rPr lang="en-US" altLang="zh-CN" sz="1800" dirty="0" smtClean="0">
                <a:ea typeface="+mn-ea"/>
                <a:cs typeface="Arial"/>
              </a:rPr>
              <a:t>(</a:t>
            </a:r>
            <a:r>
              <a:rPr lang="zh-CN" altLang="en-US" sz="1800" dirty="0" smtClean="0">
                <a:ea typeface="+mn-ea"/>
                <a:cs typeface="Arial"/>
              </a:rPr>
              <a:t>后共产主义制度</a:t>
            </a:r>
            <a:r>
              <a:rPr lang="en-US" altLang="zh-CN" sz="1800" dirty="0" smtClean="0">
                <a:ea typeface="+mn-ea"/>
                <a:cs typeface="Arial"/>
              </a:rPr>
              <a:t>)</a:t>
            </a:r>
            <a:endParaRPr lang="en-US" altLang="zh-CN" sz="1800" dirty="0">
              <a:ea typeface="+mn-ea"/>
              <a:cs typeface="Arial"/>
            </a:endParaRPr>
          </a:p>
          <a:p>
            <a:pPr marL="0" indent="0">
              <a:buNone/>
            </a:pPr>
            <a:r>
              <a:rPr lang="zh-CN" altLang="en-US" sz="1800" dirty="0" smtClean="0">
                <a:ea typeface="+mn-ea"/>
                <a:cs typeface="Arial"/>
              </a:rPr>
              <a:t>芬兰、瑞典 </a:t>
            </a:r>
            <a:r>
              <a:rPr lang="en-US" altLang="zh-CN" sz="1800" dirty="0" smtClean="0">
                <a:ea typeface="+mn-ea"/>
                <a:cs typeface="Arial"/>
              </a:rPr>
              <a:t>(</a:t>
            </a:r>
            <a:r>
              <a:rPr lang="zh-CN" altLang="en-US" sz="1800" dirty="0" smtClean="0">
                <a:ea typeface="+mn-ea"/>
                <a:cs typeface="Arial"/>
              </a:rPr>
              <a:t>北欧制度</a:t>
            </a:r>
            <a:r>
              <a:rPr lang="en-US" altLang="zh-CN" sz="1800" dirty="0" smtClean="0">
                <a:ea typeface="+mn-ea"/>
                <a:cs typeface="Arial"/>
              </a:rPr>
              <a:t>)</a:t>
            </a:r>
            <a:endParaRPr lang="en-US" altLang="zh-CN" sz="1800" dirty="0">
              <a:ea typeface="+mn-ea"/>
              <a:cs typeface="Arial"/>
            </a:endParaRPr>
          </a:p>
          <a:p>
            <a:pPr marL="0" indent="0">
              <a:buNone/>
            </a:pPr>
            <a:r>
              <a:rPr lang="zh-CN" altLang="en-US" sz="1800" dirty="0" smtClean="0">
                <a:ea typeface="+mn-ea"/>
                <a:cs typeface="Arial"/>
              </a:rPr>
              <a:t>英国 </a:t>
            </a:r>
            <a:r>
              <a:rPr lang="en-US" altLang="zh-CN" sz="1800" dirty="0" smtClean="0">
                <a:ea typeface="+mn-ea"/>
                <a:cs typeface="Arial"/>
              </a:rPr>
              <a:t>(</a:t>
            </a:r>
            <a:r>
              <a:rPr lang="zh-CN" altLang="en-US" sz="1800" dirty="0" smtClean="0">
                <a:ea typeface="+mn-ea"/>
                <a:cs typeface="Arial"/>
              </a:rPr>
              <a:t>盎格鲁撒克逊制度</a:t>
            </a:r>
            <a:r>
              <a:rPr lang="en-US" altLang="zh-CN" sz="1800" dirty="0" smtClean="0">
                <a:ea typeface="+mn-ea"/>
                <a:cs typeface="Arial"/>
              </a:rPr>
              <a:t>)</a:t>
            </a:r>
            <a:endParaRPr lang="zh-CN" altLang="en-US" sz="1800" dirty="0">
              <a:ea typeface="+mn-ea"/>
              <a:cs typeface="Arial"/>
            </a:endParaRPr>
          </a:p>
          <a:p>
            <a:endParaRPr lang="da-DK" sz="18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6541163"/>
            <a:ext cx="9144000" cy="320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TextBox 4"/>
          <p:cNvSpPr txBox="1"/>
          <p:nvPr/>
        </p:nvSpPr>
        <p:spPr>
          <a:xfrm>
            <a:off x="18008" y="6517220"/>
            <a:ext cx="4034227" cy="615553"/>
          </a:xfrm>
          <a:prstGeom prst="rect">
            <a:avLst/>
          </a:prstGeom>
          <a:noFill/>
        </p:spPr>
        <p:txBody>
          <a:bodyPr wrap="square" rtlCol="0">
            <a:spAutoFit/>
          </a:bodyPr>
          <a:lstStyle/>
          <a:p>
            <a:r>
              <a:rPr lang="da-DK" sz="1600" b="1" dirty="0" smtClean="0">
                <a:solidFill>
                  <a:schemeClr val="bg1"/>
                </a:solidFill>
                <a:ea typeface="宋体"/>
              </a:rPr>
              <a:t>Gal, Vanhuysse, Vargha (2017)</a:t>
            </a:r>
            <a:endParaRPr lang="da-DK" sz="1600" b="1" dirty="0">
              <a:solidFill>
                <a:schemeClr val="bg1"/>
              </a:solidFill>
              <a:ea typeface="宋体"/>
            </a:endParaRPr>
          </a:p>
          <a:p>
            <a:endParaRPr lang="da-DK" dirty="0">
              <a:ea typeface="宋体"/>
            </a:endParaRPr>
          </a:p>
        </p:txBody>
      </p:sp>
    </p:spTree>
    <p:extLst>
      <p:ext uri="{BB962C8B-B14F-4D97-AF65-F5344CB8AC3E}">
        <p14:creationId xmlns:p14="http://schemas.microsoft.com/office/powerpoint/2010/main" xmlns="" val="335183776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7366"/>
            <a:ext cx="8229600" cy="1143000"/>
          </a:xfrm>
        </p:spPr>
        <p:txBody>
          <a:bodyPr/>
          <a:lstStyle/>
          <a:p>
            <a:r>
              <a:rPr lang="da-DK" b="1" dirty="0" smtClean="0"/>
              <a:t>Preview 1 </a:t>
            </a:r>
            <a:r>
              <a:rPr lang="zh-CN" altLang="en-US" b="1" dirty="0" smtClean="0"/>
              <a:t>背景</a:t>
            </a:r>
            <a:r>
              <a:rPr lang="da-DK" b="1" dirty="0" smtClean="0"/>
              <a:t>1</a:t>
            </a:r>
            <a:endParaRPr lang="da-DK" b="1" dirty="0"/>
          </a:p>
        </p:txBody>
      </p:sp>
      <p:sp>
        <p:nvSpPr>
          <p:cNvPr id="3" name="Content Placeholder 2"/>
          <p:cNvSpPr>
            <a:spLocks noGrp="1"/>
          </p:cNvSpPr>
          <p:nvPr>
            <p:ph idx="1"/>
          </p:nvPr>
        </p:nvSpPr>
        <p:spPr>
          <a:xfrm>
            <a:off x="457200" y="1308073"/>
            <a:ext cx="8229600" cy="4141406"/>
          </a:xfrm>
        </p:spPr>
        <p:txBody>
          <a:bodyPr/>
          <a:lstStyle/>
          <a:p>
            <a:pPr marL="514350" indent="-514350">
              <a:buAutoNum type="arabicParenBoth"/>
            </a:pPr>
            <a:r>
              <a:rPr lang="en-GB" sz="2800" dirty="0" smtClean="0">
                <a:latin typeface="+mn-ea"/>
                <a:ea typeface="+mn-ea"/>
              </a:rPr>
              <a:t>European </a:t>
            </a:r>
            <a:r>
              <a:rPr lang="en-GB" sz="2800" dirty="0">
                <a:latin typeface="+mn-ea"/>
                <a:ea typeface="+mn-ea"/>
              </a:rPr>
              <a:t>welfare states, </a:t>
            </a:r>
            <a:r>
              <a:rPr lang="en-GB" sz="2800" b="1" i="1" dirty="0">
                <a:latin typeface="+mn-ea"/>
                <a:ea typeface="+mn-ea"/>
              </a:rPr>
              <a:t>as</a:t>
            </a:r>
            <a:r>
              <a:rPr lang="en-GB" sz="2800" b="1" dirty="0">
                <a:latin typeface="+mn-ea"/>
                <a:ea typeface="+mn-ea"/>
              </a:rPr>
              <a:t> welfare states</a:t>
            </a:r>
            <a:r>
              <a:rPr lang="en-GB" sz="2800" dirty="0">
                <a:latin typeface="+mn-ea"/>
                <a:ea typeface="+mn-ea"/>
              </a:rPr>
              <a:t>, </a:t>
            </a:r>
            <a:r>
              <a:rPr lang="en-GB" sz="2800" dirty="0" smtClean="0">
                <a:latin typeface="+mn-ea"/>
                <a:ea typeface="+mn-ea"/>
              </a:rPr>
              <a:t>indeed </a:t>
            </a:r>
            <a:r>
              <a:rPr lang="en-GB" sz="2800" dirty="0">
                <a:latin typeface="+mn-ea"/>
                <a:ea typeface="+mn-ea"/>
              </a:rPr>
              <a:t>devote significantly more resources per capita to the currently </a:t>
            </a:r>
            <a:r>
              <a:rPr lang="en-GB" sz="2800" b="1" dirty="0" smtClean="0">
                <a:latin typeface="+mn-ea"/>
                <a:ea typeface="+mn-ea"/>
              </a:rPr>
              <a:t>elderly</a:t>
            </a:r>
            <a:r>
              <a:rPr lang="en-GB" sz="2800" dirty="0" smtClean="0">
                <a:latin typeface="+mn-ea"/>
                <a:ea typeface="+mn-ea"/>
              </a:rPr>
              <a:t> </a:t>
            </a:r>
            <a:r>
              <a:rPr lang="en-GB" sz="2800" dirty="0">
                <a:latin typeface="+mn-ea"/>
                <a:ea typeface="+mn-ea"/>
              </a:rPr>
              <a:t>than to the currently </a:t>
            </a:r>
            <a:r>
              <a:rPr lang="en-GB" sz="2800" dirty="0" smtClean="0">
                <a:latin typeface="+mn-ea"/>
                <a:ea typeface="+mn-ea"/>
              </a:rPr>
              <a:t>young – mainly because of public pension outlays (then healthcare and LTC)</a:t>
            </a:r>
          </a:p>
          <a:p>
            <a:pPr marL="442913" indent="0">
              <a:buNone/>
            </a:pPr>
            <a:r>
              <a:rPr lang="zh-CN" altLang="en-US" sz="2800" dirty="0" smtClean="0">
                <a:latin typeface="+mn-ea"/>
                <a:ea typeface="+mn-ea"/>
              </a:rPr>
              <a:t>作为</a:t>
            </a:r>
            <a:r>
              <a:rPr lang="zh-CN" altLang="en-US" sz="2800" dirty="0">
                <a:latin typeface="+mn-ea"/>
                <a:ea typeface="+mn-ea"/>
              </a:rPr>
              <a:t>福利国家</a:t>
            </a:r>
            <a:r>
              <a:rPr lang="en-US" altLang="zh-CN" sz="2800" dirty="0">
                <a:latin typeface="+mn-ea"/>
                <a:ea typeface="+mn-ea"/>
              </a:rPr>
              <a:t>, </a:t>
            </a:r>
            <a:r>
              <a:rPr lang="zh-CN" altLang="en-US" sz="2800" dirty="0" smtClean="0">
                <a:latin typeface="+mn-ea"/>
                <a:ea typeface="+mn-ea"/>
              </a:rPr>
              <a:t>欧洲福利国家确实对当前老年群体投入的人均资源要高于目前的年轻群体</a:t>
            </a:r>
            <a:r>
              <a:rPr lang="en-US" altLang="zh-CN" sz="2800" dirty="0" smtClean="0">
                <a:latin typeface="+mn-ea"/>
                <a:ea typeface="+mn-ea"/>
              </a:rPr>
              <a:t>—</a:t>
            </a:r>
            <a:r>
              <a:rPr lang="zh-CN" altLang="en-US" sz="2800" dirty="0" smtClean="0">
                <a:latin typeface="+mn-ea"/>
                <a:ea typeface="+mn-ea"/>
              </a:rPr>
              <a:t>主要是因为公共养</a:t>
            </a:r>
            <a:r>
              <a:rPr lang="zh-CN" altLang="en-US" sz="2800" dirty="0">
                <a:latin typeface="+mn-ea"/>
                <a:ea typeface="+mn-ea"/>
              </a:rPr>
              <a:t>老金支出 </a:t>
            </a:r>
            <a:r>
              <a:rPr lang="en-US" altLang="zh-CN" sz="2800" dirty="0">
                <a:latin typeface="+mn-ea"/>
                <a:ea typeface="+mn-ea"/>
              </a:rPr>
              <a:t>(</a:t>
            </a:r>
            <a:r>
              <a:rPr lang="zh-CN" altLang="en-US" sz="2800" dirty="0">
                <a:latin typeface="+mn-ea"/>
                <a:ea typeface="+mn-ea"/>
              </a:rPr>
              <a:t>然后是医疗保健和老年退休金</a:t>
            </a:r>
            <a:r>
              <a:rPr lang="en-US" altLang="zh-CN" sz="2800" dirty="0">
                <a:latin typeface="+mn-ea"/>
                <a:ea typeface="+mn-ea"/>
              </a:rPr>
              <a:t>)</a:t>
            </a:r>
          </a:p>
          <a:p>
            <a:pPr marL="514350" indent="-514350">
              <a:buAutoNum type="arabicParenBoth"/>
            </a:pPr>
            <a:endParaRPr lang="en-GB" sz="2800" dirty="0" smtClean="0">
              <a:latin typeface="+mn-ea"/>
              <a:ea typeface="+mn-ea"/>
            </a:endParaRPr>
          </a:p>
          <a:p>
            <a:pPr marL="0" indent="0">
              <a:buNone/>
            </a:pPr>
            <a:endParaRPr lang="da-DK" sz="2800" dirty="0">
              <a:latin typeface="+mn-ea"/>
              <a:ea typeface="+mn-ea"/>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6541163"/>
            <a:ext cx="9144000" cy="320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TextBox 4"/>
          <p:cNvSpPr txBox="1"/>
          <p:nvPr/>
        </p:nvSpPr>
        <p:spPr>
          <a:xfrm>
            <a:off x="18008" y="6517220"/>
            <a:ext cx="4034227" cy="615553"/>
          </a:xfrm>
          <a:prstGeom prst="rect">
            <a:avLst/>
          </a:prstGeom>
          <a:noFill/>
        </p:spPr>
        <p:txBody>
          <a:bodyPr wrap="square" rtlCol="0">
            <a:spAutoFit/>
          </a:bodyPr>
          <a:lstStyle/>
          <a:p>
            <a:r>
              <a:rPr lang="da-DK" sz="1600" b="1" dirty="0" smtClean="0">
                <a:solidFill>
                  <a:schemeClr val="bg1"/>
                </a:solidFill>
                <a:ea typeface="宋体"/>
              </a:rPr>
              <a:t>Gal, Vanhuysse, Vargha (2017)</a:t>
            </a:r>
            <a:endParaRPr lang="da-DK" sz="1600" b="1" dirty="0">
              <a:solidFill>
                <a:schemeClr val="bg1"/>
              </a:solidFill>
              <a:ea typeface="宋体"/>
            </a:endParaRPr>
          </a:p>
          <a:p>
            <a:endParaRPr lang="da-DK" dirty="0">
              <a:ea typeface="宋体"/>
            </a:endParaRPr>
          </a:p>
        </p:txBody>
      </p:sp>
    </p:spTree>
    <p:extLst>
      <p:ext uri="{BB962C8B-B14F-4D97-AF65-F5344CB8AC3E}">
        <p14:creationId xmlns:p14="http://schemas.microsoft.com/office/powerpoint/2010/main" xmlns="" val="403278884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7366"/>
            <a:ext cx="8229600" cy="1143000"/>
          </a:xfrm>
        </p:spPr>
        <p:txBody>
          <a:bodyPr/>
          <a:lstStyle/>
          <a:p>
            <a:r>
              <a:rPr lang="da-DK" b="1" dirty="0" smtClean="0"/>
              <a:t>Preview 2</a:t>
            </a:r>
            <a:r>
              <a:rPr lang="zh-CN" altLang="en-US" b="1" dirty="0" smtClean="0"/>
              <a:t> 背景</a:t>
            </a:r>
            <a:r>
              <a:rPr lang="zh-CN" altLang="zh-CN" b="1" dirty="0" smtClean="0"/>
              <a:t>2</a:t>
            </a:r>
            <a:endParaRPr lang="da-DK" b="1" dirty="0"/>
          </a:p>
        </p:txBody>
      </p:sp>
      <p:sp>
        <p:nvSpPr>
          <p:cNvPr id="3" name="Content Placeholder 2"/>
          <p:cNvSpPr>
            <a:spLocks noGrp="1"/>
          </p:cNvSpPr>
          <p:nvPr>
            <p:ph idx="1"/>
          </p:nvPr>
        </p:nvSpPr>
        <p:spPr>
          <a:xfrm>
            <a:off x="457200" y="986499"/>
            <a:ext cx="8229600" cy="4034835"/>
          </a:xfrm>
        </p:spPr>
        <p:txBody>
          <a:bodyPr/>
          <a:lstStyle/>
          <a:p>
            <a:pPr marL="0" indent="0">
              <a:buNone/>
            </a:pPr>
            <a:r>
              <a:rPr lang="en-GB" sz="2800" dirty="0" smtClean="0"/>
              <a:t>(2</a:t>
            </a:r>
            <a:r>
              <a:rPr lang="en-GB" sz="2800" dirty="0"/>
              <a:t>) </a:t>
            </a:r>
            <a:r>
              <a:rPr lang="en-GB" sz="2800" dirty="0" smtClean="0"/>
              <a:t>But: once </a:t>
            </a:r>
            <a:r>
              <a:rPr lang="en-GB" sz="2800" dirty="0"/>
              <a:t>we take into account </a:t>
            </a:r>
            <a:r>
              <a:rPr lang="en-GB" sz="2800" dirty="0" smtClean="0"/>
              <a:t>private transfers and </a:t>
            </a:r>
            <a:r>
              <a:rPr lang="en-GB" sz="2800" dirty="0"/>
              <a:t>unpaid household </a:t>
            </a:r>
            <a:r>
              <a:rPr lang="en-GB" sz="2800" dirty="0" err="1"/>
              <a:t>labor</a:t>
            </a:r>
            <a:r>
              <a:rPr lang="en-GB" sz="2800" dirty="0"/>
              <a:t> (time), the picture </a:t>
            </a:r>
            <a:r>
              <a:rPr lang="en-GB" sz="2800" dirty="0" smtClean="0"/>
              <a:t>changes radically </a:t>
            </a:r>
            <a:endParaRPr lang="en-GB" sz="2800" dirty="0"/>
          </a:p>
          <a:p>
            <a:pPr marL="0" indent="0">
              <a:buNone/>
            </a:pPr>
            <a:r>
              <a:rPr lang="en-GB" sz="2800" dirty="0" smtClean="0"/>
              <a:t>All </a:t>
            </a:r>
            <a:r>
              <a:rPr lang="en-GB" sz="2800" b="1" dirty="0"/>
              <a:t>European societies, as </a:t>
            </a:r>
            <a:r>
              <a:rPr lang="en-GB" sz="2800" b="1" i="1" dirty="0"/>
              <a:t>societies</a:t>
            </a:r>
            <a:r>
              <a:rPr lang="en-GB" sz="2800" b="1" dirty="0"/>
              <a:t>, </a:t>
            </a:r>
            <a:r>
              <a:rPr lang="en-GB" sz="2800" b="1" dirty="0" smtClean="0"/>
              <a:t>transfer </a:t>
            </a:r>
            <a:r>
              <a:rPr lang="en-GB" sz="2800" b="1" dirty="0"/>
              <a:t>more </a:t>
            </a:r>
            <a:r>
              <a:rPr lang="en-GB" sz="2800" b="1" dirty="0" smtClean="0"/>
              <a:t>per capita resources </a:t>
            </a:r>
            <a:r>
              <a:rPr lang="en-GB" sz="2800" b="1" dirty="0"/>
              <a:t>to </a:t>
            </a:r>
            <a:r>
              <a:rPr lang="en-GB" sz="2800" b="1" i="1" dirty="0"/>
              <a:t>children</a:t>
            </a:r>
            <a:r>
              <a:rPr lang="en-GB" sz="2800" b="1" dirty="0"/>
              <a:t> than to the </a:t>
            </a:r>
            <a:r>
              <a:rPr lang="en-GB" sz="2800" b="1" dirty="0" smtClean="0"/>
              <a:t>elderly</a:t>
            </a:r>
          </a:p>
          <a:p>
            <a:pPr marL="0" indent="0">
              <a:buNone/>
            </a:pPr>
            <a:endParaRPr lang="en-US" altLang="zh-CN" sz="2800" dirty="0" smtClean="0">
              <a:latin typeface="+mn-ea"/>
              <a:ea typeface="+mn-ea"/>
            </a:endParaRPr>
          </a:p>
          <a:p>
            <a:pPr marL="0" indent="0">
              <a:buNone/>
            </a:pPr>
            <a:r>
              <a:rPr lang="zh-CN" altLang="en-US" sz="2800" dirty="0" smtClean="0">
                <a:latin typeface="+mn-ea"/>
                <a:ea typeface="+mn-ea"/>
              </a:rPr>
              <a:t>但</a:t>
            </a:r>
            <a:r>
              <a:rPr lang="zh-CN" altLang="en-US" sz="2800" dirty="0">
                <a:latin typeface="+mn-ea"/>
                <a:ea typeface="+mn-ea"/>
              </a:rPr>
              <a:t>是</a:t>
            </a:r>
            <a:r>
              <a:rPr lang="en-US" altLang="zh-CN" sz="2800" dirty="0">
                <a:latin typeface="+mn-ea"/>
                <a:ea typeface="+mn-ea"/>
              </a:rPr>
              <a:t>: </a:t>
            </a:r>
            <a:r>
              <a:rPr lang="zh-CN" altLang="en-US" sz="2800" dirty="0" smtClean="0">
                <a:latin typeface="+mn-ea"/>
                <a:ea typeface="+mn-ea"/>
              </a:rPr>
              <a:t>一旦我们考虑到私人转移和无偿家务劳动 </a:t>
            </a:r>
            <a:r>
              <a:rPr lang="en-US" altLang="zh-CN" sz="2800" dirty="0">
                <a:latin typeface="+mn-ea"/>
                <a:ea typeface="+mn-ea"/>
              </a:rPr>
              <a:t>(</a:t>
            </a:r>
            <a:r>
              <a:rPr lang="zh-CN" altLang="en-US" sz="2800" dirty="0">
                <a:latin typeface="+mn-ea"/>
                <a:ea typeface="+mn-ea"/>
              </a:rPr>
              <a:t>时间</a:t>
            </a:r>
            <a:r>
              <a:rPr lang="en-US" altLang="zh-CN" sz="2800" dirty="0">
                <a:latin typeface="+mn-ea"/>
                <a:ea typeface="+mn-ea"/>
              </a:rPr>
              <a:t>), </a:t>
            </a:r>
            <a:r>
              <a:rPr lang="zh-CN" altLang="en-US" sz="2800" dirty="0" smtClean="0">
                <a:latin typeface="+mn-ea"/>
                <a:ea typeface="+mn-ea"/>
              </a:rPr>
              <a:t>情况就会发生</a:t>
            </a:r>
            <a:r>
              <a:rPr lang="zh-CN" altLang="en-US" sz="2800" dirty="0">
                <a:latin typeface="+mn-ea"/>
                <a:ea typeface="+mn-ea"/>
              </a:rPr>
              <a:t>根本性的变化。</a:t>
            </a:r>
          </a:p>
          <a:p>
            <a:pPr marL="0" indent="0">
              <a:buNone/>
            </a:pPr>
            <a:r>
              <a:rPr lang="zh-CN" altLang="en-US" sz="2800" dirty="0" smtClean="0">
                <a:latin typeface="+mn-ea"/>
                <a:ea typeface="+mn-ea"/>
              </a:rPr>
              <a:t>所有</a:t>
            </a:r>
            <a:r>
              <a:rPr lang="zh-CN" altLang="en-US" sz="2800" dirty="0">
                <a:latin typeface="+mn-ea"/>
                <a:ea typeface="+mn-ea"/>
              </a:rPr>
              <a:t>欧洲</a:t>
            </a:r>
            <a:r>
              <a:rPr lang="zh-CN" altLang="en-US" sz="2800" dirty="0" smtClean="0">
                <a:latin typeface="+mn-ea"/>
                <a:ea typeface="+mn-ea"/>
              </a:rPr>
              <a:t>社会</a:t>
            </a:r>
            <a:r>
              <a:rPr lang="zh-CN" altLang="zh-CN" sz="2800" dirty="0">
                <a:latin typeface="+mn-ea"/>
                <a:ea typeface="+mn-ea"/>
              </a:rPr>
              <a:t>，</a:t>
            </a:r>
            <a:r>
              <a:rPr lang="zh-CN" altLang="en-US" sz="2800" dirty="0" smtClean="0">
                <a:latin typeface="+mn-ea"/>
                <a:ea typeface="+mn-ea"/>
              </a:rPr>
              <a:t>向儿童转移的人均资源比向老年人转移的多</a:t>
            </a:r>
            <a:endParaRPr lang="zh-CN" altLang="en-US" sz="2800" dirty="0">
              <a:latin typeface="+mn-ea"/>
              <a:ea typeface="+mn-ea"/>
            </a:endParaRPr>
          </a:p>
          <a:p>
            <a:pPr marL="0" indent="0">
              <a:buNone/>
            </a:pPr>
            <a:endParaRPr lang="da-DK" sz="2800" b="1" dirty="0"/>
          </a:p>
        </p:txBody>
      </p:sp>
      <p:pic>
        <p:nvPicPr>
          <p:cNvPr id="4" name="Picture 3"/>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6541163"/>
            <a:ext cx="9144000" cy="320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TextBox 4"/>
          <p:cNvSpPr txBox="1"/>
          <p:nvPr/>
        </p:nvSpPr>
        <p:spPr>
          <a:xfrm>
            <a:off x="18008" y="6517220"/>
            <a:ext cx="4034227" cy="615553"/>
          </a:xfrm>
          <a:prstGeom prst="rect">
            <a:avLst/>
          </a:prstGeom>
          <a:noFill/>
        </p:spPr>
        <p:txBody>
          <a:bodyPr wrap="square" rtlCol="0">
            <a:spAutoFit/>
          </a:bodyPr>
          <a:lstStyle/>
          <a:p>
            <a:r>
              <a:rPr lang="da-DK" sz="1600" b="1" dirty="0" smtClean="0">
                <a:solidFill>
                  <a:schemeClr val="bg1"/>
                </a:solidFill>
                <a:ea typeface="宋体"/>
              </a:rPr>
              <a:t>Gal, Vanhuysse, Vargha (2017)</a:t>
            </a:r>
            <a:endParaRPr lang="da-DK" sz="1600" b="1" dirty="0">
              <a:solidFill>
                <a:schemeClr val="bg1"/>
              </a:solidFill>
              <a:ea typeface="宋体"/>
            </a:endParaRPr>
          </a:p>
          <a:p>
            <a:endParaRPr lang="da-DK" dirty="0">
              <a:ea typeface="宋体"/>
            </a:endParaRPr>
          </a:p>
        </p:txBody>
      </p:sp>
    </p:spTree>
    <p:extLst>
      <p:ext uri="{BB962C8B-B14F-4D97-AF65-F5344CB8AC3E}">
        <p14:creationId xmlns:p14="http://schemas.microsoft.com/office/powerpoint/2010/main" xmlns="" val="1498612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000" dirty="0" smtClean="0"/>
              <a:t>1. Defining </a:t>
            </a:r>
            <a:r>
              <a:rPr lang="en-GB" sz="2000" dirty="0"/>
              <a:t>lifecycle stages </a:t>
            </a:r>
            <a:r>
              <a:rPr lang="en-GB" sz="2000" dirty="0" smtClean="0"/>
              <a:t>according to</a:t>
            </a:r>
            <a:r>
              <a:rPr lang="en-GB" sz="2400" dirty="0" smtClean="0"/>
              <a:t> </a:t>
            </a:r>
            <a:r>
              <a:rPr lang="en-GB" sz="2400" dirty="0" smtClean="0">
                <a:solidFill>
                  <a:srgbClr val="FF0000"/>
                </a:solidFill>
              </a:rPr>
              <a:t>NTA</a:t>
            </a:r>
            <a:r>
              <a:rPr lang="en-GB" sz="2400" dirty="0" smtClean="0"/>
              <a:t> </a:t>
            </a:r>
            <a:r>
              <a:rPr lang="en-GB" sz="2400" b="1" dirty="0" smtClean="0"/>
              <a:t>resource dependency</a:t>
            </a:r>
            <a:br>
              <a:rPr lang="en-GB" sz="2400" b="1" dirty="0" smtClean="0"/>
            </a:br>
            <a:r>
              <a:rPr lang="zh-CN" altLang="en-US" sz="2400" b="1" dirty="0" smtClean="0">
                <a:latin typeface="+mn-ea"/>
                <a:ea typeface="+mn-ea"/>
              </a:rPr>
              <a:t>根据</a:t>
            </a:r>
            <a:r>
              <a:rPr lang="en-US" altLang="zh-CN" sz="2400" b="1" dirty="0" smtClean="0">
                <a:latin typeface="+mn-ea"/>
                <a:ea typeface="+mn-ea"/>
              </a:rPr>
              <a:t>NTA</a:t>
            </a:r>
            <a:r>
              <a:rPr lang="zh-CN" altLang="en-US" sz="2400" b="1" dirty="0" smtClean="0">
                <a:latin typeface="+mn-ea"/>
                <a:ea typeface="+mn-ea"/>
              </a:rPr>
              <a:t>资源依赖性确定生命周期各阶段</a:t>
            </a:r>
            <a:r>
              <a:rPr lang="en-GB" sz="2400" b="1" dirty="0" smtClean="0">
                <a:latin typeface="+mn-ea"/>
                <a:ea typeface="+mn-ea"/>
              </a:rPr>
              <a:t> </a:t>
            </a:r>
            <a:endParaRPr lang="da-DK" sz="2400" b="1" dirty="0">
              <a:latin typeface="+mn-ea"/>
              <a:ea typeface="+mn-ea"/>
            </a:endParaRPr>
          </a:p>
        </p:txBody>
      </p:sp>
      <p:pic>
        <p:nvPicPr>
          <p:cNvPr id="4" name="Kép 1"/>
          <p:cNvPicPr/>
          <p:nvPr/>
        </p:nvPicPr>
        <p:blipFill>
          <a:blip r:embed="rId2" cstate="print"/>
          <a:srcRect/>
          <a:stretch>
            <a:fillRect/>
          </a:stretch>
        </p:blipFill>
        <p:spPr bwMode="auto">
          <a:xfrm>
            <a:off x="1" y="1673337"/>
            <a:ext cx="9098718" cy="2553590"/>
          </a:xfrm>
          <a:prstGeom prst="rect">
            <a:avLst/>
          </a:prstGeom>
          <a:noFill/>
          <a:ln w="9525">
            <a:noFill/>
            <a:miter lim="800000"/>
            <a:headEnd/>
            <a:tailEnd/>
          </a:ln>
        </p:spPr>
      </p:pic>
      <p:sp>
        <p:nvSpPr>
          <p:cNvPr id="5" name="TextBox 4"/>
          <p:cNvSpPr txBox="1"/>
          <p:nvPr/>
        </p:nvSpPr>
        <p:spPr>
          <a:xfrm>
            <a:off x="389298" y="1310176"/>
            <a:ext cx="8637006" cy="400110"/>
          </a:xfrm>
          <a:prstGeom prst="rect">
            <a:avLst/>
          </a:prstGeom>
          <a:noFill/>
        </p:spPr>
        <p:txBody>
          <a:bodyPr wrap="square" rtlCol="0">
            <a:spAutoFit/>
          </a:bodyPr>
          <a:lstStyle/>
          <a:p>
            <a:r>
              <a:rPr lang="da-DK" sz="2000" b="1" dirty="0" smtClean="0">
                <a:solidFill>
                  <a:srgbClr val="FF0000"/>
                </a:solidFill>
                <a:latin typeface="Arial"/>
                <a:ea typeface="宋体"/>
                <a:cs typeface="Arial"/>
              </a:rPr>
              <a:t>LCD</a:t>
            </a:r>
            <a:r>
              <a:rPr lang="zh-CN" altLang="en-US" sz="2000" b="1" dirty="0" smtClean="0">
                <a:solidFill>
                  <a:srgbClr val="FF0000"/>
                </a:solidFill>
                <a:latin typeface="Arial"/>
                <a:ea typeface="+mn-ea"/>
                <a:cs typeface="Arial"/>
              </a:rPr>
              <a:t>（生命周期亏空</a:t>
            </a:r>
            <a:r>
              <a:rPr lang="en-US" altLang="zh-CN" sz="2000" b="1" dirty="0" smtClean="0">
                <a:solidFill>
                  <a:srgbClr val="FF0000"/>
                </a:solidFill>
                <a:latin typeface="Arial"/>
                <a:ea typeface="+mn-ea"/>
                <a:cs typeface="Arial"/>
              </a:rPr>
              <a:t>/</a:t>
            </a:r>
            <a:r>
              <a:rPr lang="zh-CN" altLang="en-US" sz="2000" b="1" dirty="0" smtClean="0">
                <a:solidFill>
                  <a:srgbClr val="FF0000"/>
                </a:solidFill>
                <a:latin typeface="Arial"/>
                <a:ea typeface="+mn-ea"/>
                <a:cs typeface="Arial"/>
              </a:rPr>
              <a:t>盈余）</a:t>
            </a:r>
            <a:r>
              <a:rPr lang="da-DK" sz="2000" b="1" dirty="0" smtClean="0">
                <a:latin typeface="Arial"/>
                <a:ea typeface="宋体"/>
                <a:cs typeface="Arial"/>
              </a:rPr>
              <a:t>	</a:t>
            </a:r>
            <a:r>
              <a:rPr lang="zh-CN" altLang="en-US" sz="2000" b="1" dirty="0" smtClean="0">
                <a:latin typeface="Arial"/>
                <a:ea typeface="+mn-ea"/>
                <a:cs typeface="Arial"/>
              </a:rPr>
              <a:t> </a:t>
            </a:r>
            <a:r>
              <a:rPr lang="da-DK" sz="2000" b="1" dirty="0" smtClean="0">
                <a:latin typeface="Arial"/>
                <a:ea typeface="宋体"/>
                <a:cs typeface="Arial"/>
              </a:rPr>
              <a:t>Time</a:t>
            </a:r>
            <a:r>
              <a:rPr lang="zh-CN" altLang="en-US" sz="2000" b="1" dirty="0" smtClean="0">
                <a:latin typeface="Arial"/>
                <a:ea typeface="+mn-ea"/>
                <a:cs typeface="Arial"/>
              </a:rPr>
              <a:t>时间</a:t>
            </a:r>
            <a:r>
              <a:rPr lang="da-DK" sz="2000" b="1" dirty="0" smtClean="0">
                <a:latin typeface="Arial"/>
                <a:ea typeface="宋体"/>
                <a:cs typeface="Arial"/>
              </a:rPr>
              <a:t>			</a:t>
            </a:r>
            <a:r>
              <a:rPr lang="zh-CN" altLang="en-US" sz="2000" b="1" dirty="0" smtClean="0">
                <a:latin typeface="Arial"/>
                <a:ea typeface="+mn-ea"/>
                <a:cs typeface="Arial"/>
              </a:rPr>
              <a:t>    </a:t>
            </a:r>
            <a:r>
              <a:rPr lang="da-DK" sz="2000" b="1" dirty="0" smtClean="0">
                <a:latin typeface="Arial"/>
                <a:ea typeface="宋体"/>
                <a:cs typeface="Arial"/>
              </a:rPr>
              <a:t>TLCD</a:t>
            </a:r>
            <a:r>
              <a:rPr lang="zh-CN" altLang="en-US" sz="2000" b="1" dirty="0" smtClean="0">
                <a:latin typeface="Arial"/>
                <a:ea typeface="+mn-ea"/>
                <a:cs typeface="Arial"/>
              </a:rPr>
              <a:t>（</a:t>
            </a:r>
            <a:r>
              <a:rPr lang="en-US" altLang="zh-CN" sz="2000" b="1" dirty="0" smtClean="0">
                <a:latin typeface="Arial"/>
                <a:ea typeface="+mn-ea"/>
                <a:cs typeface="Arial"/>
              </a:rPr>
              <a:t>LCD+</a:t>
            </a:r>
            <a:r>
              <a:rPr lang="zh-CN" altLang="en-US" sz="2000" b="1" dirty="0" smtClean="0">
                <a:latin typeface="Arial"/>
                <a:ea typeface="+mn-ea"/>
                <a:cs typeface="Arial"/>
              </a:rPr>
              <a:t>时间转移）</a:t>
            </a:r>
            <a:endParaRPr lang="da-DK" sz="2000" b="1" dirty="0">
              <a:latin typeface="Arial"/>
              <a:ea typeface="宋体"/>
              <a:cs typeface="Arial"/>
            </a:endParaRPr>
          </a:p>
        </p:txBody>
      </p:sp>
      <p:sp>
        <p:nvSpPr>
          <p:cNvPr id="6" name="TextBox 5"/>
          <p:cNvSpPr txBox="1"/>
          <p:nvPr/>
        </p:nvSpPr>
        <p:spPr>
          <a:xfrm>
            <a:off x="86008" y="4294394"/>
            <a:ext cx="8600792" cy="2246769"/>
          </a:xfrm>
          <a:prstGeom prst="rect">
            <a:avLst/>
          </a:prstGeom>
          <a:noFill/>
        </p:spPr>
        <p:txBody>
          <a:bodyPr wrap="square" rtlCol="0">
            <a:spAutoFit/>
          </a:bodyPr>
          <a:lstStyle/>
          <a:p>
            <a:r>
              <a:rPr lang="en-GB" sz="1400" dirty="0" smtClean="0">
                <a:ea typeface="宋体"/>
              </a:rPr>
              <a:t>• NTA childhood </a:t>
            </a:r>
            <a:r>
              <a:rPr lang="en-GB" sz="1400" dirty="0">
                <a:ea typeface="宋体"/>
              </a:rPr>
              <a:t>lasts from birth until age </a:t>
            </a:r>
            <a:r>
              <a:rPr lang="en-GB" sz="1400" b="1" dirty="0" smtClean="0">
                <a:ea typeface="宋体"/>
              </a:rPr>
              <a:t>25</a:t>
            </a:r>
            <a:r>
              <a:rPr lang="en-GB" sz="1400" dirty="0" smtClean="0">
                <a:ea typeface="宋体"/>
              </a:rPr>
              <a:t>; old age from age </a:t>
            </a:r>
            <a:r>
              <a:rPr lang="en-GB" sz="1400" b="1" dirty="0" smtClean="0">
                <a:ea typeface="宋体"/>
              </a:rPr>
              <a:t>58</a:t>
            </a:r>
            <a:r>
              <a:rPr lang="en-GB" sz="1400" dirty="0" smtClean="0">
                <a:ea typeface="宋体"/>
              </a:rPr>
              <a:t> </a:t>
            </a:r>
          </a:p>
          <a:p>
            <a:r>
              <a:rPr lang="en-GB" sz="1400" dirty="0">
                <a:ea typeface="宋体"/>
              </a:rPr>
              <a:t>• </a:t>
            </a:r>
            <a:r>
              <a:rPr lang="en-GB" sz="1400" dirty="0" smtClean="0">
                <a:ea typeface="宋体"/>
              </a:rPr>
              <a:t> LCD of elderly is </a:t>
            </a:r>
            <a:r>
              <a:rPr lang="en-GB" sz="1400" dirty="0">
                <a:ea typeface="宋体"/>
              </a:rPr>
              <a:t>on the whole higher than that of children. </a:t>
            </a:r>
          </a:p>
          <a:p>
            <a:r>
              <a:rPr lang="en-GB" altLang="zh-CN" sz="1400" dirty="0">
                <a:ea typeface="宋体"/>
              </a:rPr>
              <a:t>• </a:t>
            </a:r>
            <a:r>
              <a:rPr lang="da-DK" altLang="zh-CN" sz="1400" dirty="0" smtClean="0">
                <a:ea typeface="宋体"/>
              </a:rPr>
              <a:t>all </a:t>
            </a:r>
            <a:r>
              <a:rPr lang="da-DK" altLang="zh-CN" sz="1400" dirty="0" err="1">
                <a:ea typeface="宋体"/>
              </a:rPr>
              <a:t>values</a:t>
            </a:r>
            <a:r>
              <a:rPr lang="da-DK" altLang="zh-CN" sz="1400" dirty="0">
                <a:ea typeface="宋体"/>
              </a:rPr>
              <a:t> </a:t>
            </a:r>
            <a:r>
              <a:rPr lang="da-DK" altLang="zh-CN" sz="1400" dirty="0" err="1">
                <a:ea typeface="宋体"/>
              </a:rPr>
              <a:t>normalized</a:t>
            </a:r>
            <a:r>
              <a:rPr lang="da-DK" altLang="zh-CN" sz="1400" dirty="0">
                <a:ea typeface="宋体"/>
              </a:rPr>
              <a:t> on the </a:t>
            </a:r>
            <a:r>
              <a:rPr lang="da-DK" altLang="zh-CN" sz="1400" b="1" i="1" dirty="0">
                <a:ea typeface="宋体"/>
              </a:rPr>
              <a:t>per </a:t>
            </a:r>
            <a:r>
              <a:rPr lang="da-DK" altLang="zh-CN" sz="1400" b="1" i="1" dirty="0" err="1">
                <a:ea typeface="宋体"/>
              </a:rPr>
              <a:t>capita</a:t>
            </a:r>
            <a:r>
              <a:rPr lang="da-DK" altLang="zh-CN" sz="1400" b="1" i="1" dirty="0">
                <a:ea typeface="宋体"/>
              </a:rPr>
              <a:t> </a:t>
            </a:r>
            <a:r>
              <a:rPr lang="da-DK" altLang="zh-CN" sz="1400" b="1" i="1" dirty="0" err="1">
                <a:ea typeface="宋体"/>
              </a:rPr>
              <a:t>labor</a:t>
            </a:r>
            <a:r>
              <a:rPr lang="da-DK" altLang="zh-CN" sz="1400" b="1" i="1" dirty="0">
                <a:ea typeface="宋体"/>
              </a:rPr>
              <a:t> </a:t>
            </a:r>
            <a:r>
              <a:rPr lang="da-DK" altLang="zh-CN" sz="1400" b="1" i="1" dirty="0" err="1">
                <a:ea typeface="宋体"/>
              </a:rPr>
              <a:t>market</a:t>
            </a:r>
            <a:r>
              <a:rPr lang="da-DK" altLang="zh-CN" sz="1400" b="1" i="1" dirty="0">
                <a:ea typeface="宋体"/>
              </a:rPr>
              <a:t> </a:t>
            </a:r>
            <a:r>
              <a:rPr lang="da-DK" altLang="zh-CN" sz="1400" b="1" i="1" dirty="0" err="1">
                <a:ea typeface="宋体"/>
              </a:rPr>
              <a:t>income</a:t>
            </a:r>
            <a:r>
              <a:rPr lang="da-DK" altLang="zh-CN" sz="1400" b="1" i="1" dirty="0">
                <a:ea typeface="宋体"/>
              </a:rPr>
              <a:t> of persons </a:t>
            </a:r>
            <a:r>
              <a:rPr lang="da-DK" altLang="zh-CN" sz="1400" b="1" i="1" dirty="0" err="1">
                <a:ea typeface="宋体"/>
              </a:rPr>
              <a:t>aged</a:t>
            </a:r>
            <a:r>
              <a:rPr lang="da-DK" altLang="zh-CN" sz="1400" b="1" i="1" dirty="0">
                <a:ea typeface="宋体"/>
              </a:rPr>
              <a:t> 30-49 </a:t>
            </a:r>
            <a:r>
              <a:rPr lang="da-DK" altLang="zh-CN" sz="1400" i="1" dirty="0">
                <a:ea typeface="宋体"/>
              </a:rPr>
              <a:t>in the </a:t>
            </a:r>
            <a:r>
              <a:rPr lang="da-DK" altLang="zh-CN" sz="1400" i="1" dirty="0" err="1">
                <a:ea typeface="宋体"/>
              </a:rPr>
              <a:t>respective</a:t>
            </a:r>
            <a:r>
              <a:rPr lang="da-DK" altLang="zh-CN" sz="1400" i="1" dirty="0">
                <a:ea typeface="宋体"/>
              </a:rPr>
              <a:t> </a:t>
            </a:r>
            <a:r>
              <a:rPr lang="da-DK" altLang="zh-CN" sz="1400" i="1" dirty="0" smtClean="0">
                <a:ea typeface="宋体"/>
              </a:rPr>
              <a:t>country</a:t>
            </a:r>
            <a:endParaRPr lang="en-GB" sz="1400" dirty="0" smtClean="0">
              <a:ea typeface="宋体"/>
            </a:endParaRPr>
          </a:p>
          <a:p>
            <a:r>
              <a:rPr lang="en-GB" sz="1400" dirty="0">
                <a:ea typeface="宋体"/>
              </a:rPr>
              <a:t>• </a:t>
            </a:r>
            <a:r>
              <a:rPr lang="en-GB" sz="1400" dirty="0" smtClean="0">
                <a:ea typeface="宋体"/>
              </a:rPr>
              <a:t>By age 80: 70%, by </a:t>
            </a:r>
            <a:r>
              <a:rPr lang="en-GB" sz="1400" dirty="0">
                <a:ea typeface="宋体"/>
              </a:rPr>
              <a:t>age </a:t>
            </a:r>
            <a:r>
              <a:rPr lang="en-GB" sz="1400" dirty="0" smtClean="0">
                <a:ea typeface="宋体"/>
              </a:rPr>
              <a:t>90: 79%</a:t>
            </a:r>
          </a:p>
          <a:p>
            <a:pPr marL="285750" indent="-285750">
              <a:buFont typeface="Arial"/>
              <a:buChar char="•"/>
            </a:pPr>
            <a:r>
              <a:rPr lang="en-US" altLang="zh-CN" sz="1400" dirty="0" smtClean="0">
                <a:latin typeface="+mn-ea"/>
                <a:ea typeface="+mn-ea"/>
              </a:rPr>
              <a:t>NTA</a:t>
            </a:r>
            <a:r>
              <a:rPr lang="zh-CN" altLang="en-US" sz="1400" dirty="0" smtClean="0">
                <a:latin typeface="+mn-ea"/>
                <a:ea typeface="+mn-ea"/>
              </a:rPr>
              <a:t>中儿童阶段指从</a:t>
            </a:r>
            <a:r>
              <a:rPr lang="zh-CN" altLang="en-US" sz="1400" dirty="0">
                <a:latin typeface="+mn-ea"/>
                <a:ea typeface="+mn-ea"/>
              </a:rPr>
              <a:t>出生到</a:t>
            </a:r>
            <a:r>
              <a:rPr lang="en-US" altLang="zh-CN" sz="1400" dirty="0">
                <a:latin typeface="+mn-ea"/>
                <a:ea typeface="+mn-ea"/>
              </a:rPr>
              <a:t>25</a:t>
            </a:r>
            <a:r>
              <a:rPr lang="zh-CN" altLang="en-US" sz="1400" dirty="0" smtClean="0">
                <a:latin typeface="+mn-ea"/>
                <a:ea typeface="+mn-ea"/>
              </a:rPr>
              <a:t>岁</a:t>
            </a:r>
            <a:r>
              <a:rPr lang="zh-CN" altLang="zh-CN" sz="1400" dirty="0" smtClean="0">
                <a:latin typeface="+mn-ea"/>
                <a:ea typeface="+mn-ea"/>
              </a:rPr>
              <a:t>，</a:t>
            </a:r>
            <a:r>
              <a:rPr lang="zh-CN" altLang="en-US" sz="1400" dirty="0" smtClean="0">
                <a:latin typeface="+mn-ea"/>
                <a:ea typeface="+mn-ea"/>
              </a:rPr>
              <a:t>老年阶段从</a:t>
            </a:r>
            <a:r>
              <a:rPr lang="en-US" altLang="zh-CN" sz="1400" dirty="0">
                <a:latin typeface="+mn-ea"/>
                <a:ea typeface="+mn-ea"/>
              </a:rPr>
              <a:t>58</a:t>
            </a:r>
            <a:r>
              <a:rPr lang="zh-CN" altLang="en-US" sz="1400" dirty="0" smtClean="0">
                <a:latin typeface="+mn-ea"/>
                <a:ea typeface="+mn-ea"/>
              </a:rPr>
              <a:t>岁开始</a:t>
            </a:r>
            <a:endParaRPr lang="en-US" altLang="zh-CN" sz="1400" dirty="0" smtClean="0">
              <a:latin typeface="+mn-ea"/>
              <a:ea typeface="+mn-ea"/>
            </a:endParaRPr>
          </a:p>
          <a:p>
            <a:pPr marL="285750" indent="-285750">
              <a:buFont typeface="Arial"/>
              <a:buChar char="•"/>
            </a:pPr>
            <a:r>
              <a:rPr lang="zh-CN" altLang="en-US" sz="1400" dirty="0" smtClean="0">
                <a:latin typeface="+mn-ea"/>
                <a:ea typeface="+mn-ea"/>
              </a:rPr>
              <a:t>老年人的</a:t>
            </a:r>
            <a:r>
              <a:rPr lang="en-US" altLang="zh-CN" sz="1400" dirty="0" smtClean="0">
                <a:latin typeface="+mn-ea"/>
                <a:ea typeface="+mn-ea"/>
              </a:rPr>
              <a:t>LCD</a:t>
            </a:r>
            <a:r>
              <a:rPr lang="zh-CN" altLang="en-US" sz="1400" dirty="0" smtClean="0">
                <a:latin typeface="+mn-ea"/>
                <a:ea typeface="+mn-ea"/>
              </a:rPr>
              <a:t>整体</a:t>
            </a:r>
            <a:r>
              <a:rPr lang="zh-CN" altLang="en-US" sz="1400" dirty="0">
                <a:latin typeface="+mn-ea"/>
                <a:ea typeface="+mn-ea"/>
              </a:rPr>
              <a:t>上高于儿童。</a:t>
            </a:r>
          </a:p>
          <a:p>
            <a:pPr marL="285750" indent="-285750">
              <a:buFont typeface="Arial"/>
              <a:buChar char="•"/>
            </a:pPr>
            <a:r>
              <a:rPr lang="zh-CN" altLang="en-US" sz="1400" dirty="0" smtClean="0">
                <a:latin typeface="+mn-ea"/>
                <a:ea typeface="+mn-ea"/>
              </a:rPr>
              <a:t>所有数值都根据各自国家</a:t>
            </a:r>
            <a:r>
              <a:rPr lang="en-US" altLang="zh-CN" sz="1400" dirty="0" smtClean="0">
                <a:latin typeface="+mn-ea"/>
                <a:ea typeface="+mn-ea"/>
              </a:rPr>
              <a:t>30</a:t>
            </a:r>
            <a:r>
              <a:rPr lang="en-US" altLang="zh-CN" sz="1400" dirty="0">
                <a:latin typeface="+mn-ea"/>
                <a:ea typeface="+mn-ea"/>
              </a:rPr>
              <a:t>-49 </a:t>
            </a:r>
            <a:r>
              <a:rPr lang="zh-CN" altLang="en-US" sz="1400" dirty="0" smtClean="0">
                <a:latin typeface="+mn-ea"/>
                <a:ea typeface="+mn-ea"/>
              </a:rPr>
              <a:t>岁群体的人均劳动力市场收入进行了标准化调整</a:t>
            </a:r>
            <a:endParaRPr lang="zh-CN" altLang="en-US" sz="1400" dirty="0">
              <a:latin typeface="+mn-ea"/>
              <a:ea typeface="+mn-ea"/>
            </a:endParaRPr>
          </a:p>
          <a:p>
            <a:pPr marL="285750" indent="-285750">
              <a:buFont typeface="Arial"/>
              <a:buChar char="•"/>
            </a:pPr>
            <a:r>
              <a:rPr lang="zh-CN" altLang="en-US" sz="1400" dirty="0" smtClean="0">
                <a:latin typeface="+mn-ea"/>
                <a:ea typeface="+mn-ea"/>
              </a:rPr>
              <a:t>按年龄</a:t>
            </a:r>
            <a:r>
              <a:rPr lang="en-US" altLang="zh-CN" sz="1400" dirty="0" smtClean="0">
                <a:latin typeface="+mn-ea"/>
                <a:ea typeface="+mn-ea"/>
              </a:rPr>
              <a:t>80: </a:t>
            </a:r>
            <a:r>
              <a:rPr lang="en-US" altLang="zh-CN" sz="1400" dirty="0">
                <a:latin typeface="+mn-ea"/>
                <a:ea typeface="+mn-ea"/>
              </a:rPr>
              <a:t>70%, </a:t>
            </a:r>
            <a:r>
              <a:rPr lang="zh-CN" altLang="en-US" sz="1400" dirty="0">
                <a:latin typeface="+mn-ea"/>
                <a:ea typeface="+mn-ea"/>
              </a:rPr>
              <a:t>按年龄 </a:t>
            </a:r>
            <a:r>
              <a:rPr lang="en-US" altLang="zh-CN" sz="1400" dirty="0">
                <a:latin typeface="+mn-ea"/>
                <a:ea typeface="+mn-ea"/>
              </a:rPr>
              <a:t>90: 79%</a:t>
            </a:r>
            <a:endParaRPr lang="zh-CN" altLang="en-US" sz="1400" dirty="0">
              <a:latin typeface="+mn-ea"/>
              <a:ea typeface="+mn-ea"/>
            </a:endParaRPr>
          </a:p>
          <a:p>
            <a:endParaRPr lang="da-DK" sz="1400" dirty="0">
              <a:ea typeface="宋体"/>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6541163"/>
            <a:ext cx="9144000" cy="320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TextBox 7"/>
          <p:cNvSpPr txBox="1"/>
          <p:nvPr/>
        </p:nvSpPr>
        <p:spPr>
          <a:xfrm>
            <a:off x="18008" y="6517220"/>
            <a:ext cx="4034227" cy="615553"/>
          </a:xfrm>
          <a:prstGeom prst="rect">
            <a:avLst/>
          </a:prstGeom>
          <a:noFill/>
        </p:spPr>
        <p:txBody>
          <a:bodyPr wrap="square" rtlCol="0">
            <a:spAutoFit/>
          </a:bodyPr>
          <a:lstStyle/>
          <a:p>
            <a:r>
              <a:rPr lang="da-DK" sz="1600" b="1" dirty="0" smtClean="0">
                <a:solidFill>
                  <a:schemeClr val="bg1"/>
                </a:solidFill>
                <a:ea typeface="宋体"/>
              </a:rPr>
              <a:t>Gal, </a:t>
            </a:r>
            <a:r>
              <a:rPr lang="da-DK" sz="1600" b="1" dirty="0" err="1" smtClean="0">
                <a:solidFill>
                  <a:schemeClr val="bg1"/>
                </a:solidFill>
                <a:ea typeface="宋体"/>
              </a:rPr>
              <a:t>Vanhuysse</a:t>
            </a:r>
            <a:r>
              <a:rPr lang="da-DK" sz="1600" b="1" dirty="0" smtClean="0">
                <a:solidFill>
                  <a:schemeClr val="bg1"/>
                </a:solidFill>
                <a:ea typeface="宋体"/>
              </a:rPr>
              <a:t>, </a:t>
            </a:r>
            <a:r>
              <a:rPr lang="da-DK" sz="1600" b="1" dirty="0" err="1" smtClean="0">
                <a:solidFill>
                  <a:schemeClr val="bg1"/>
                </a:solidFill>
                <a:ea typeface="宋体"/>
              </a:rPr>
              <a:t>Vargha</a:t>
            </a:r>
            <a:r>
              <a:rPr lang="da-DK" sz="1600" b="1" dirty="0" smtClean="0">
                <a:solidFill>
                  <a:schemeClr val="bg1"/>
                </a:solidFill>
                <a:ea typeface="宋体"/>
              </a:rPr>
              <a:t> (2017)</a:t>
            </a:r>
          </a:p>
          <a:p>
            <a:endParaRPr lang="da-DK" dirty="0">
              <a:ea typeface="宋体"/>
            </a:endParaRPr>
          </a:p>
        </p:txBody>
      </p:sp>
    </p:spTree>
    <p:extLst>
      <p:ext uri="{BB962C8B-B14F-4D97-AF65-F5344CB8AC3E}">
        <p14:creationId xmlns:p14="http://schemas.microsoft.com/office/powerpoint/2010/main" xmlns="" val="3994479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000" dirty="0" smtClean="0"/>
              <a:t>2. Defining </a:t>
            </a:r>
            <a:r>
              <a:rPr lang="en-GB" sz="2000" dirty="0"/>
              <a:t>lifecycle stages </a:t>
            </a:r>
            <a:r>
              <a:rPr lang="en-GB" sz="2000" dirty="0" smtClean="0"/>
              <a:t>according to </a:t>
            </a:r>
            <a:r>
              <a:rPr lang="en-GB" sz="2000" dirty="0" smtClean="0">
                <a:solidFill>
                  <a:srgbClr val="FF0000"/>
                </a:solidFill>
              </a:rPr>
              <a:t>time</a:t>
            </a:r>
            <a:r>
              <a:rPr lang="en-GB" sz="2000" dirty="0" smtClean="0"/>
              <a:t> </a:t>
            </a:r>
            <a:r>
              <a:rPr lang="en-GB" sz="2000" b="1" dirty="0" smtClean="0"/>
              <a:t>resource dependency</a:t>
            </a:r>
            <a:br>
              <a:rPr lang="en-GB" sz="2000" b="1" dirty="0" smtClean="0"/>
            </a:br>
            <a:r>
              <a:rPr lang="zh-CN" altLang="en-US" sz="2000" b="1" dirty="0" smtClean="0">
                <a:latin typeface="+mn-ea"/>
              </a:rPr>
              <a:t>根据时间资源依赖</a:t>
            </a:r>
            <a:r>
              <a:rPr lang="zh-CN" altLang="en-US" sz="2000" b="1" dirty="0">
                <a:latin typeface="+mn-ea"/>
              </a:rPr>
              <a:t>性确定生命周期各阶段</a:t>
            </a:r>
            <a:r>
              <a:rPr lang="en-GB" altLang="zh-CN" sz="2000" b="1" dirty="0">
                <a:latin typeface="+mn-ea"/>
              </a:rPr>
              <a:t> </a:t>
            </a:r>
            <a:r>
              <a:rPr lang="en-GB" sz="2000" b="1" dirty="0" smtClean="0"/>
              <a:t> </a:t>
            </a:r>
            <a:endParaRPr lang="da-DK" sz="2000" b="1" dirty="0"/>
          </a:p>
        </p:txBody>
      </p:sp>
      <p:pic>
        <p:nvPicPr>
          <p:cNvPr id="4" name="Kép 1"/>
          <p:cNvPicPr/>
          <p:nvPr/>
        </p:nvPicPr>
        <p:blipFill>
          <a:blip r:embed="rId2" cstate="print"/>
          <a:srcRect/>
          <a:stretch>
            <a:fillRect/>
          </a:stretch>
        </p:blipFill>
        <p:spPr bwMode="auto">
          <a:xfrm>
            <a:off x="1" y="2115325"/>
            <a:ext cx="9098718" cy="2411444"/>
          </a:xfrm>
          <a:prstGeom prst="rect">
            <a:avLst/>
          </a:prstGeom>
          <a:noFill/>
          <a:ln w="9525">
            <a:noFill/>
            <a:miter lim="800000"/>
            <a:headEnd/>
            <a:tailEnd/>
          </a:ln>
        </p:spPr>
      </p:pic>
      <p:sp>
        <p:nvSpPr>
          <p:cNvPr id="6" name="TextBox 5"/>
          <p:cNvSpPr txBox="1"/>
          <p:nvPr/>
        </p:nvSpPr>
        <p:spPr>
          <a:xfrm>
            <a:off x="296570" y="4554377"/>
            <a:ext cx="8600792" cy="1815882"/>
          </a:xfrm>
          <a:prstGeom prst="rect">
            <a:avLst/>
          </a:prstGeom>
          <a:noFill/>
        </p:spPr>
        <p:txBody>
          <a:bodyPr wrap="square" rtlCol="0">
            <a:spAutoFit/>
          </a:bodyPr>
          <a:lstStyle/>
          <a:p>
            <a:r>
              <a:rPr lang="en-GB" sz="1600" dirty="0" smtClean="0">
                <a:solidFill>
                  <a:srgbClr val="FF0000"/>
                </a:solidFill>
                <a:ea typeface="宋体"/>
              </a:rPr>
              <a:t>• </a:t>
            </a:r>
            <a:r>
              <a:rPr lang="en-GB" sz="1600" dirty="0" smtClean="0">
                <a:ea typeface="宋体"/>
              </a:rPr>
              <a:t>Net </a:t>
            </a:r>
            <a:r>
              <a:rPr lang="en-GB" sz="1600" dirty="0">
                <a:ea typeface="宋体"/>
              </a:rPr>
              <a:t>time transfers </a:t>
            </a:r>
            <a:r>
              <a:rPr lang="en-GB" sz="1600" dirty="0" smtClean="0">
                <a:ea typeface="宋体"/>
              </a:rPr>
              <a:t>remain large throughout </a:t>
            </a:r>
            <a:r>
              <a:rPr lang="en-GB" sz="1600" dirty="0">
                <a:ea typeface="宋体"/>
              </a:rPr>
              <a:t>childhood </a:t>
            </a:r>
            <a:r>
              <a:rPr lang="en-GB" sz="1600" dirty="0" smtClean="0">
                <a:ea typeface="宋体"/>
              </a:rPr>
              <a:t>and </a:t>
            </a:r>
            <a:r>
              <a:rPr lang="en-GB" sz="1600" dirty="0">
                <a:ea typeface="宋体"/>
              </a:rPr>
              <a:t>teenage </a:t>
            </a:r>
            <a:r>
              <a:rPr lang="en-GB" sz="1600" dirty="0" smtClean="0">
                <a:ea typeface="宋体"/>
              </a:rPr>
              <a:t>years: 60% at </a:t>
            </a:r>
            <a:r>
              <a:rPr lang="en-GB" sz="1600" dirty="0">
                <a:ea typeface="宋体"/>
              </a:rPr>
              <a:t>age 5, </a:t>
            </a:r>
            <a:r>
              <a:rPr lang="en-GB" sz="1600" dirty="0" smtClean="0">
                <a:ea typeface="宋体"/>
              </a:rPr>
              <a:t>33% at </a:t>
            </a:r>
            <a:r>
              <a:rPr lang="en-GB" sz="1600" dirty="0">
                <a:ea typeface="宋体"/>
              </a:rPr>
              <a:t>age 10, </a:t>
            </a:r>
            <a:r>
              <a:rPr lang="en-GB" sz="1600" dirty="0" smtClean="0">
                <a:ea typeface="宋体"/>
              </a:rPr>
              <a:t>20% </a:t>
            </a:r>
            <a:r>
              <a:rPr lang="en-GB" sz="1600" dirty="0">
                <a:ea typeface="宋体"/>
              </a:rPr>
              <a:t>at age 15</a:t>
            </a:r>
            <a:r>
              <a:rPr lang="en-GB" sz="1600" dirty="0" smtClean="0">
                <a:ea typeface="宋体"/>
              </a:rPr>
              <a:t>.</a:t>
            </a:r>
          </a:p>
          <a:p>
            <a:r>
              <a:rPr lang="en-GB" sz="1600" dirty="0">
                <a:ea typeface="宋体"/>
              </a:rPr>
              <a:t>• </a:t>
            </a:r>
            <a:r>
              <a:rPr lang="en-GB" sz="1600" dirty="0" smtClean="0">
                <a:ea typeface="宋体"/>
              </a:rPr>
              <a:t> Transfers negative from age </a:t>
            </a:r>
            <a:r>
              <a:rPr lang="en-GB" sz="1600" b="1" dirty="0" smtClean="0">
                <a:ea typeface="宋体"/>
              </a:rPr>
              <a:t>24</a:t>
            </a:r>
            <a:r>
              <a:rPr lang="en-GB" sz="1600" dirty="0" smtClean="0">
                <a:ea typeface="宋体"/>
              </a:rPr>
              <a:t> to </a:t>
            </a:r>
            <a:r>
              <a:rPr lang="en-GB" sz="1600" b="1" dirty="0" smtClean="0">
                <a:ea typeface="宋体"/>
              </a:rPr>
              <a:t>80</a:t>
            </a:r>
            <a:r>
              <a:rPr lang="en-GB" sz="1600" dirty="0" smtClean="0">
                <a:ea typeface="宋体"/>
              </a:rPr>
              <a:t>: </a:t>
            </a:r>
            <a:r>
              <a:rPr lang="en-GB" sz="1600" b="1" dirty="0" smtClean="0">
                <a:ea typeface="宋体"/>
              </a:rPr>
              <a:t>adulthood </a:t>
            </a:r>
            <a:r>
              <a:rPr lang="en-GB" sz="1600" b="1" dirty="0">
                <a:ea typeface="宋体"/>
              </a:rPr>
              <a:t>lasts significantly longer in terms of unpaid household </a:t>
            </a:r>
            <a:r>
              <a:rPr lang="en-GB" sz="1600" b="1" dirty="0" err="1" smtClean="0">
                <a:ea typeface="宋体"/>
              </a:rPr>
              <a:t>labor</a:t>
            </a:r>
            <a:endParaRPr lang="en-GB" sz="1600" b="1" dirty="0" smtClean="0">
              <a:ea typeface="宋体"/>
            </a:endParaRPr>
          </a:p>
          <a:p>
            <a:pPr marL="285750" indent="-285750">
              <a:buFont typeface="Arial"/>
              <a:buChar char="•"/>
            </a:pPr>
            <a:r>
              <a:rPr lang="zh-CN" altLang="en-US" sz="1600" dirty="0" smtClean="0">
                <a:latin typeface="+mn-ea"/>
                <a:ea typeface="+mn-ea"/>
              </a:rPr>
              <a:t>净时间转移在</a:t>
            </a:r>
            <a:r>
              <a:rPr lang="zh-CN" altLang="en-US" sz="1600" dirty="0">
                <a:latin typeface="+mn-ea"/>
                <a:ea typeface="+mn-ea"/>
              </a:rPr>
              <a:t>童</a:t>
            </a:r>
            <a:r>
              <a:rPr lang="zh-CN" altLang="en-US" sz="1600" dirty="0" smtClean="0">
                <a:latin typeface="+mn-ea"/>
                <a:ea typeface="+mn-ea"/>
              </a:rPr>
              <a:t>年和青少年阶段仍然很高</a:t>
            </a:r>
            <a:r>
              <a:rPr lang="en-US" altLang="zh-CN" sz="1600" dirty="0" smtClean="0">
                <a:latin typeface="+mn-ea"/>
                <a:ea typeface="+mn-ea"/>
              </a:rPr>
              <a:t>: 5</a:t>
            </a:r>
            <a:r>
              <a:rPr lang="zh-CN" altLang="en-US" sz="1600" dirty="0" smtClean="0">
                <a:latin typeface="+mn-ea"/>
                <a:ea typeface="+mn-ea"/>
              </a:rPr>
              <a:t>岁时为</a:t>
            </a:r>
            <a:r>
              <a:rPr lang="en-US" altLang="zh-CN" sz="1600" dirty="0" smtClean="0">
                <a:latin typeface="+mn-ea"/>
                <a:ea typeface="+mn-ea"/>
              </a:rPr>
              <a:t>60%</a:t>
            </a:r>
            <a:r>
              <a:rPr lang="zh-CN" altLang="en-US" sz="1600" dirty="0" smtClean="0">
                <a:latin typeface="+mn-ea"/>
                <a:ea typeface="+mn-ea"/>
              </a:rPr>
              <a:t>，</a:t>
            </a:r>
            <a:r>
              <a:rPr lang="en-US" altLang="zh-CN" sz="1600" dirty="0" smtClean="0">
                <a:latin typeface="+mn-ea"/>
                <a:ea typeface="+mn-ea"/>
              </a:rPr>
              <a:t>10</a:t>
            </a:r>
            <a:r>
              <a:rPr lang="zh-CN" altLang="en-US" sz="1600" dirty="0" smtClean="0">
                <a:latin typeface="+mn-ea"/>
                <a:ea typeface="+mn-ea"/>
              </a:rPr>
              <a:t>岁时为</a:t>
            </a:r>
            <a:r>
              <a:rPr lang="en-US" altLang="zh-CN" sz="1600" dirty="0" smtClean="0">
                <a:latin typeface="+mn-ea"/>
                <a:ea typeface="+mn-ea"/>
              </a:rPr>
              <a:t>33%</a:t>
            </a:r>
            <a:r>
              <a:rPr lang="zh-CN" altLang="en-US" sz="1600" dirty="0">
                <a:latin typeface="+mn-ea"/>
                <a:ea typeface="+mn-ea"/>
              </a:rPr>
              <a:t>，</a:t>
            </a:r>
            <a:r>
              <a:rPr lang="en-US" altLang="zh-CN" sz="1600" dirty="0" smtClean="0">
                <a:latin typeface="+mn-ea"/>
                <a:ea typeface="+mn-ea"/>
              </a:rPr>
              <a:t>15</a:t>
            </a:r>
            <a:r>
              <a:rPr lang="zh-CN" altLang="en-US" sz="1600" dirty="0" smtClean="0">
                <a:latin typeface="+mn-ea"/>
                <a:ea typeface="+mn-ea"/>
              </a:rPr>
              <a:t>岁时为</a:t>
            </a:r>
            <a:r>
              <a:rPr lang="zh-CN" altLang="zh-CN" sz="1600" dirty="0" smtClean="0">
                <a:latin typeface="+mn-ea"/>
                <a:ea typeface="+mn-ea"/>
              </a:rPr>
              <a:t>2</a:t>
            </a:r>
            <a:r>
              <a:rPr lang="en-US" altLang="zh-CN" sz="1600" dirty="0" smtClean="0">
                <a:latin typeface="+mn-ea"/>
                <a:ea typeface="+mn-ea"/>
              </a:rPr>
              <a:t>0%</a:t>
            </a:r>
            <a:r>
              <a:rPr lang="zh-CN" altLang="en-US" sz="1600" dirty="0" smtClean="0">
                <a:latin typeface="+mn-ea"/>
                <a:ea typeface="+mn-ea"/>
              </a:rPr>
              <a:t>。</a:t>
            </a:r>
            <a:endParaRPr lang="zh-CN" altLang="en-US" sz="1600" dirty="0">
              <a:latin typeface="+mn-ea"/>
              <a:ea typeface="+mn-ea"/>
            </a:endParaRPr>
          </a:p>
          <a:p>
            <a:pPr marL="285750" indent="-285750">
              <a:buFont typeface="Arial"/>
              <a:buChar char="•"/>
            </a:pPr>
            <a:r>
              <a:rPr lang="zh-CN" altLang="en-US" sz="1600" dirty="0" smtClean="0">
                <a:latin typeface="+mn-ea"/>
                <a:ea typeface="+mn-ea"/>
              </a:rPr>
              <a:t>从</a:t>
            </a:r>
            <a:r>
              <a:rPr lang="en-US" altLang="zh-CN" sz="1600" dirty="0" smtClean="0">
                <a:latin typeface="+mn-ea"/>
                <a:ea typeface="+mn-ea"/>
              </a:rPr>
              <a:t>24</a:t>
            </a:r>
            <a:r>
              <a:rPr lang="zh-CN" altLang="en-US" sz="1600" dirty="0" smtClean="0">
                <a:latin typeface="+mn-ea"/>
                <a:ea typeface="+mn-ea"/>
              </a:rPr>
              <a:t>到</a:t>
            </a:r>
            <a:r>
              <a:rPr lang="en-US" altLang="zh-CN" sz="1600" dirty="0" smtClean="0">
                <a:latin typeface="+mn-ea"/>
                <a:ea typeface="+mn-ea"/>
              </a:rPr>
              <a:t>80</a:t>
            </a:r>
            <a:r>
              <a:rPr lang="zh-CN" altLang="en-US" sz="1600" dirty="0" smtClean="0">
                <a:latin typeface="+mn-ea"/>
                <a:ea typeface="+mn-ea"/>
              </a:rPr>
              <a:t>岁，时间转移为负</a:t>
            </a:r>
            <a:r>
              <a:rPr lang="en-US" altLang="zh-CN" sz="1600" dirty="0" smtClean="0">
                <a:latin typeface="+mn-ea"/>
                <a:ea typeface="+mn-ea"/>
              </a:rPr>
              <a:t>: </a:t>
            </a:r>
            <a:r>
              <a:rPr lang="zh-CN" altLang="en-US" sz="1600" dirty="0" smtClean="0">
                <a:latin typeface="+mn-ea"/>
                <a:ea typeface="+mn-ea"/>
              </a:rPr>
              <a:t>在无偿家务劳动</a:t>
            </a:r>
            <a:r>
              <a:rPr lang="zh-CN" altLang="en-US" sz="1600" dirty="0">
                <a:latin typeface="+mn-ea"/>
                <a:ea typeface="+mn-ea"/>
              </a:rPr>
              <a:t>方面</a:t>
            </a:r>
            <a:r>
              <a:rPr lang="en-US" altLang="zh-CN" sz="1600" dirty="0">
                <a:latin typeface="+mn-ea"/>
                <a:ea typeface="+mn-ea"/>
              </a:rPr>
              <a:t>, </a:t>
            </a:r>
            <a:r>
              <a:rPr lang="zh-CN" altLang="en-US" sz="1600" dirty="0" smtClean="0">
                <a:latin typeface="+mn-ea"/>
                <a:ea typeface="+mn-ea"/>
              </a:rPr>
              <a:t>成年阶段的时间明显延长</a:t>
            </a:r>
            <a:endParaRPr lang="zh-CN" altLang="en-US" sz="1600" dirty="0">
              <a:latin typeface="+mn-ea"/>
              <a:ea typeface="+mn-ea"/>
            </a:endParaRPr>
          </a:p>
          <a:p>
            <a:endParaRPr lang="da-DK" sz="1600" b="1" dirty="0">
              <a:ea typeface="宋体"/>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6541163"/>
            <a:ext cx="9144000" cy="320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TextBox 7"/>
          <p:cNvSpPr txBox="1"/>
          <p:nvPr/>
        </p:nvSpPr>
        <p:spPr>
          <a:xfrm>
            <a:off x="18008" y="6517220"/>
            <a:ext cx="4034227" cy="615553"/>
          </a:xfrm>
          <a:prstGeom prst="rect">
            <a:avLst/>
          </a:prstGeom>
          <a:noFill/>
        </p:spPr>
        <p:txBody>
          <a:bodyPr wrap="square" rtlCol="0">
            <a:spAutoFit/>
          </a:bodyPr>
          <a:lstStyle/>
          <a:p>
            <a:r>
              <a:rPr lang="da-DK" sz="1600" b="1" dirty="0" smtClean="0">
                <a:solidFill>
                  <a:schemeClr val="bg1"/>
                </a:solidFill>
                <a:ea typeface="宋体"/>
              </a:rPr>
              <a:t>Gal, Vanhuysse, Vargha (2017)</a:t>
            </a:r>
            <a:endParaRPr lang="da-DK" sz="1600" b="1" dirty="0">
              <a:solidFill>
                <a:schemeClr val="bg1"/>
              </a:solidFill>
              <a:ea typeface="宋体"/>
            </a:endParaRPr>
          </a:p>
          <a:p>
            <a:endParaRPr lang="da-DK" dirty="0">
              <a:ea typeface="宋体"/>
            </a:endParaRPr>
          </a:p>
        </p:txBody>
      </p:sp>
      <p:sp>
        <p:nvSpPr>
          <p:cNvPr id="9" name="TextBox 4"/>
          <p:cNvSpPr txBox="1"/>
          <p:nvPr/>
        </p:nvSpPr>
        <p:spPr>
          <a:xfrm>
            <a:off x="260356" y="1727154"/>
            <a:ext cx="8637006" cy="400110"/>
          </a:xfrm>
          <a:prstGeom prst="rect">
            <a:avLst/>
          </a:prstGeom>
          <a:noFill/>
        </p:spPr>
        <p:txBody>
          <a:bodyPr wrap="square" rtlCol="0">
            <a:spAutoFit/>
          </a:bodyPr>
          <a:lstStyle/>
          <a:p>
            <a:r>
              <a:rPr lang="da-DK" sz="2000" b="1" dirty="0" smtClean="0">
                <a:solidFill>
                  <a:srgbClr val="FF0000"/>
                </a:solidFill>
                <a:latin typeface="Arial"/>
                <a:ea typeface="宋体"/>
                <a:cs typeface="Arial"/>
              </a:rPr>
              <a:t>LCD</a:t>
            </a:r>
            <a:r>
              <a:rPr lang="zh-CN" altLang="en-US" sz="2000" b="1" dirty="0" smtClean="0">
                <a:solidFill>
                  <a:srgbClr val="FF0000"/>
                </a:solidFill>
                <a:latin typeface="Arial"/>
                <a:ea typeface="+mn-ea"/>
                <a:cs typeface="Arial"/>
              </a:rPr>
              <a:t>（生命周期亏空</a:t>
            </a:r>
            <a:r>
              <a:rPr lang="en-US" altLang="zh-CN" sz="2000" b="1" dirty="0" smtClean="0">
                <a:solidFill>
                  <a:srgbClr val="FF0000"/>
                </a:solidFill>
                <a:latin typeface="Arial"/>
                <a:ea typeface="+mn-ea"/>
                <a:cs typeface="Arial"/>
              </a:rPr>
              <a:t>/</a:t>
            </a:r>
            <a:r>
              <a:rPr lang="zh-CN" altLang="en-US" sz="2000" b="1" dirty="0" smtClean="0">
                <a:solidFill>
                  <a:srgbClr val="FF0000"/>
                </a:solidFill>
                <a:latin typeface="Arial"/>
                <a:ea typeface="+mn-ea"/>
                <a:cs typeface="Arial"/>
              </a:rPr>
              <a:t>盈余）</a:t>
            </a:r>
            <a:r>
              <a:rPr lang="da-DK" sz="2000" b="1" dirty="0" smtClean="0">
                <a:latin typeface="Arial"/>
                <a:ea typeface="宋体"/>
                <a:cs typeface="Arial"/>
              </a:rPr>
              <a:t>	</a:t>
            </a:r>
            <a:r>
              <a:rPr lang="zh-CN" altLang="en-US" sz="2000" b="1" dirty="0" smtClean="0">
                <a:latin typeface="Arial"/>
                <a:ea typeface="+mn-ea"/>
                <a:cs typeface="Arial"/>
              </a:rPr>
              <a:t> </a:t>
            </a:r>
            <a:r>
              <a:rPr lang="da-DK" sz="2000" b="1" dirty="0" smtClean="0">
                <a:latin typeface="Arial"/>
                <a:ea typeface="宋体"/>
                <a:cs typeface="Arial"/>
              </a:rPr>
              <a:t>Time</a:t>
            </a:r>
            <a:r>
              <a:rPr lang="zh-CN" altLang="en-US" sz="2000" b="1" dirty="0" smtClean="0">
                <a:latin typeface="Arial"/>
                <a:ea typeface="+mn-ea"/>
                <a:cs typeface="Arial"/>
              </a:rPr>
              <a:t>时间</a:t>
            </a:r>
            <a:r>
              <a:rPr lang="da-DK" sz="2000" b="1" dirty="0" smtClean="0">
                <a:latin typeface="Arial"/>
                <a:ea typeface="宋体"/>
                <a:cs typeface="Arial"/>
              </a:rPr>
              <a:t>			</a:t>
            </a:r>
            <a:r>
              <a:rPr lang="zh-CN" altLang="en-US" sz="2000" b="1" dirty="0" smtClean="0">
                <a:latin typeface="Arial"/>
                <a:ea typeface="+mn-ea"/>
                <a:cs typeface="Arial"/>
              </a:rPr>
              <a:t>    </a:t>
            </a:r>
            <a:r>
              <a:rPr lang="da-DK" sz="2000" b="1" dirty="0" smtClean="0">
                <a:latin typeface="Arial"/>
                <a:ea typeface="宋体"/>
                <a:cs typeface="Arial"/>
              </a:rPr>
              <a:t>TLCD</a:t>
            </a:r>
            <a:r>
              <a:rPr lang="zh-CN" altLang="en-US" sz="2000" b="1" dirty="0" smtClean="0">
                <a:latin typeface="Arial"/>
                <a:ea typeface="+mn-ea"/>
                <a:cs typeface="Arial"/>
              </a:rPr>
              <a:t>（</a:t>
            </a:r>
            <a:r>
              <a:rPr lang="en-US" altLang="zh-CN" sz="2000" b="1" dirty="0" smtClean="0">
                <a:latin typeface="Arial"/>
                <a:ea typeface="+mn-ea"/>
                <a:cs typeface="Arial"/>
              </a:rPr>
              <a:t>LCD+</a:t>
            </a:r>
            <a:r>
              <a:rPr lang="zh-CN" altLang="en-US" sz="2000" b="1" dirty="0" smtClean="0">
                <a:latin typeface="Arial"/>
                <a:ea typeface="+mn-ea"/>
                <a:cs typeface="Arial"/>
              </a:rPr>
              <a:t>时间转移）</a:t>
            </a:r>
            <a:endParaRPr lang="da-DK" sz="2000" b="1" dirty="0">
              <a:latin typeface="Arial"/>
              <a:ea typeface="宋体"/>
              <a:cs typeface="Arial"/>
            </a:endParaRPr>
          </a:p>
        </p:txBody>
      </p:sp>
    </p:spTree>
    <p:extLst>
      <p:ext uri="{BB962C8B-B14F-4D97-AF65-F5344CB8AC3E}">
        <p14:creationId xmlns:p14="http://schemas.microsoft.com/office/powerpoint/2010/main" xmlns="" val="627841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7591"/>
            <a:ext cx="8229600" cy="1143000"/>
          </a:xfrm>
        </p:spPr>
        <p:txBody>
          <a:bodyPr/>
          <a:lstStyle/>
          <a:p>
            <a:r>
              <a:rPr lang="en-GB" sz="2000" dirty="0" smtClean="0"/>
              <a:t>3. Defining </a:t>
            </a:r>
            <a:r>
              <a:rPr lang="en-GB" sz="2000" dirty="0"/>
              <a:t>lifecycle stages </a:t>
            </a:r>
            <a:r>
              <a:rPr lang="en-GB" sz="2000" dirty="0" smtClean="0"/>
              <a:t>according to</a:t>
            </a:r>
            <a:r>
              <a:rPr lang="en-GB" sz="2400" dirty="0" smtClean="0"/>
              <a:t> </a:t>
            </a:r>
            <a:r>
              <a:rPr lang="en-GB" sz="2400" b="1" dirty="0" smtClean="0">
                <a:solidFill>
                  <a:srgbClr val="FF0000"/>
                </a:solidFill>
              </a:rPr>
              <a:t>total</a:t>
            </a:r>
            <a:r>
              <a:rPr lang="en-GB" sz="2400" dirty="0" smtClean="0"/>
              <a:t> </a:t>
            </a:r>
            <a:r>
              <a:rPr lang="en-GB" sz="2400" b="1" dirty="0" smtClean="0"/>
              <a:t>resource dependency</a:t>
            </a:r>
            <a:br>
              <a:rPr lang="en-GB" sz="2400" b="1" dirty="0" smtClean="0"/>
            </a:br>
            <a:r>
              <a:rPr lang="zh-CN" altLang="en-US" sz="2400" b="1" dirty="0" smtClean="0">
                <a:latin typeface="+mn-ea"/>
              </a:rPr>
              <a:t>根据两种资源依赖</a:t>
            </a:r>
            <a:r>
              <a:rPr lang="zh-CN" altLang="en-US" sz="2400" b="1" dirty="0">
                <a:latin typeface="+mn-ea"/>
              </a:rPr>
              <a:t>性确定生命周期各阶段</a:t>
            </a:r>
            <a:r>
              <a:rPr lang="en-GB" altLang="zh-CN" sz="2400" b="1" dirty="0">
                <a:latin typeface="+mn-ea"/>
              </a:rPr>
              <a:t> </a:t>
            </a:r>
            <a:r>
              <a:rPr lang="en-GB" sz="2400" b="1" dirty="0" smtClean="0"/>
              <a:t> </a:t>
            </a:r>
            <a:endParaRPr lang="da-DK" sz="2400" b="1" dirty="0"/>
          </a:p>
        </p:txBody>
      </p:sp>
      <p:pic>
        <p:nvPicPr>
          <p:cNvPr id="4" name="Kép 1"/>
          <p:cNvPicPr/>
          <p:nvPr/>
        </p:nvPicPr>
        <p:blipFill>
          <a:blip r:embed="rId2" cstate="print"/>
          <a:srcRect/>
          <a:stretch>
            <a:fillRect/>
          </a:stretch>
        </p:blipFill>
        <p:spPr bwMode="auto">
          <a:xfrm>
            <a:off x="0" y="1775637"/>
            <a:ext cx="9098718" cy="2411444"/>
          </a:xfrm>
          <a:prstGeom prst="rect">
            <a:avLst/>
          </a:prstGeom>
          <a:noFill/>
          <a:ln w="9525">
            <a:noFill/>
            <a:miter lim="800000"/>
            <a:headEnd/>
            <a:tailEnd/>
          </a:ln>
        </p:spPr>
      </p:pic>
      <p:sp>
        <p:nvSpPr>
          <p:cNvPr id="6" name="TextBox 5"/>
          <p:cNvSpPr txBox="1"/>
          <p:nvPr/>
        </p:nvSpPr>
        <p:spPr>
          <a:xfrm>
            <a:off x="248445" y="4448502"/>
            <a:ext cx="8600792" cy="1631216"/>
          </a:xfrm>
          <a:prstGeom prst="rect">
            <a:avLst/>
          </a:prstGeom>
          <a:noFill/>
        </p:spPr>
        <p:txBody>
          <a:bodyPr wrap="square" rtlCol="0">
            <a:spAutoFit/>
          </a:bodyPr>
          <a:lstStyle/>
          <a:p>
            <a:r>
              <a:rPr lang="en-GB" sz="2000" dirty="0" smtClean="0">
                <a:solidFill>
                  <a:srgbClr val="FF0000"/>
                </a:solidFill>
                <a:ea typeface="宋体"/>
              </a:rPr>
              <a:t>• </a:t>
            </a:r>
            <a:r>
              <a:rPr lang="en-GB" sz="2000" b="1" dirty="0" smtClean="0">
                <a:ea typeface="宋体"/>
              </a:rPr>
              <a:t>Europe </a:t>
            </a:r>
            <a:r>
              <a:rPr lang="en-GB" sz="2000" b="1" dirty="0">
                <a:ea typeface="宋体"/>
              </a:rPr>
              <a:t>is </a:t>
            </a:r>
            <a:r>
              <a:rPr lang="en-GB" sz="2000" b="1" dirty="0" smtClean="0">
                <a:ea typeface="宋体"/>
              </a:rPr>
              <a:t>an </a:t>
            </a:r>
            <a:r>
              <a:rPr lang="en-GB" sz="2000" b="1" u="sng" dirty="0">
                <a:ea typeface="宋体"/>
              </a:rPr>
              <a:t>idle </a:t>
            </a:r>
            <a:r>
              <a:rPr lang="en-GB" sz="2000" b="1" dirty="0" smtClean="0">
                <a:ea typeface="宋体"/>
              </a:rPr>
              <a:t>continent</a:t>
            </a:r>
            <a:r>
              <a:rPr lang="en-GB" sz="2000" dirty="0" smtClean="0">
                <a:ea typeface="宋体"/>
              </a:rPr>
              <a:t>: </a:t>
            </a:r>
            <a:r>
              <a:rPr lang="en-GB" sz="2000" i="1" dirty="0" smtClean="0">
                <a:ea typeface="宋体"/>
              </a:rPr>
              <a:t>long </a:t>
            </a:r>
            <a:r>
              <a:rPr lang="en-GB" sz="2000" i="1" dirty="0">
                <a:ea typeface="宋体"/>
              </a:rPr>
              <a:t>periods of childhood and of old </a:t>
            </a:r>
            <a:r>
              <a:rPr lang="en-GB" sz="2000" i="1" dirty="0" smtClean="0">
                <a:ea typeface="宋体"/>
              </a:rPr>
              <a:t>age; a short </a:t>
            </a:r>
            <a:r>
              <a:rPr lang="en-GB" sz="2000" i="1" dirty="0">
                <a:ea typeface="宋体"/>
              </a:rPr>
              <a:t>productive life </a:t>
            </a:r>
            <a:r>
              <a:rPr lang="en-GB" sz="2000" i="1" dirty="0" smtClean="0">
                <a:ea typeface="宋体"/>
              </a:rPr>
              <a:t>stage</a:t>
            </a:r>
            <a:endParaRPr lang="en-GB" sz="2000" dirty="0" smtClean="0">
              <a:ea typeface="宋体"/>
            </a:endParaRPr>
          </a:p>
          <a:p>
            <a:r>
              <a:rPr lang="en-GB" sz="2000" dirty="0">
                <a:ea typeface="宋体"/>
              </a:rPr>
              <a:t>• </a:t>
            </a:r>
            <a:r>
              <a:rPr lang="en-GB" sz="2000" dirty="0" smtClean="0">
                <a:ea typeface="宋体"/>
              </a:rPr>
              <a:t> TLCD childhood </a:t>
            </a:r>
            <a:r>
              <a:rPr lang="en-GB" sz="2000" dirty="0">
                <a:ea typeface="宋体"/>
              </a:rPr>
              <a:t>lasts </a:t>
            </a:r>
            <a:r>
              <a:rPr lang="en-GB" sz="2000" dirty="0" smtClean="0">
                <a:ea typeface="宋体"/>
              </a:rPr>
              <a:t>until </a:t>
            </a:r>
            <a:r>
              <a:rPr lang="en-GB" sz="2000" b="1" dirty="0" smtClean="0">
                <a:ea typeface="宋体"/>
              </a:rPr>
              <a:t>25</a:t>
            </a:r>
            <a:r>
              <a:rPr lang="en-GB" sz="2000" dirty="0" smtClean="0">
                <a:ea typeface="宋体"/>
              </a:rPr>
              <a:t>; old </a:t>
            </a:r>
            <a:r>
              <a:rPr lang="en-GB" sz="2000" dirty="0">
                <a:ea typeface="宋体"/>
              </a:rPr>
              <a:t>age </a:t>
            </a:r>
            <a:r>
              <a:rPr lang="en-GB" sz="2000" dirty="0" smtClean="0">
                <a:ea typeface="宋体"/>
              </a:rPr>
              <a:t>starts at </a:t>
            </a:r>
            <a:r>
              <a:rPr lang="en-GB" sz="2000" b="1" dirty="0" smtClean="0">
                <a:ea typeface="宋体"/>
              </a:rPr>
              <a:t>60</a:t>
            </a:r>
            <a:r>
              <a:rPr lang="en-GB" sz="2000" dirty="0" smtClean="0">
                <a:ea typeface="宋体"/>
              </a:rPr>
              <a:t> </a:t>
            </a:r>
          </a:p>
          <a:p>
            <a:r>
              <a:rPr lang="zh-CN" altLang="en-US" sz="2000" dirty="0" smtClean="0">
                <a:ea typeface="宋体"/>
              </a:rPr>
              <a:t>欧洲是一个懒散的地区：儿童阶段和老年阶段很长；活跃的生命阶段较短</a:t>
            </a:r>
            <a:endParaRPr lang="en-US" altLang="zh-CN" sz="2000" dirty="0" smtClean="0">
              <a:ea typeface="宋体"/>
            </a:endParaRPr>
          </a:p>
          <a:p>
            <a:r>
              <a:rPr lang="en-US" altLang="zh-CN" sz="2000" dirty="0" smtClean="0">
                <a:ea typeface="宋体"/>
              </a:rPr>
              <a:t>TLCD</a:t>
            </a:r>
            <a:r>
              <a:rPr lang="zh-CN" altLang="en-US" sz="2000" dirty="0" smtClean="0">
                <a:ea typeface="宋体"/>
              </a:rPr>
              <a:t>儿童期持续到</a:t>
            </a:r>
            <a:r>
              <a:rPr lang="en-US" altLang="zh-CN" sz="2000" dirty="0" smtClean="0">
                <a:ea typeface="宋体"/>
              </a:rPr>
              <a:t>25</a:t>
            </a:r>
            <a:r>
              <a:rPr lang="zh-CN" altLang="en-US" sz="2000" dirty="0" smtClean="0">
                <a:ea typeface="宋体"/>
              </a:rPr>
              <a:t>岁，老年期从</a:t>
            </a:r>
            <a:r>
              <a:rPr lang="en-US" altLang="zh-CN" sz="2000" dirty="0" smtClean="0">
                <a:ea typeface="宋体"/>
              </a:rPr>
              <a:t>60</a:t>
            </a:r>
            <a:r>
              <a:rPr lang="zh-CN" altLang="en-US" sz="2000" dirty="0" smtClean="0">
                <a:ea typeface="宋体"/>
              </a:rPr>
              <a:t>岁开始</a:t>
            </a:r>
            <a:endParaRPr lang="da-DK" sz="2000" dirty="0">
              <a:ea typeface="宋体"/>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6541163"/>
            <a:ext cx="9144000" cy="320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TextBox 7"/>
          <p:cNvSpPr txBox="1"/>
          <p:nvPr/>
        </p:nvSpPr>
        <p:spPr>
          <a:xfrm>
            <a:off x="18008" y="6517220"/>
            <a:ext cx="4034227" cy="615553"/>
          </a:xfrm>
          <a:prstGeom prst="rect">
            <a:avLst/>
          </a:prstGeom>
          <a:noFill/>
        </p:spPr>
        <p:txBody>
          <a:bodyPr wrap="square" rtlCol="0">
            <a:spAutoFit/>
          </a:bodyPr>
          <a:lstStyle/>
          <a:p>
            <a:r>
              <a:rPr lang="da-DK" sz="1600" b="1" dirty="0" smtClean="0">
                <a:solidFill>
                  <a:schemeClr val="bg1"/>
                </a:solidFill>
                <a:ea typeface="宋体"/>
              </a:rPr>
              <a:t>Gal, Vanhuysse, Vargha (2017)</a:t>
            </a:r>
            <a:endParaRPr lang="da-DK" sz="1600" b="1" dirty="0">
              <a:solidFill>
                <a:schemeClr val="bg1"/>
              </a:solidFill>
              <a:ea typeface="宋体"/>
            </a:endParaRPr>
          </a:p>
          <a:p>
            <a:endParaRPr lang="da-DK" dirty="0">
              <a:ea typeface="宋体"/>
            </a:endParaRPr>
          </a:p>
        </p:txBody>
      </p:sp>
      <p:sp>
        <p:nvSpPr>
          <p:cNvPr id="9" name="TextBox 4"/>
          <p:cNvSpPr txBox="1"/>
          <p:nvPr/>
        </p:nvSpPr>
        <p:spPr>
          <a:xfrm>
            <a:off x="248445" y="1270591"/>
            <a:ext cx="8637006" cy="369332"/>
          </a:xfrm>
          <a:prstGeom prst="rect">
            <a:avLst/>
          </a:prstGeom>
          <a:noFill/>
        </p:spPr>
        <p:txBody>
          <a:bodyPr wrap="square" rtlCol="0">
            <a:spAutoFit/>
          </a:bodyPr>
          <a:lstStyle/>
          <a:p>
            <a:r>
              <a:rPr lang="da-DK" b="1" dirty="0" smtClean="0">
                <a:solidFill>
                  <a:srgbClr val="FF0000"/>
                </a:solidFill>
                <a:latin typeface="Arial"/>
                <a:ea typeface="宋体"/>
                <a:cs typeface="Arial"/>
              </a:rPr>
              <a:t>LCD</a:t>
            </a:r>
            <a:r>
              <a:rPr lang="zh-CN" altLang="en-US" b="1" dirty="0" smtClean="0">
                <a:solidFill>
                  <a:srgbClr val="FF0000"/>
                </a:solidFill>
                <a:latin typeface="Arial"/>
                <a:ea typeface="+mn-ea"/>
                <a:cs typeface="Arial"/>
              </a:rPr>
              <a:t>（生命周期亏空</a:t>
            </a:r>
            <a:r>
              <a:rPr lang="en-US" altLang="zh-CN" b="1" dirty="0" smtClean="0">
                <a:solidFill>
                  <a:srgbClr val="FF0000"/>
                </a:solidFill>
                <a:latin typeface="Arial"/>
                <a:ea typeface="+mn-ea"/>
                <a:cs typeface="Arial"/>
              </a:rPr>
              <a:t>/</a:t>
            </a:r>
            <a:r>
              <a:rPr lang="zh-CN" altLang="en-US" b="1" dirty="0" smtClean="0">
                <a:solidFill>
                  <a:srgbClr val="FF0000"/>
                </a:solidFill>
                <a:latin typeface="Arial"/>
                <a:ea typeface="+mn-ea"/>
                <a:cs typeface="Arial"/>
              </a:rPr>
              <a:t>盈余）</a:t>
            </a:r>
            <a:r>
              <a:rPr lang="da-DK" b="1" dirty="0" smtClean="0">
                <a:latin typeface="Arial"/>
                <a:ea typeface="宋体"/>
                <a:cs typeface="Arial"/>
              </a:rPr>
              <a:t>	</a:t>
            </a:r>
            <a:r>
              <a:rPr lang="zh-CN" altLang="en-US" b="1" dirty="0" smtClean="0">
                <a:latin typeface="Arial"/>
                <a:ea typeface="+mn-ea"/>
                <a:cs typeface="Arial"/>
              </a:rPr>
              <a:t> </a:t>
            </a:r>
            <a:r>
              <a:rPr lang="da-DK" b="1" dirty="0" smtClean="0">
                <a:latin typeface="Arial"/>
                <a:ea typeface="宋体"/>
                <a:cs typeface="Arial"/>
              </a:rPr>
              <a:t>Time</a:t>
            </a:r>
            <a:r>
              <a:rPr lang="zh-CN" altLang="en-US" b="1" dirty="0" smtClean="0">
                <a:latin typeface="Arial"/>
                <a:ea typeface="+mn-ea"/>
                <a:cs typeface="Arial"/>
              </a:rPr>
              <a:t>时间</a:t>
            </a:r>
            <a:r>
              <a:rPr lang="da-DK" b="1" dirty="0" smtClean="0">
                <a:latin typeface="Arial"/>
                <a:ea typeface="宋体"/>
                <a:cs typeface="Arial"/>
              </a:rPr>
              <a:t>			</a:t>
            </a:r>
            <a:r>
              <a:rPr lang="zh-CN" altLang="en-US" b="1" dirty="0" smtClean="0">
                <a:latin typeface="Arial"/>
                <a:ea typeface="+mn-ea"/>
                <a:cs typeface="Arial"/>
              </a:rPr>
              <a:t>    </a:t>
            </a:r>
            <a:r>
              <a:rPr lang="da-DK" b="1" dirty="0" smtClean="0">
                <a:latin typeface="Arial"/>
                <a:ea typeface="宋体"/>
                <a:cs typeface="Arial"/>
              </a:rPr>
              <a:t>TLCD</a:t>
            </a:r>
            <a:r>
              <a:rPr lang="zh-CN" altLang="en-US" b="1" dirty="0" smtClean="0">
                <a:latin typeface="Arial"/>
                <a:ea typeface="+mn-ea"/>
                <a:cs typeface="Arial"/>
              </a:rPr>
              <a:t>（</a:t>
            </a:r>
            <a:r>
              <a:rPr lang="en-US" altLang="zh-CN" b="1" dirty="0" smtClean="0">
                <a:latin typeface="Arial"/>
                <a:ea typeface="+mn-ea"/>
                <a:cs typeface="Arial"/>
              </a:rPr>
              <a:t>LCD+</a:t>
            </a:r>
            <a:r>
              <a:rPr lang="zh-CN" altLang="en-US" b="1" dirty="0" smtClean="0">
                <a:latin typeface="Arial"/>
                <a:ea typeface="+mn-ea"/>
                <a:cs typeface="Arial"/>
              </a:rPr>
              <a:t>时间转移）</a:t>
            </a:r>
            <a:endParaRPr lang="da-DK" b="1" dirty="0">
              <a:latin typeface="Arial"/>
              <a:ea typeface="宋体"/>
              <a:cs typeface="Arial"/>
            </a:endParaRPr>
          </a:p>
        </p:txBody>
      </p:sp>
    </p:spTree>
    <p:extLst>
      <p:ext uri="{BB962C8B-B14F-4D97-AF65-F5344CB8AC3E}">
        <p14:creationId xmlns:p14="http://schemas.microsoft.com/office/powerpoint/2010/main" xmlns="" val="33849227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4004"/>
            <a:ext cx="8229600" cy="1417634"/>
          </a:xfrm>
        </p:spPr>
        <p:txBody>
          <a:bodyPr/>
          <a:lstStyle/>
          <a:p>
            <a:r>
              <a:rPr lang="en-GB" sz="3600" b="1" dirty="0"/>
              <a:t>Europe is a </a:t>
            </a:r>
            <a:r>
              <a:rPr lang="en-GB" sz="3600" b="1" i="1" dirty="0" smtClean="0"/>
              <a:t>child-oriented</a:t>
            </a:r>
            <a:r>
              <a:rPr lang="en-GB" sz="3600" b="1" dirty="0" smtClean="0"/>
              <a:t> continent</a:t>
            </a:r>
            <a:br>
              <a:rPr lang="en-GB" sz="3600" b="1" dirty="0" smtClean="0"/>
            </a:br>
            <a:r>
              <a:rPr lang="zh-CN" altLang="en-US" sz="3600" b="1" dirty="0" smtClean="0"/>
              <a:t>欧洲是重点关注儿童的地区</a:t>
            </a:r>
            <a:endParaRPr lang="da-DK" sz="3600" dirty="0"/>
          </a:p>
        </p:txBody>
      </p:sp>
      <p:sp>
        <p:nvSpPr>
          <p:cNvPr id="3" name="Content Placeholder 2"/>
          <p:cNvSpPr>
            <a:spLocks noGrp="1"/>
          </p:cNvSpPr>
          <p:nvPr>
            <p:ph idx="1"/>
          </p:nvPr>
        </p:nvSpPr>
        <p:spPr>
          <a:xfrm>
            <a:off x="457200" y="1722909"/>
            <a:ext cx="8229600" cy="4913380"/>
          </a:xfrm>
        </p:spPr>
        <p:txBody>
          <a:bodyPr/>
          <a:lstStyle/>
          <a:p>
            <a:r>
              <a:rPr lang="en-GB" sz="2400" dirty="0" smtClean="0"/>
              <a:t>Children 0-9 </a:t>
            </a:r>
            <a:r>
              <a:rPr lang="en-GB" sz="2400" dirty="0"/>
              <a:t>receive between </a:t>
            </a:r>
            <a:r>
              <a:rPr lang="en-GB" sz="2400" b="1" dirty="0"/>
              <a:t>129 </a:t>
            </a:r>
            <a:r>
              <a:rPr lang="en-GB" sz="2400" dirty="0"/>
              <a:t>and</a:t>
            </a:r>
            <a:r>
              <a:rPr lang="en-GB" sz="2400" b="1" dirty="0"/>
              <a:t> 92</a:t>
            </a:r>
            <a:r>
              <a:rPr lang="en-GB" sz="2400" dirty="0"/>
              <a:t>%: more than even the very oldest </a:t>
            </a:r>
            <a:r>
              <a:rPr lang="en-GB" sz="2400" dirty="0" smtClean="0"/>
              <a:t>old </a:t>
            </a:r>
            <a:r>
              <a:rPr lang="en-GB" sz="2400" dirty="0"/>
              <a:t>– those </a:t>
            </a:r>
            <a:r>
              <a:rPr lang="en-GB" sz="2400" dirty="0" smtClean="0"/>
              <a:t>90+</a:t>
            </a:r>
            <a:endParaRPr lang="da-DK" sz="2400" dirty="0"/>
          </a:p>
          <a:p>
            <a:r>
              <a:rPr lang="en-GB" sz="2400" dirty="0" smtClean="0"/>
              <a:t>Young </a:t>
            </a:r>
            <a:r>
              <a:rPr lang="en-GB" sz="2400" dirty="0"/>
              <a:t>Europeans still receive on average more than </a:t>
            </a:r>
            <a:r>
              <a:rPr lang="en-GB" sz="2400" dirty="0" smtClean="0"/>
              <a:t>70% right </a:t>
            </a:r>
            <a:r>
              <a:rPr lang="en-GB" sz="2400" i="1" dirty="0"/>
              <a:t>until they reach age </a:t>
            </a:r>
            <a:r>
              <a:rPr lang="en-GB" sz="2400" i="1" dirty="0" smtClean="0"/>
              <a:t>17</a:t>
            </a:r>
          </a:p>
          <a:p>
            <a:r>
              <a:rPr lang="en-GB" sz="2400" dirty="0" smtClean="0"/>
              <a:t>Elderly Europeans </a:t>
            </a:r>
            <a:r>
              <a:rPr lang="en-GB" sz="2400" dirty="0"/>
              <a:t>start receiving the same </a:t>
            </a:r>
            <a:r>
              <a:rPr lang="en-GB" sz="2400" dirty="0" smtClean="0"/>
              <a:t>70% </a:t>
            </a:r>
            <a:r>
              <a:rPr lang="en-GB" sz="2400" dirty="0"/>
              <a:t>share only </a:t>
            </a:r>
            <a:r>
              <a:rPr lang="en-GB" sz="2400" i="1" dirty="0"/>
              <a:t>after </a:t>
            </a:r>
            <a:r>
              <a:rPr lang="en-GB" sz="2400" i="1" dirty="0" smtClean="0"/>
              <a:t>80</a:t>
            </a:r>
          </a:p>
          <a:p>
            <a:r>
              <a:rPr lang="en-US" altLang="zh-CN" sz="2400" dirty="0"/>
              <a:t>0-</a:t>
            </a:r>
            <a:r>
              <a:rPr lang="en-US" altLang="zh-CN" sz="2400" dirty="0" smtClean="0"/>
              <a:t>9</a:t>
            </a:r>
            <a:r>
              <a:rPr lang="zh-CN" altLang="en-US" sz="2400" dirty="0" smtClean="0"/>
              <a:t>岁的儿童获得的资源转移介于</a:t>
            </a:r>
            <a:r>
              <a:rPr lang="en-US" altLang="zh-CN" sz="2400" dirty="0" smtClean="0"/>
              <a:t>92-129%</a:t>
            </a:r>
            <a:r>
              <a:rPr lang="zh-CN" altLang="en-US" sz="2400" dirty="0" smtClean="0"/>
              <a:t>：甚至高于年龄最大的群体，即</a:t>
            </a:r>
            <a:r>
              <a:rPr lang="en-US" altLang="zh-CN" sz="2400" dirty="0" smtClean="0"/>
              <a:t>90</a:t>
            </a:r>
            <a:r>
              <a:rPr lang="zh-CN" altLang="en-US" sz="2400" dirty="0" smtClean="0"/>
              <a:t>岁以上的群体。</a:t>
            </a:r>
            <a:endParaRPr lang="en-US" altLang="zh-CN" sz="2400" dirty="0"/>
          </a:p>
          <a:p>
            <a:r>
              <a:rPr lang="zh-CN" altLang="en-US" sz="2400" dirty="0" smtClean="0"/>
              <a:t>欧洲的</a:t>
            </a:r>
            <a:r>
              <a:rPr lang="zh-CN" altLang="en-US" sz="2400" dirty="0"/>
              <a:t>年轻</a:t>
            </a:r>
            <a:r>
              <a:rPr lang="zh-CN" altLang="en-US" sz="2400" dirty="0" smtClean="0"/>
              <a:t>人仍然平均可获得超过</a:t>
            </a:r>
            <a:r>
              <a:rPr lang="en-US" altLang="zh-CN" sz="2400" dirty="0"/>
              <a:t>70% </a:t>
            </a:r>
            <a:r>
              <a:rPr lang="zh-CN" altLang="en-US" sz="2400" dirty="0"/>
              <a:t>的权利</a:t>
            </a:r>
            <a:r>
              <a:rPr lang="en-US" altLang="zh-CN" sz="2400" dirty="0"/>
              <a:t>, </a:t>
            </a:r>
            <a:r>
              <a:rPr lang="zh-CN" altLang="en-US" sz="2400" dirty="0"/>
              <a:t>直</a:t>
            </a:r>
            <a:r>
              <a:rPr lang="zh-CN" altLang="en-US" sz="2400" dirty="0" smtClean="0"/>
              <a:t>到</a:t>
            </a:r>
            <a:r>
              <a:rPr lang="en-US" altLang="zh-CN" sz="2400" dirty="0" smtClean="0"/>
              <a:t>17</a:t>
            </a:r>
            <a:r>
              <a:rPr lang="zh-CN" altLang="en-US" sz="2400" dirty="0"/>
              <a:t>岁</a:t>
            </a:r>
          </a:p>
          <a:p>
            <a:r>
              <a:rPr lang="zh-CN" altLang="en-US" sz="2400" dirty="0"/>
              <a:t>在</a:t>
            </a:r>
            <a:r>
              <a:rPr lang="en-US" altLang="zh-CN" sz="2400" dirty="0"/>
              <a:t>80</a:t>
            </a:r>
            <a:r>
              <a:rPr lang="zh-CN" altLang="en-US" sz="2400" dirty="0"/>
              <a:t>之后</a:t>
            </a:r>
            <a:r>
              <a:rPr lang="en-US" altLang="zh-CN" sz="2400" dirty="0"/>
              <a:t>, </a:t>
            </a:r>
            <a:r>
              <a:rPr lang="zh-CN" altLang="en-US" sz="2400" dirty="0"/>
              <a:t>欧洲的</a:t>
            </a:r>
            <a:r>
              <a:rPr lang="zh-CN" altLang="en-US" sz="2400" dirty="0" smtClean="0"/>
              <a:t>老年人开始按同样的比例</a:t>
            </a:r>
            <a:r>
              <a:rPr lang="en-US" altLang="zh-CN" sz="2400" dirty="0" smtClean="0"/>
              <a:t>70%</a:t>
            </a:r>
            <a:r>
              <a:rPr lang="zh-CN" altLang="en-US" sz="2400" dirty="0" smtClean="0"/>
              <a:t>获取。</a:t>
            </a:r>
            <a:endParaRPr lang="da-DK" sz="2400" i="1" dirty="0"/>
          </a:p>
        </p:txBody>
      </p:sp>
      <p:pic>
        <p:nvPicPr>
          <p:cNvPr id="4" name="Picture 3"/>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6541163"/>
            <a:ext cx="9144000" cy="320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TextBox 4"/>
          <p:cNvSpPr txBox="1"/>
          <p:nvPr/>
        </p:nvSpPr>
        <p:spPr>
          <a:xfrm>
            <a:off x="18008" y="6517220"/>
            <a:ext cx="4034227" cy="615553"/>
          </a:xfrm>
          <a:prstGeom prst="rect">
            <a:avLst/>
          </a:prstGeom>
          <a:noFill/>
        </p:spPr>
        <p:txBody>
          <a:bodyPr wrap="square" rtlCol="0">
            <a:spAutoFit/>
          </a:bodyPr>
          <a:lstStyle/>
          <a:p>
            <a:r>
              <a:rPr lang="da-DK" sz="1600" b="1" dirty="0" smtClean="0">
                <a:solidFill>
                  <a:schemeClr val="bg1"/>
                </a:solidFill>
                <a:ea typeface="宋体"/>
              </a:rPr>
              <a:t>Gal, Vanhuysse, Vargha (2017)</a:t>
            </a:r>
            <a:endParaRPr lang="da-DK" sz="1600" b="1" dirty="0">
              <a:solidFill>
                <a:schemeClr val="bg1"/>
              </a:solidFill>
              <a:ea typeface="宋体"/>
            </a:endParaRPr>
          </a:p>
          <a:p>
            <a:endParaRPr lang="da-DK" dirty="0">
              <a:ea typeface="宋体"/>
            </a:endParaRPr>
          </a:p>
        </p:txBody>
      </p:sp>
    </p:spTree>
    <p:extLst>
      <p:ext uri="{BB962C8B-B14F-4D97-AF65-F5344CB8AC3E}">
        <p14:creationId xmlns:p14="http://schemas.microsoft.com/office/powerpoint/2010/main" xmlns="" val="362107859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8223"/>
            <a:ext cx="8229600" cy="1143000"/>
          </a:xfrm>
        </p:spPr>
        <p:txBody>
          <a:bodyPr/>
          <a:lstStyle/>
          <a:p>
            <a:pPr>
              <a:spcBef>
                <a:spcPts val="0"/>
              </a:spcBef>
            </a:pPr>
            <a:r>
              <a:rPr lang="en-GB" sz="2400" b="1" dirty="0" smtClean="0"/>
              <a:t>Completing </a:t>
            </a:r>
            <a:r>
              <a:rPr lang="en-GB" sz="2400" b="1" dirty="0"/>
              <a:t>the picture stepwise: </a:t>
            </a:r>
            <a:r>
              <a:rPr lang="en-GB" sz="2400" b="1" dirty="0" smtClean="0"/>
              <a:t/>
            </a:r>
            <a:br>
              <a:rPr lang="en-GB" sz="2400" b="1" dirty="0" smtClean="0"/>
            </a:br>
            <a:r>
              <a:rPr lang="zh-CN" altLang="en-US" sz="2400" b="1" dirty="0" smtClean="0"/>
              <a:t>一步步看清全局：</a:t>
            </a:r>
            <a:r>
              <a:rPr lang="en-US" altLang="zh-CN" sz="2400" b="1" dirty="0" smtClean="0"/>
              <a:t/>
            </a:r>
            <a:br>
              <a:rPr lang="en-US" altLang="zh-CN" sz="2400" b="1" dirty="0" smtClean="0"/>
            </a:br>
            <a:r>
              <a:rPr lang="en-GB" sz="1400" b="1" dirty="0" smtClean="0"/>
              <a:t>from </a:t>
            </a:r>
            <a:r>
              <a:rPr lang="en-GB" sz="1400" b="1" dirty="0"/>
              <a:t>public to private and time transfers</a:t>
            </a:r>
            <a:r>
              <a:rPr lang="da-DK" sz="1400" dirty="0"/>
              <a:t/>
            </a:r>
            <a:br>
              <a:rPr lang="da-DK" sz="1400" dirty="0"/>
            </a:br>
            <a:r>
              <a:rPr lang="zh-CN" altLang="en-US" sz="1400" dirty="0" smtClean="0"/>
              <a:t>从公共转移到私人转移和时间转移</a:t>
            </a:r>
            <a:endParaRPr lang="da-DK" sz="1400" dirty="0"/>
          </a:p>
        </p:txBody>
      </p:sp>
      <p:pic>
        <p:nvPicPr>
          <p:cNvPr id="4" name="Kép 2"/>
          <p:cNvPicPr/>
          <p:nvPr/>
        </p:nvPicPr>
        <p:blipFill>
          <a:blip r:embed="rId2" cstate="print"/>
          <a:srcRect/>
          <a:stretch>
            <a:fillRect/>
          </a:stretch>
        </p:blipFill>
        <p:spPr bwMode="auto">
          <a:xfrm>
            <a:off x="0" y="1722923"/>
            <a:ext cx="9144000" cy="2391878"/>
          </a:xfrm>
          <a:prstGeom prst="rect">
            <a:avLst/>
          </a:prstGeom>
          <a:noFill/>
          <a:ln w="9525">
            <a:noFill/>
            <a:miter lim="800000"/>
            <a:headEnd/>
            <a:tailEnd/>
          </a:ln>
        </p:spPr>
      </p:pic>
      <p:sp>
        <p:nvSpPr>
          <p:cNvPr id="5" name="TextBox 4"/>
          <p:cNvSpPr txBox="1"/>
          <p:nvPr/>
        </p:nvSpPr>
        <p:spPr>
          <a:xfrm>
            <a:off x="389298" y="1076591"/>
            <a:ext cx="8637006" cy="646331"/>
          </a:xfrm>
          <a:prstGeom prst="rect">
            <a:avLst/>
          </a:prstGeom>
          <a:noFill/>
        </p:spPr>
        <p:txBody>
          <a:bodyPr wrap="square" rtlCol="0">
            <a:spAutoFit/>
          </a:bodyPr>
          <a:lstStyle/>
          <a:p>
            <a:r>
              <a:rPr lang="da-DK" b="1" dirty="0" smtClean="0">
                <a:solidFill>
                  <a:srgbClr val="FF0000"/>
                </a:solidFill>
                <a:ea typeface="宋体"/>
              </a:rPr>
              <a:t> Net </a:t>
            </a:r>
            <a:r>
              <a:rPr lang="da-DK" b="1" i="1" dirty="0" smtClean="0">
                <a:solidFill>
                  <a:srgbClr val="FF0000"/>
                </a:solidFill>
                <a:ea typeface="宋体"/>
              </a:rPr>
              <a:t>public</a:t>
            </a:r>
            <a:r>
              <a:rPr lang="da-DK" b="1" dirty="0" smtClean="0">
                <a:solidFill>
                  <a:srgbClr val="FF0000"/>
                </a:solidFill>
                <a:ea typeface="宋体"/>
              </a:rPr>
              <a:t> transfers</a:t>
            </a:r>
            <a:r>
              <a:rPr lang="zh-CN" altLang="en-US" b="1" dirty="0" smtClean="0">
                <a:solidFill>
                  <a:srgbClr val="FF0000"/>
                </a:solidFill>
                <a:ea typeface="宋体"/>
              </a:rPr>
              <a:t>净社会转移</a:t>
            </a:r>
            <a:r>
              <a:rPr lang="da-DK" b="1" dirty="0" smtClean="0">
                <a:ea typeface="宋体"/>
              </a:rPr>
              <a:t>	</a:t>
            </a:r>
            <a:r>
              <a:rPr lang="da-DK" sz="3600" b="1" dirty="0" smtClean="0">
                <a:solidFill>
                  <a:srgbClr val="FF0000"/>
                </a:solidFill>
                <a:ea typeface="宋体"/>
              </a:rPr>
              <a:t>	</a:t>
            </a:r>
            <a:r>
              <a:rPr lang="da-DK" b="1" dirty="0" smtClean="0">
                <a:ea typeface="宋体"/>
              </a:rPr>
              <a:t>		</a:t>
            </a:r>
            <a:r>
              <a:rPr lang="da-DK" b="1" dirty="0" smtClean="0">
                <a:ea typeface="宋体"/>
              </a:rPr>
              <a:t>                TLCD</a:t>
            </a:r>
            <a:endParaRPr lang="da-DK" b="1" dirty="0">
              <a:ea typeface="宋体"/>
            </a:endParaRPr>
          </a:p>
        </p:txBody>
      </p:sp>
      <p:sp>
        <p:nvSpPr>
          <p:cNvPr id="6" name="TextBox 5"/>
          <p:cNvSpPr txBox="1"/>
          <p:nvPr/>
        </p:nvSpPr>
        <p:spPr>
          <a:xfrm>
            <a:off x="163629" y="4114801"/>
            <a:ext cx="8862675" cy="2585323"/>
          </a:xfrm>
          <a:prstGeom prst="rect">
            <a:avLst/>
          </a:prstGeom>
          <a:noFill/>
        </p:spPr>
        <p:txBody>
          <a:bodyPr wrap="square" rtlCol="0">
            <a:spAutoFit/>
          </a:bodyPr>
          <a:lstStyle/>
          <a:p>
            <a:r>
              <a:rPr lang="en-GB" dirty="0">
                <a:solidFill>
                  <a:srgbClr val="FF0000"/>
                </a:solidFill>
                <a:ea typeface="宋体"/>
              </a:rPr>
              <a:t>• </a:t>
            </a:r>
            <a:r>
              <a:rPr lang="en-GB" b="1" dirty="0" smtClean="0">
                <a:ea typeface="宋体"/>
              </a:rPr>
              <a:t>European </a:t>
            </a:r>
            <a:r>
              <a:rPr lang="en-GB" b="1" dirty="0">
                <a:ea typeface="宋体"/>
              </a:rPr>
              <a:t>welfare </a:t>
            </a:r>
            <a:r>
              <a:rPr lang="en-GB" b="1" i="1" dirty="0">
                <a:ea typeface="宋体"/>
              </a:rPr>
              <a:t>states</a:t>
            </a:r>
            <a:r>
              <a:rPr lang="en-GB" b="1" dirty="0">
                <a:ea typeface="宋体"/>
              </a:rPr>
              <a:t> are pro-elderly </a:t>
            </a:r>
            <a:r>
              <a:rPr lang="en-GB" b="1" dirty="0" smtClean="0">
                <a:ea typeface="宋体"/>
              </a:rPr>
              <a:t>oriented</a:t>
            </a:r>
          </a:p>
          <a:p>
            <a:r>
              <a:rPr lang="en-GB" dirty="0" smtClean="0">
                <a:solidFill>
                  <a:srgbClr val="FF0000"/>
                </a:solidFill>
                <a:ea typeface="宋体"/>
              </a:rPr>
              <a:t>• </a:t>
            </a:r>
            <a:r>
              <a:rPr lang="en-GB" dirty="0" smtClean="0">
                <a:ea typeface="宋体"/>
              </a:rPr>
              <a:t>Highest </a:t>
            </a:r>
            <a:r>
              <a:rPr lang="en-GB" dirty="0">
                <a:ea typeface="宋体"/>
              </a:rPr>
              <a:t>net public transfer in </a:t>
            </a:r>
            <a:r>
              <a:rPr lang="en-GB" dirty="0" smtClean="0">
                <a:ea typeface="宋体"/>
              </a:rPr>
              <a:t>childhood </a:t>
            </a:r>
            <a:r>
              <a:rPr lang="en-GB" dirty="0">
                <a:ea typeface="宋体"/>
              </a:rPr>
              <a:t>around age 12-13, but </a:t>
            </a:r>
            <a:r>
              <a:rPr lang="en-GB" dirty="0" smtClean="0">
                <a:ea typeface="宋体"/>
              </a:rPr>
              <a:t>is </a:t>
            </a:r>
            <a:r>
              <a:rPr lang="en-GB" dirty="0">
                <a:ea typeface="宋体"/>
              </a:rPr>
              <a:t>less than </a:t>
            </a:r>
            <a:r>
              <a:rPr lang="en-GB" dirty="0" smtClean="0">
                <a:ea typeface="宋体"/>
              </a:rPr>
              <a:t>1/4 </a:t>
            </a:r>
            <a:r>
              <a:rPr lang="en-GB" dirty="0">
                <a:ea typeface="宋体"/>
              </a:rPr>
              <a:t>of prime-age earnings.  </a:t>
            </a:r>
            <a:r>
              <a:rPr lang="en-GB" dirty="0" smtClean="0">
                <a:ea typeface="宋体"/>
              </a:rPr>
              <a:t>All </a:t>
            </a:r>
            <a:r>
              <a:rPr lang="en-GB" dirty="0">
                <a:ea typeface="宋体"/>
              </a:rPr>
              <a:t>Europeans aged </a:t>
            </a:r>
            <a:r>
              <a:rPr lang="en-GB" dirty="0" smtClean="0">
                <a:ea typeface="宋体"/>
              </a:rPr>
              <a:t>65+ </a:t>
            </a:r>
            <a:r>
              <a:rPr lang="en-GB" dirty="0">
                <a:ea typeface="宋体"/>
              </a:rPr>
              <a:t>receive more </a:t>
            </a:r>
            <a:endParaRPr lang="en-GB" dirty="0" smtClean="0">
              <a:ea typeface="宋体"/>
            </a:endParaRPr>
          </a:p>
          <a:p>
            <a:r>
              <a:rPr lang="en-GB" dirty="0" smtClean="0">
                <a:solidFill>
                  <a:srgbClr val="FF0000"/>
                </a:solidFill>
                <a:ea typeface="宋体"/>
              </a:rPr>
              <a:t>• </a:t>
            </a:r>
            <a:r>
              <a:rPr lang="en-GB" dirty="0" smtClean="0">
                <a:ea typeface="宋体"/>
              </a:rPr>
              <a:t>Welfare </a:t>
            </a:r>
            <a:r>
              <a:rPr lang="en-GB" dirty="0">
                <a:ea typeface="宋体"/>
              </a:rPr>
              <a:t>state </a:t>
            </a:r>
            <a:r>
              <a:rPr lang="en-GB" dirty="0" smtClean="0">
                <a:ea typeface="宋体"/>
              </a:rPr>
              <a:t>dependency </a:t>
            </a:r>
            <a:r>
              <a:rPr lang="en-GB" dirty="0">
                <a:ea typeface="宋体"/>
              </a:rPr>
              <a:t>adulthood </a:t>
            </a:r>
            <a:r>
              <a:rPr lang="en-GB" dirty="0" smtClean="0">
                <a:ea typeface="宋体"/>
              </a:rPr>
              <a:t>only </a:t>
            </a:r>
            <a:r>
              <a:rPr lang="en-GB" dirty="0" err="1" smtClean="0">
                <a:ea typeface="宋体"/>
              </a:rPr>
              <a:t>betw</a:t>
            </a:r>
            <a:r>
              <a:rPr lang="en-GB" dirty="0" smtClean="0">
                <a:ea typeface="宋体"/>
              </a:rPr>
              <a:t>. ages </a:t>
            </a:r>
            <a:r>
              <a:rPr lang="en-GB" b="1" dirty="0">
                <a:ea typeface="宋体"/>
              </a:rPr>
              <a:t>21</a:t>
            </a:r>
            <a:r>
              <a:rPr lang="en-GB" dirty="0">
                <a:ea typeface="宋体"/>
              </a:rPr>
              <a:t> </a:t>
            </a:r>
            <a:r>
              <a:rPr lang="en-GB" dirty="0" smtClean="0">
                <a:ea typeface="宋体"/>
              </a:rPr>
              <a:t>– </a:t>
            </a:r>
            <a:r>
              <a:rPr lang="en-GB" b="1" dirty="0" smtClean="0">
                <a:ea typeface="宋体"/>
              </a:rPr>
              <a:t>61</a:t>
            </a:r>
          </a:p>
          <a:p>
            <a:r>
              <a:rPr lang="zh-CN" altLang="en-US" dirty="0" smtClean="0">
                <a:ea typeface="宋体"/>
              </a:rPr>
              <a:t>欧洲</a:t>
            </a:r>
            <a:r>
              <a:rPr lang="zh-CN" altLang="en-US" dirty="0">
                <a:ea typeface="宋体"/>
              </a:rPr>
              <a:t>福利</a:t>
            </a:r>
            <a:r>
              <a:rPr lang="zh-CN" altLang="en-US" dirty="0" smtClean="0">
                <a:ea typeface="宋体"/>
              </a:rPr>
              <a:t>国家具有有利于老年群体的倾向</a:t>
            </a:r>
            <a:endParaRPr lang="zh-CN" altLang="en-US" dirty="0">
              <a:ea typeface="宋体"/>
            </a:endParaRPr>
          </a:p>
          <a:p>
            <a:r>
              <a:rPr lang="en-US" altLang="zh-CN" dirty="0">
                <a:ea typeface="宋体"/>
              </a:rPr>
              <a:t>·12-13 </a:t>
            </a:r>
            <a:r>
              <a:rPr lang="zh-CN" altLang="en-US" dirty="0">
                <a:ea typeface="宋体"/>
              </a:rPr>
              <a:t>岁左右儿</a:t>
            </a:r>
            <a:r>
              <a:rPr lang="zh-CN" altLang="en-US" dirty="0" smtClean="0">
                <a:ea typeface="宋体"/>
              </a:rPr>
              <a:t>童的净公共转移最高</a:t>
            </a:r>
            <a:r>
              <a:rPr lang="en-US" altLang="zh-CN" dirty="0" smtClean="0">
                <a:ea typeface="宋体"/>
              </a:rPr>
              <a:t>, </a:t>
            </a:r>
            <a:r>
              <a:rPr lang="zh-CN" altLang="en-US" dirty="0">
                <a:ea typeface="宋体"/>
              </a:rPr>
              <a:t>但</a:t>
            </a:r>
            <a:r>
              <a:rPr lang="zh-CN" altLang="en-US" dirty="0" smtClean="0">
                <a:ea typeface="宋体"/>
              </a:rPr>
              <a:t>不到黄金年龄收入的四分之一。 </a:t>
            </a:r>
            <a:r>
              <a:rPr lang="en-US" altLang="zh-CN" dirty="0">
                <a:ea typeface="宋体"/>
              </a:rPr>
              <a:t>65</a:t>
            </a:r>
            <a:r>
              <a:rPr lang="zh-CN" altLang="en-US" dirty="0">
                <a:ea typeface="宋体"/>
              </a:rPr>
              <a:t>岁</a:t>
            </a:r>
            <a:r>
              <a:rPr lang="zh-CN" altLang="en-US" dirty="0" smtClean="0">
                <a:ea typeface="宋体"/>
              </a:rPr>
              <a:t>以上的欧洲人获得更</a:t>
            </a:r>
            <a:r>
              <a:rPr lang="zh-CN" altLang="en-US" dirty="0">
                <a:ea typeface="宋体"/>
              </a:rPr>
              <a:t>多</a:t>
            </a:r>
          </a:p>
          <a:p>
            <a:r>
              <a:rPr lang="en-US" altLang="zh-CN" dirty="0">
                <a:ea typeface="宋体"/>
              </a:rPr>
              <a:t>·</a:t>
            </a:r>
            <a:r>
              <a:rPr lang="zh-CN" altLang="en-US" dirty="0">
                <a:ea typeface="宋体"/>
              </a:rPr>
              <a:t>福利国家依赖</a:t>
            </a:r>
            <a:r>
              <a:rPr lang="zh-CN" altLang="en-US" dirty="0" smtClean="0">
                <a:ea typeface="宋体"/>
              </a:rPr>
              <a:t>性成人仅在</a:t>
            </a:r>
            <a:r>
              <a:rPr lang="en-US" altLang="zh-CN" dirty="0" smtClean="0">
                <a:ea typeface="宋体"/>
              </a:rPr>
              <a:t>21</a:t>
            </a:r>
            <a:r>
              <a:rPr lang="en-US" altLang="zh-CN" dirty="0">
                <a:ea typeface="宋体"/>
              </a:rPr>
              <a:t>-</a:t>
            </a:r>
            <a:r>
              <a:rPr lang="en-US" altLang="zh-CN" dirty="0" smtClean="0">
                <a:ea typeface="宋体"/>
              </a:rPr>
              <a:t>61</a:t>
            </a:r>
            <a:r>
              <a:rPr lang="zh-CN" altLang="en-US" dirty="0" smtClean="0">
                <a:ea typeface="宋体"/>
              </a:rPr>
              <a:t>岁之间</a:t>
            </a:r>
            <a:endParaRPr lang="zh-CN" altLang="en-US" dirty="0">
              <a:ea typeface="宋体"/>
            </a:endParaRPr>
          </a:p>
          <a:p>
            <a:endParaRPr lang="da-DK" b="1" dirty="0">
              <a:ea typeface="宋体"/>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6541163"/>
            <a:ext cx="9144000" cy="320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TextBox 7"/>
          <p:cNvSpPr txBox="1"/>
          <p:nvPr/>
        </p:nvSpPr>
        <p:spPr>
          <a:xfrm>
            <a:off x="18008" y="6517220"/>
            <a:ext cx="4034227" cy="615553"/>
          </a:xfrm>
          <a:prstGeom prst="rect">
            <a:avLst/>
          </a:prstGeom>
          <a:noFill/>
        </p:spPr>
        <p:txBody>
          <a:bodyPr wrap="square" rtlCol="0">
            <a:spAutoFit/>
          </a:bodyPr>
          <a:lstStyle/>
          <a:p>
            <a:r>
              <a:rPr lang="da-DK" sz="1600" b="1" dirty="0" smtClean="0">
                <a:solidFill>
                  <a:schemeClr val="bg1"/>
                </a:solidFill>
                <a:ea typeface="宋体"/>
              </a:rPr>
              <a:t>Gal, Vanhuysse, Vargha (2017)</a:t>
            </a:r>
            <a:endParaRPr lang="da-DK" sz="1600" b="1" dirty="0">
              <a:solidFill>
                <a:schemeClr val="bg1"/>
              </a:solidFill>
              <a:ea typeface="宋体"/>
            </a:endParaRPr>
          </a:p>
          <a:p>
            <a:endParaRPr lang="da-DK" dirty="0">
              <a:ea typeface="宋体"/>
            </a:endParaRPr>
          </a:p>
        </p:txBody>
      </p:sp>
    </p:spTree>
    <p:extLst>
      <p:ext uri="{BB962C8B-B14F-4D97-AF65-F5344CB8AC3E}">
        <p14:creationId xmlns:p14="http://schemas.microsoft.com/office/powerpoint/2010/main" xmlns="" val="2096486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1571"/>
            <a:ext cx="8229600" cy="1143000"/>
          </a:xfrm>
        </p:spPr>
        <p:txBody>
          <a:bodyPr/>
          <a:lstStyle/>
          <a:p>
            <a:r>
              <a:rPr lang="da-DK" sz="3600" b="1" dirty="0" smtClean="0">
                <a:latin typeface="Arial"/>
                <a:ea typeface="华文宋体"/>
                <a:cs typeface="Arial"/>
              </a:rPr>
              <a:t>Within </a:t>
            </a:r>
            <a:r>
              <a:rPr lang="da-DK" sz="3600" b="1" dirty="0" smtClean="0">
                <a:latin typeface="Arial"/>
                <a:ea typeface="华文宋体"/>
                <a:cs typeface="Arial"/>
              </a:rPr>
              <a:t>generations</a:t>
            </a:r>
            <a:r>
              <a:rPr lang="zh-CN" altLang="en-US" sz="3600" b="1" dirty="0" smtClean="0">
                <a:ea typeface="华文宋体"/>
                <a:cs typeface="Arial"/>
              </a:rPr>
              <a:t>几</a:t>
            </a:r>
            <a:r>
              <a:rPr lang="zh-CN" altLang="en-US" sz="3600" b="1" dirty="0" smtClean="0">
                <a:latin typeface="Arial"/>
                <a:ea typeface="华文宋体"/>
                <a:cs typeface="Arial"/>
              </a:rPr>
              <a:t>代人以内</a:t>
            </a:r>
            <a:endParaRPr lang="da-DK" sz="3600" b="1" dirty="0">
              <a:latin typeface="Arial"/>
              <a:ea typeface="华文宋体"/>
              <a:cs typeface="Arial"/>
            </a:endParaRPr>
          </a:p>
        </p:txBody>
      </p:sp>
      <p:sp>
        <p:nvSpPr>
          <p:cNvPr id="3" name="Content Placeholder 2"/>
          <p:cNvSpPr>
            <a:spLocks noGrp="1"/>
          </p:cNvSpPr>
          <p:nvPr>
            <p:ph idx="1"/>
          </p:nvPr>
        </p:nvSpPr>
        <p:spPr>
          <a:xfrm>
            <a:off x="309536" y="1053775"/>
            <a:ext cx="8520545" cy="5256690"/>
          </a:xfrm>
        </p:spPr>
        <p:txBody>
          <a:bodyPr/>
          <a:lstStyle/>
          <a:p>
            <a:r>
              <a:rPr lang="da-DK" sz="2400" dirty="0" smtClean="0">
                <a:latin typeface="Arial"/>
                <a:cs typeface="Arial"/>
              </a:rPr>
              <a:t>General </a:t>
            </a:r>
            <a:r>
              <a:rPr lang="da-DK" sz="2400" dirty="0" err="1" smtClean="0">
                <a:latin typeface="Arial"/>
                <a:cs typeface="Arial"/>
              </a:rPr>
              <a:t>aim</a:t>
            </a:r>
            <a:r>
              <a:rPr lang="da-DK" sz="2400" dirty="0" smtClean="0">
                <a:latin typeface="Arial"/>
                <a:cs typeface="Arial"/>
              </a:rPr>
              <a:t> is </a:t>
            </a:r>
            <a:r>
              <a:rPr lang="da-DK" sz="2400" dirty="0" err="1" smtClean="0">
                <a:latin typeface="Arial"/>
                <a:cs typeface="Arial"/>
              </a:rPr>
              <a:t>often</a:t>
            </a:r>
            <a:r>
              <a:rPr lang="da-DK" sz="2400" dirty="0" smtClean="0">
                <a:latin typeface="Arial"/>
                <a:cs typeface="Arial"/>
              </a:rPr>
              <a:t> to </a:t>
            </a:r>
            <a:r>
              <a:rPr lang="da-DK" sz="2400" dirty="0" err="1" smtClean="0">
                <a:latin typeface="Arial"/>
                <a:cs typeface="Arial"/>
              </a:rPr>
              <a:t>raise</a:t>
            </a:r>
            <a:r>
              <a:rPr lang="da-DK" sz="2400" dirty="0" smtClean="0">
                <a:latin typeface="Arial"/>
                <a:cs typeface="Arial"/>
              </a:rPr>
              <a:t> </a:t>
            </a:r>
            <a:r>
              <a:rPr lang="da-DK" sz="2400" dirty="0" err="1" smtClean="0">
                <a:latin typeface="Arial"/>
                <a:cs typeface="Arial"/>
              </a:rPr>
              <a:t>retirement</a:t>
            </a:r>
            <a:r>
              <a:rPr lang="da-DK" sz="2400" dirty="0" smtClean="0">
                <a:latin typeface="Arial"/>
                <a:cs typeface="Arial"/>
              </a:rPr>
              <a:t> </a:t>
            </a:r>
            <a:r>
              <a:rPr lang="da-DK" sz="2400" dirty="0" err="1" smtClean="0">
                <a:latin typeface="Arial"/>
                <a:cs typeface="Arial"/>
              </a:rPr>
              <a:t>income</a:t>
            </a:r>
            <a:r>
              <a:rPr lang="da-DK" sz="2400" dirty="0" smtClean="0">
                <a:latin typeface="Arial"/>
                <a:cs typeface="Arial"/>
              </a:rPr>
              <a:t> of </a:t>
            </a:r>
            <a:r>
              <a:rPr lang="da-DK" sz="2400" dirty="0" err="1" smtClean="0">
                <a:latin typeface="Arial"/>
                <a:cs typeface="Arial"/>
              </a:rPr>
              <a:t>those</a:t>
            </a:r>
            <a:r>
              <a:rPr lang="da-DK" sz="2400" dirty="0" smtClean="0">
                <a:latin typeface="Arial"/>
                <a:cs typeface="Arial"/>
              </a:rPr>
              <a:t> </a:t>
            </a:r>
            <a:r>
              <a:rPr lang="da-DK" sz="2400" dirty="0" err="1" smtClean="0">
                <a:latin typeface="Arial"/>
                <a:cs typeface="Arial"/>
              </a:rPr>
              <a:t>who</a:t>
            </a:r>
            <a:r>
              <a:rPr lang="da-DK" sz="2400" dirty="0" smtClean="0">
                <a:latin typeface="Arial"/>
                <a:cs typeface="Arial"/>
              </a:rPr>
              <a:t> </a:t>
            </a:r>
            <a:r>
              <a:rPr lang="da-DK" sz="2400" dirty="0" err="1" smtClean="0">
                <a:latin typeface="Arial"/>
                <a:cs typeface="Arial"/>
              </a:rPr>
              <a:t>enter</a:t>
            </a:r>
            <a:r>
              <a:rPr lang="da-DK" sz="2400" dirty="0" smtClean="0">
                <a:latin typeface="Arial"/>
                <a:cs typeface="Arial"/>
              </a:rPr>
              <a:t> </a:t>
            </a:r>
            <a:r>
              <a:rPr lang="da-DK" sz="2400" dirty="0" err="1" smtClean="0">
                <a:latin typeface="Arial"/>
                <a:cs typeface="Arial"/>
              </a:rPr>
              <a:t>retirement</a:t>
            </a:r>
            <a:r>
              <a:rPr lang="da-DK" sz="2400" dirty="0" smtClean="0">
                <a:latin typeface="Arial"/>
                <a:cs typeface="Arial"/>
              </a:rPr>
              <a:t> with </a:t>
            </a:r>
            <a:r>
              <a:rPr lang="da-DK" sz="2400" dirty="0" err="1" smtClean="0">
                <a:latin typeface="Arial"/>
                <a:cs typeface="Arial"/>
              </a:rPr>
              <a:t>low</a:t>
            </a:r>
            <a:r>
              <a:rPr lang="da-DK" sz="2400" dirty="0" smtClean="0">
                <a:latin typeface="Arial"/>
                <a:cs typeface="Arial"/>
              </a:rPr>
              <a:t> pension </a:t>
            </a:r>
            <a:r>
              <a:rPr lang="da-DK" sz="2400" dirty="0" err="1" smtClean="0">
                <a:latin typeface="Arial"/>
                <a:cs typeface="Arial"/>
              </a:rPr>
              <a:t>rights</a:t>
            </a:r>
            <a:endParaRPr lang="da-DK" sz="2400" dirty="0" smtClean="0">
              <a:latin typeface="Arial"/>
              <a:cs typeface="Arial"/>
            </a:endParaRPr>
          </a:p>
          <a:p>
            <a:r>
              <a:rPr lang="da-DK" sz="2400" dirty="0" smtClean="0">
                <a:latin typeface="Arial"/>
                <a:cs typeface="Arial"/>
              </a:rPr>
              <a:t>Eg. Means-</a:t>
            </a:r>
            <a:r>
              <a:rPr lang="da-DK" sz="2400" dirty="0" err="1" smtClean="0">
                <a:latin typeface="Arial"/>
                <a:cs typeface="Arial"/>
              </a:rPr>
              <a:t>tested</a:t>
            </a:r>
            <a:r>
              <a:rPr lang="da-DK" sz="2400" dirty="0" smtClean="0">
                <a:latin typeface="Arial"/>
                <a:cs typeface="Arial"/>
              </a:rPr>
              <a:t> minimum </a:t>
            </a:r>
            <a:r>
              <a:rPr lang="da-DK" sz="2400" dirty="0" err="1" smtClean="0">
                <a:latin typeface="Arial"/>
                <a:cs typeface="Arial"/>
              </a:rPr>
              <a:t>income</a:t>
            </a:r>
            <a:r>
              <a:rPr lang="da-DK" sz="2400" dirty="0" smtClean="0">
                <a:latin typeface="Arial"/>
                <a:cs typeface="Arial"/>
              </a:rPr>
              <a:t> </a:t>
            </a:r>
            <a:r>
              <a:rPr lang="da-DK" sz="2400" dirty="0" err="1" smtClean="0">
                <a:latin typeface="Arial"/>
                <a:cs typeface="Arial"/>
              </a:rPr>
              <a:t>guarantee</a:t>
            </a:r>
            <a:r>
              <a:rPr lang="da-DK" sz="2400" dirty="0">
                <a:latin typeface="Arial"/>
                <a:cs typeface="Arial"/>
              </a:rPr>
              <a:t> </a:t>
            </a:r>
            <a:r>
              <a:rPr lang="da-DK" sz="2400" dirty="0" smtClean="0">
                <a:latin typeface="Arial"/>
                <a:cs typeface="Arial"/>
              </a:rPr>
              <a:t>for all or for </a:t>
            </a:r>
            <a:r>
              <a:rPr lang="da-DK" sz="2400" dirty="0" err="1" smtClean="0">
                <a:latin typeface="Arial"/>
                <a:cs typeface="Arial"/>
              </a:rPr>
              <a:t>those</a:t>
            </a:r>
            <a:r>
              <a:rPr lang="da-DK" sz="2400" dirty="0" smtClean="0">
                <a:latin typeface="Arial"/>
                <a:cs typeface="Arial"/>
              </a:rPr>
              <a:t> with long </a:t>
            </a:r>
            <a:r>
              <a:rPr lang="da-DK" sz="2400" dirty="0" err="1" smtClean="0">
                <a:latin typeface="Arial"/>
                <a:cs typeface="Arial"/>
              </a:rPr>
              <a:t>enough</a:t>
            </a:r>
            <a:r>
              <a:rPr lang="da-DK" sz="2400" dirty="0" smtClean="0">
                <a:latin typeface="Arial"/>
                <a:cs typeface="Arial"/>
              </a:rPr>
              <a:t> </a:t>
            </a:r>
            <a:r>
              <a:rPr lang="da-DK" sz="2400" dirty="0" err="1" smtClean="0">
                <a:latin typeface="Arial"/>
                <a:cs typeface="Arial"/>
              </a:rPr>
              <a:t>contributions</a:t>
            </a:r>
            <a:r>
              <a:rPr lang="da-DK" sz="2400" dirty="0" smtClean="0">
                <a:latin typeface="Arial"/>
                <a:cs typeface="Arial"/>
              </a:rPr>
              <a:t> </a:t>
            </a:r>
            <a:r>
              <a:rPr lang="da-DK" sz="2400" dirty="0" err="1" smtClean="0">
                <a:latin typeface="Arial"/>
                <a:cs typeface="Arial"/>
              </a:rPr>
              <a:t>record</a:t>
            </a:r>
            <a:r>
              <a:rPr lang="da-DK" sz="2400" dirty="0" smtClean="0">
                <a:latin typeface="Arial"/>
                <a:cs typeface="Arial"/>
              </a:rPr>
              <a:t> (or </a:t>
            </a:r>
            <a:r>
              <a:rPr lang="da-DK" sz="2400" dirty="0" err="1" smtClean="0">
                <a:latin typeface="Arial"/>
                <a:cs typeface="Arial"/>
              </a:rPr>
              <a:t>residence</a:t>
            </a:r>
            <a:r>
              <a:rPr lang="da-DK" sz="2400" dirty="0" smtClean="0">
                <a:latin typeface="Arial"/>
                <a:cs typeface="Arial"/>
              </a:rPr>
              <a:t>, cf NL)</a:t>
            </a:r>
          </a:p>
          <a:p>
            <a:pPr marL="0" indent="0">
              <a:buNone/>
            </a:pPr>
            <a:r>
              <a:rPr lang="da-DK" sz="2400" dirty="0" smtClean="0">
                <a:latin typeface="Arial"/>
                <a:cs typeface="Arial"/>
              </a:rPr>
              <a:t>→ </a:t>
            </a:r>
            <a:r>
              <a:rPr lang="da-DK" sz="2400" dirty="0" err="1" smtClean="0">
                <a:latin typeface="Arial"/>
                <a:cs typeface="Arial"/>
              </a:rPr>
              <a:t>Use</a:t>
            </a:r>
            <a:r>
              <a:rPr lang="da-DK" sz="2400" dirty="0" smtClean="0">
                <a:latin typeface="Arial"/>
                <a:cs typeface="Arial"/>
              </a:rPr>
              <a:t> of general </a:t>
            </a:r>
            <a:r>
              <a:rPr lang="da-DK" sz="2400" dirty="0" err="1" smtClean="0">
                <a:latin typeface="Arial"/>
                <a:cs typeface="Arial"/>
              </a:rPr>
              <a:t>tax</a:t>
            </a:r>
            <a:r>
              <a:rPr lang="da-DK" sz="2400" dirty="0" smtClean="0">
                <a:latin typeface="Arial"/>
                <a:cs typeface="Arial"/>
              </a:rPr>
              <a:t> </a:t>
            </a:r>
            <a:r>
              <a:rPr lang="da-DK" sz="2400" dirty="0" err="1" smtClean="0">
                <a:latin typeface="Arial"/>
                <a:cs typeface="Arial"/>
              </a:rPr>
              <a:t>revenues</a:t>
            </a:r>
            <a:r>
              <a:rPr lang="da-DK" sz="2400" dirty="0" smtClean="0">
                <a:latin typeface="Arial"/>
                <a:cs typeface="Arial"/>
              </a:rPr>
              <a:t> </a:t>
            </a:r>
            <a:r>
              <a:rPr lang="da-DK" sz="2400" dirty="0" err="1" smtClean="0">
                <a:latin typeface="Arial"/>
                <a:cs typeface="Arial"/>
              </a:rPr>
              <a:t>entails</a:t>
            </a:r>
            <a:r>
              <a:rPr lang="da-DK" sz="2400" dirty="0" smtClean="0">
                <a:latin typeface="Arial"/>
                <a:cs typeface="Arial"/>
              </a:rPr>
              <a:t> </a:t>
            </a:r>
            <a:r>
              <a:rPr lang="da-DK" sz="2400" dirty="0" err="1" smtClean="0">
                <a:latin typeface="Arial"/>
                <a:cs typeface="Arial"/>
              </a:rPr>
              <a:t>redistribution</a:t>
            </a:r>
            <a:r>
              <a:rPr lang="da-DK" sz="2400" dirty="0" smtClean="0">
                <a:latin typeface="Arial"/>
                <a:cs typeface="Arial"/>
              </a:rPr>
              <a:t> to </a:t>
            </a:r>
            <a:r>
              <a:rPr lang="da-DK" sz="2400" dirty="0" err="1" smtClean="0">
                <a:latin typeface="Arial"/>
                <a:cs typeface="Arial"/>
              </a:rPr>
              <a:t>higher</a:t>
            </a:r>
            <a:r>
              <a:rPr lang="da-DK" sz="2400" dirty="0" smtClean="0">
                <a:latin typeface="Arial"/>
                <a:cs typeface="Arial"/>
              </a:rPr>
              <a:t> </a:t>
            </a:r>
            <a:r>
              <a:rPr lang="da-DK" sz="2400" dirty="0" err="1" smtClean="0">
                <a:latin typeface="Arial"/>
                <a:cs typeface="Arial"/>
              </a:rPr>
              <a:t>earners</a:t>
            </a:r>
            <a:r>
              <a:rPr lang="da-DK" sz="2400" dirty="0" smtClean="0">
                <a:latin typeface="Arial"/>
                <a:cs typeface="Arial"/>
              </a:rPr>
              <a:t> in </a:t>
            </a:r>
            <a:r>
              <a:rPr lang="da-DK" sz="2400" dirty="0" err="1" smtClean="0">
                <a:latin typeface="Arial"/>
                <a:cs typeface="Arial"/>
              </a:rPr>
              <a:t>low</a:t>
            </a:r>
            <a:r>
              <a:rPr lang="da-DK" sz="2400" dirty="0" smtClean="0">
                <a:latin typeface="Arial"/>
                <a:cs typeface="Arial"/>
              </a:rPr>
              <a:t> </a:t>
            </a:r>
            <a:r>
              <a:rPr lang="da-DK" sz="2400" dirty="0" err="1" smtClean="0">
                <a:latin typeface="Arial"/>
                <a:cs typeface="Arial"/>
              </a:rPr>
              <a:t>coverage</a:t>
            </a:r>
            <a:r>
              <a:rPr lang="da-DK" sz="2400" dirty="0" smtClean="0">
                <a:latin typeface="Arial"/>
                <a:cs typeface="Arial"/>
              </a:rPr>
              <a:t> systems (</a:t>
            </a:r>
            <a:r>
              <a:rPr lang="da-DK" sz="2400" dirty="0" err="1" smtClean="0">
                <a:latin typeface="Arial"/>
                <a:cs typeface="Arial"/>
              </a:rPr>
              <a:t>where</a:t>
            </a:r>
            <a:r>
              <a:rPr lang="da-DK" sz="2400" dirty="0" smtClean="0">
                <a:latin typeface="Arial"/>
                <a:cs typeface="Arial"/>
              </a:rPr>
              <a:t> </a:t>
            </a:r>
            <a:r>
              <a:rPr lang="da-DK" sz="2400" dirty="0" err="1" smtClean="0">
                <a:latin typeface="Arial"/>
                <a:cs typeface="Arial"/>
              </a:rPr>
              <a:t>tax</a:t>
            </a:r>
            <a:r>
              <a:rPr lang="da-DK" sz="2400" dirty="0" smtClean="0">
                <a:latin typeface="Arial"/>
                <a:cs typeface="Arial"/>
              </a:rPr>
              <a:t> </a:t>
            </a:r>
            <a:r>
              <a:rPr lang="da-DK" sz="2400" dirty="0" err="1" smtClean="0">
                <a:latin typeface="Arial"/>
                <a:cs typeface="Arial"/>
              </a:rPr>
              <a:t>incidence</a:t>
            </a:r>
            <a:r>
              <a:rPr lang="da-DK" sz="2400" dirty="0" smtClean="0">
                <a:latin typeface="Arial"/>
                <a:cs typeface="Arial"/>
              </a:rPr>
              <a:t> &gt; </a:t>
            </a:r>
            <a:r>
              <a:rPr lang="da-DK" sz="2400" dirty="0" err="1" smtClean="0">
                <a:latin typeface="Arial"/>
                <a:cs typeface="Arial"/>
              </a:rPr>
              <a:t>benefit</a:t>
            </a:r>
            <a:r>
              <a:rPr lang="da-DK" sz="2400" dirty="0" smtClean="0">
                <a:latin typeface="Arial"/>
                <a:cs typeface="Arial"/>
              </a:rPr>
              <a:t> </a:t>
            </a:r>
            <a:r>
              <a:rPr lang="da-DK" sz="2400" dirty="0" err="1" smtClean="0">
                <a:latin typeface="Arial"/>
                <a:cs typeface="Arial"/>
              </a:rPr>
              <a:t>coverage</a:t>
            </a:r>
            <a:r>
              <a:rPr lang="da-DK" sz="2400" dirty="0" smtClean="0">
                <a:latin typeface="Arial"/>
                <a:cs typeface="Arial"/>
              </a:rPr>
              <a:t>)  </a:t>
            </a:r>
          </a:p>
          <a:p>
            <a:r>
              <a:rPr lang="zh-CN" altLang="en-US" sz="2400" dirty="0">
                <a:latin typeface="+mn-ea"/>
                <a:ea typeface="+mn-ea"/>
              </a:rPr>
              <a:t>一般</a:t>
            </a:r>
            <a:r>
              <a:rPr lang="zh-CN" altLang="en-US" sz="2400" dirty="0" smtClean="0">
                <a:latin typeface="+mn-ea"/>
                <a:ea typeface="+mn-ea"/>
              </a:rPr>
              <a:t>目的通常是提高养老金待遇低的退休人员的退休收入</a:t>
            </a:r>
            <a:endParaRPr lang="en-US" altLang="zh-CN" sz="2400" dirty="0">
              <a:latin typeface="+mn-ea"/>
              <a:ea typeface="+mn-ea"/>
            </a:endParaRPr>
          </a:p>
          <a:p>
            <a:r>
              <a:rPr lang="zh-CN" altLang="en-US" sz="2400" dirty="0" smtClean="0">
                <a:latin typeface="+mn-ea"/>
                <a:ea typeface="+mn-ea"/>
              </a:rPr>
              <a:t>例如：为所有人或缴款记录年限足够长（或居住地）的人提供以收入为基础的最低收入保证</a:t>
            </a:r>
            <a:endParaRPr lang="zh-CN" altLang="en-US" sz="2400" dirty="0">
              <a:latin typeface="+mn-ea"/>
              <a:ea typeface="+mn-ea"/>
            </a:endParaRPr>
          </a:p>
          <a:p>
            <a:pPr marL="0" indent="0">
              <a:buNone/>
            </a:pPr>
            <a:r>
              <a:rPr lang="en-US" altLang="zh-CN" sz="2400" dirty="0" smtClean="0">
                <a:latin typeface="+mn-ea"/>
                <a:ea typeface="+mn-ea"/>
              </a:rPr>
              <a:t>→</a:t>
            </a:r>
            <a:r>
              <a:rPr lang="zh-CN" altLang="en-US" sz="2400" dirty="0">
                <a:latin typeface="+mn-ea"/>
                <a:ea typeface="+mn-ea"/>
              </a:rPr>
              <a:t>一般税收收入的</a:t>
            </a:r>
            <a:r>
              <a:rPr lang="zh-CN" altLang="en-US" sz="2400" dirty="0" smtClean="0">
                <a:latin typeface="+mn-ea"/>
                <a:ea typeface="+mn-ea"/>
              </a:rPr>
              <a:t>使用意味着，在低覆盖率系统</a:t>
            </a:r>
            <a:r>
              <a:rPr lang="zh-CN" altLang="en-US" sz="2400" dirty="0">
                <a:latin typeface="+mn-ea"/>
                <a:ea typeface="+mn-ea"/>
              </a:rPr>
              <a:t>中重新分配给高收入者 </a:t>
            </a:r>
            <a:r>
              <a:rPr lang="en-US" altLang="zh-CN" sz="2400" dirty="0">
                <a:latin typeface="+mn-ea"/>
                <a:ea typeface="+mn-ea"/>
              </a:rPr>
              <a:t>(</a:t>
            </a:r>
            <a:r>
              <a:rPr lang="zh-CN" altLang="en-US" sz="2400" dirty="0">
                <a:latin typeface="+mn-ea"/>
                <a:ea typeface="+mn-ea"/>
              </a:rPr>
              <a:t>在这种情况下</a:t>
            </a:r>
            <a:r>
              <a:rPr lang="en-US" altLang="zh-CN" sz="2400" dirty="0">
                <a:latin typeface="+mn-ea"/>
                <a:ea typeface="+mn-ea"/>
              </a:rPr>
              <a:t>, </a:t>
            </a:r>
            <a:r>
              <a:rPr lang="zh-CN" altLang="en-US" sz="2400" dirty="0">
                <a:latin typeface="+mn-ea"/>
                <a:ea typeface="+mn-ea"/>
              </a:rPr>
              <a:t>纳税率 </a:t>
            </a:r>
            <a:r>
              <a:rPr lang="en-US" altLang="zh-CN" sz="2400" dirty="0">
                <a:latin typeface="+mn-ea"/>
                <a:ea typeface="+mn-ea"/>
              </a:rPr>
              <a:t>&gt; </a:t>
            </a:r>
            <a:r>
              <a:rPr lang="zh-CN" altLang="en-US" sz="2400" dirty="0" smtClean="0">
                <a:latin typeface="+mn-ea"/>
                <a:ea typeface="+mn-ea"/>
              </a:rPr>
              <a:t>福利覆盖率</a:t>
            </a:r>
            <a:r>
              <a:rPr lang="en-US" altLang="zh-CN" sz="2400" dirty="0" smtClean="0">
                <a:latin typeface="+mn-ea"/>
                <a:ea typeface="+mn-ea"/>
              </a:rPr>
              <a:t>)</a:t>
            </a:r>
            <a:endParaRPr lang="en-US" altLang="zh-CN" sz="2400" dirty="0">
              <a:latin typeface="+mn-ea"/>
              <a:ea typeface="+mn-ea"/>
            </a:endParaRPr>
          </a:p>
          <a:p>
            <a:pPr marL="0" indent="0">
              <a:buNone/>
            </a:pPr>
            <a:endParaRPr lang="da-DK" sz="2400" dirty="0">
              <a:latin typeface="Arial"/>
              <a:cs typeface="Arial"/>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6541163"/>
            <a:ext cx="9144000" cy="320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TextBox 4"/>
          <p:cNvSpPr txBox="1"/>
          <p:nvPr/>
        </p:nvSpPr>
        <p:spPr>
          <a:xfrm>
            <a:off x="18009" y="6517220"/>
            <a:ext cx="4230718" cy="677108"/>
          </a:xfrm>
          <a:prstGeom prst="rect">
            <a:avLst/>
          </a:prstGeom>
          <a:noFill/>
        </p:spPr>
        <p:txBody>
          <a:bodyPr wrap="square" rtlCol="0">
            <a:spAutoFit/>
          </a:bodyPr>
          <a:lstStyle/>
          <a:p>
            <a:r>
              <a:rPr lang="da-DK" sz="1600" b="1" dirty="0" smtClean="0">
                <a:solidFill>
                  <a:schemeClr val="bg1"/>
                </a:solidFill>
                <a:ea typeface="宋体"/>
              </a:rPr>
              <a:t>Source: </a:t>
            </a:r>
            <a:r>
              <a:rPr lang="da-DK" sz="2000" b="1" dirty="0" smtClean="0">
                <a:solidFill>
                  <a:schemeClr val="bg1"/>
                </a:solidFill>
                <a:ea typeface="宋体"/>
              </a:rPr>
              <a:t>Barr &amp; </a:t>
            </a:r>
            <a:r>
              <a:rPr lang="da-DK" sz="2000" b="1" dirty="0" err="1" smtClean="0">
                <a:solidFill>
                  <a:schemeClr val="bg1"/>
                </a:solidFill>
                <a:ea typeface="宋体"/>
              </a:rPr>
              <a:t>Diamond</a:t>
            </a:r>
            <a:r>
              <a:rPr lang="da-DK" sz="2000" b="1" dirty="0" smtClean="0">
                <a:solidFill>
                  <a:schemeClr val="bg1"/>
                </a:solidFill>
                <a:ea typeface="宋体"/>
              </a:rPr>
              <a:t> (2008)</a:t>
            </a:r>
            <a:endParaRPr lang="da-DK" sz="2000" b="1" dirty="0">
              <a:solidFill>
                <a:schemeClr val="bg1"/>
              </a:solidFill>
              <a:ea typeface="宋体"/>
            </a:endParaRPr>
          </a:p>
          <a:p>
            <a:endParaRPr lang="da-DK" dirty="0">
              <a:ea typeface="宋体"/>
            </a:endParaRPr>
          </a:p>
        </p:txBody>
      </p:sp>
    </p:spTree>
    <p:extLst>
      <p:ext uri="{BB962C8B-B14F-4D97-AF65-F5344CB8AC3E}">
        <p14:creationId xmlns:p14="http://schemas.microsoft.com/office/powerpoint/2010/main" xmlns="" val="336381405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2888"/>
            <a:ext cx="9057372" cy="1143000"/>
          </a:xfrm>
        </p:spPr>
        <p:txBody>
          <a:bodyPr/>
          <a:lstStyle/>
          <a:p>
            <a:r>
              <a:rPr lang="zh-CN" altLang="en-US" sz="3200" b="1" dirty="0" smtClean="0"/>
              <a:t>个人转移：</a:t>
            </a:r>
            <a:r>
              <a:rPr lang="en-GB" sz="3200" b="1" dirty="0" smtClean="0"/>
              <a:t>Private </a:t>
            </a:r>
            <a:r>
              <a:rPr lang="en-GB" sz="3200" b="1" dirty="0"/>
              <a:t>transfers: </a:t>
            </a:r>
            <a:r>
              <a:rPr lang="en-GB" sz="3200" b="1" dirty="0" smtClean="0">
                <a:solidFill>
                  <a:srgbClr val="FF0000"/>
                </a:solidFill>
              </a:rPr>
              <a:t/>
            </a:r>
            <a:br>
              <a:rPr lang="en-GB" sz="3200" b="1" dirty="0" smtClean="0">
                <a:solidFill>
                  <a:srgbClr val="FF0000"/>
                </a:solidFill>
              </a:rPr>
            </a:br>
            <a:r>
              <a:rPr lang="en-GB" sz="2000" b="1" dirty="0" smtClean="0"/>
              <a:t>from </a:t>
            </a:r>
            <a:r>
              <a:rPr lang="en-GB" sz="2000" b="1" dirty="0"/>
              <a:t>(older) working-age adults to children (</a:t>
            </a:r>
            <a:r>
              <a:rPr lang="en-GB" sz="2000" b="1" dirty="0" err="1" smtClean="0"/>
              <a:t>esp</a:t>
            </a:r>
            <a:r>
              <a:rPr lang="en-GB" sz="2000" b="1" dirty="0" smtClean="0"/>
              <a:t> </a:t>
            </a:r>
            <a:r>
              <a:rPr lang="en-GB" sz="2000" b="1" dirty="0"/>
              <a:t>teenagers</a:t>
            </a:r>
            <a:r>
              <a:rPr lang="en-GB" sz="2000" b="1" dirty="0" smtClean="0"/>
              <a:t>)</a:t>
            </a:r>
            <a:br>
              <a:rPr lang="en-GB" sz="2000" b="1" dirty="0" smtClean="0"/>
            </a:br>
            <a:r>
              <a:rPr lang="zh-CN" altLang="en-US" sz="2000" b="1" dirty="0" smtClean="0"/>
              <a:t>从工作适龄成年到儿童（特别是青少年）</a:t>
            </a:r>
            <a:endParaRPr lang="da-DK" sz="2000" b="1" dirty="0"/>
          </a:p>
        </p:txBody>
      </p:sp>
      <p:pic>
        <p:nvPicPr>
          <p:cNvPr id="4" name="Kép 3"/>
          <p:cNvPicPr/>
          <p:nvPr/>
        </p:nvPicPr>
        <p:blipFill>
          <a:blip r:embed="rId2" cstate="print"/>
          <a:srcRect/>
          <a:stretch>
            <a:fillRect/>
          </a:stretch>
        </p:blipFill>
        <p:spPr bwMode="auto">
          <a:xfrm>
            <a:off x="144375" y="1634828"/>
            <a:ext cx="8864867" cy="2756419"/>
          </a:xfrm>
          <a:prstGeom prst="rect">
            <a:avLst/>
          </a:prstGeom>
          <a:noFill/>
          <a:ln w="9525">
            <a:noFill/>
            <a:miter lim="800000"/>
            <a:headEnd/>
            <a:tailEnd/>
          </a:ln>
        </p:spPr>
      </p:pic>
      <p:sp>
        <p:nvSpPr>
          <p:cNvPr id="6" name="TextBox 5"/>
          <p:cNvSpPr txBox="1"/>
          <p:nvPr/>
        </p:nvSpPr>
        <p:spPr>
          <a:xfrm>
            <a:off x="194697" y="4391247"/>
            <a:ext cx="8862675" cy="2308324"/>
          </a:xfrm>
          <a:prstGeom prst="rect">
            <a:avLst/>
          </a:prstGeom>
          <a:noFill/>
        </p:spPr>
        <p:txBody>
          <a:bodyPr wrap="square" rtlCol="0">
            <a:spAutoFit/>
          </a:bodyPr>
          <a:lstStyle/>
          <a:p>
            <a:r>
              <a:rPr lang="en-GB" sz="1600" dirty="0">
                <a:solidFill>
                  <a:srgbClr val="FF0000"/>
                </a:solidFill>
                <a:ea typeface="宋体"/>
              </a:rPr>
              <a:t>• </a:t>
            </a:r>
            <a:r>
              <a:rPr lang="en-GB" sz="1400" dirty="0">
                <a:ea typeface="宋体"/>
              </a:rPr>
              <a:t>M</a:t>
            </a:r>
            <a:r>
              <a:rPr lang="en-GB" sz="1400" dirty="0" smtClean="0">
                <a:ea typeface="宋体"/>
              </a:rPr>
              <a:t>ostly </a:t>
            </a:r>
            <a:r>
              <a:rPr lang="en-GB" sz="1400" dirty="0">
                <a:ea typeface="宋体"/>
              </a:rPr>
              <a:t>a </a:t>
            </a:r>
            <a:r>
              <a:rPr lang="en-GB" sz="1400" b="1" dirty="0">
                <a:ea typeface="宋体"/>
              </a:rPr>
              <a:t>2</a:t>
            </a:r>
            <a:r>
              <a:rPr lang="en-GB" sz="1400" b="1" dirty="0" smtClean="0">
                <a:ea typeface="宋体"/>
              </a:rPr>
              <a:t>-generation</a:t>
            </a:r>
            <a:r>
              <a:rPr lang="en-GB" sz="1400" dirty="0" smtClean="0">
                <a:ea typeface="宋体"/>
              </a:rPr>
              <a:t> affair: children - </a:t>
            </a:r>
            <a:r>
              <a:rPr lang="en-GB" sz="1400" dirty="0">
                <a:ea typeface="宋体"/>
              </a:rPr>
              <a:t>up to a</a:t>
            </a:r>
            <a:r>
              <a:rPr lang="en-GB" sz="1400" dirty="0" smtClean="0">
                <a:ea typeface="宋体"/>
              </a:rPr>
              <a:t>ge 27! – are net receivers; people </a:t>
            </a:r>
            <a:r>
              <a:rPr lang="en-GB" sz="1400" dirty="0">
                <a:ea typeface="宋体"/>
              </a:rPr>
              <a:t>in active age, but not </a:t>
            </a:r>
            <a:r>
              <a:rPr lang="en-GB" sz="1400" dirty="0" smtClean="0">
                <a:ea typeface="宋体"/>
              </a:rPr>
              <a:t>elderly, net providers </a:t>
            </a:r>
          </a:p>
          <a:p>
            <a:r>
              <a:rPr lang="en-GB" sz="1400" dirty="0">
                <a:solidFill>
                  <a:srgbClr val="FF0000"/>
                </a:solidFill>
                <a:ea typeface="宋体"/>
              </a:rPr>
              <a:t>• </a:t>
            </a:r>
            <a:r>
              <a:rPr lang="en-GB" sz="1400" dirty="0" smtClean="0">
                <a:solidFill>
                  <a:srgbClr val="FF0000"/>
                </a:solidFill>
                <a:ea typeface="宋体"/>
              </a:rPr>
              <a:t> </a:t>
            </a:r>
            <a:r>
              <a:rPr lang="en-GB" sz="1400" dirty="0" smtClean="0">
                <a:ea typeface="宋体"/>
              </a:rPr>
              <a:t>At age </a:t>
            </a:r>
            <a:r>
              <a:rPr lang="en-GB" sz="1400" b="1" dirty="0">
                <a:ea typeface="宋体"/>
              </a:rPr>
              <a:t>60</a:t>
            </a:r>
            <a:r>
              <a:rPr lang="en-GB" sz="1400" dirty="0">
                <a:ea typeface="宋体"/>
              </a:rPr>
              <a:t> net private transfers become marginal, and they remain so through all older age groups. </a:t>
            </a:r>
            <a:endParaRPr lang="en-GB" sz="1400" dirty="0" smtClean="0">
              <a:ea typeface="宋体"/>
            </a:endParaRPr>
          </a:p>
          <a:p>
            <a:r>
              <a:rPr lang="en-GB" sz="1400" dirty="0">
                <a:solidFill>
                  <a:srgbClr val="FF0000"/>
                </a:solidFill>
                <a:ea typeface="宋体"/>
              </a:rPr>
              <a:t>• </a:t>
            </a:r>
            <a:r>
              <a:rPr lang="en-GB" sz="1400" dirty="0" smtClean="0">
                <a:solidFill>
                  <a:srgbClr val="FF0000"/>
                </a:solidFill>
                <a:ea typeface="宋体"/>
              </a:rPr>
              <a:t> </a:t>
            </a:r>
            <a:r>
              <a:rPr lang="en-GB" sz="1400" dirty="0" smtClean="0">
                <a:ea typeface="宋体"/>
              </a:rPr>
              <a:t>Private </a:t>
            </a:r>
            <a:r>
              <a:rPr lang="en-GB" sz="1400" dirty="0">
                <a:ea typeface="宋体"/>
              </a:rPr>
              <a:t>transfers </a:t>
            </a:r>
            <a:r>
              <a:rPr lang="en-GB" sz="1400" b="1" i="1" dirty="0" smtClean="0">
                <a:ea typeface="宋体"/>
              </a:rPr>
              <a:t>more</a:t>
            </a:r>
            <a:r>
              <a:rPr lang="en-GB" sz="1400" b="1" dirty="0" smtClean="0">
                <a:ea typeface="宋体"/>
              </a:rPr>
              <a:t> </a:t>
            </a:r>
            <a:r>
              <a:rPr lang="en-GB" sz="1400" b="1" dirty="0">
                <a:ea typeface="宋体"/>
              </a:rPr>
              <a:t>important in childhood </a:t>
            </a:r>
            <a:r>
              <a:rPr lang="en-GB" sz="1400" dirty="0">
                <a:ea typeface="宋体"/>
              </a:rPr>
              <a:t>than public transfers, exceeding them in every stage of childhood</a:t>
            </a:r>
            <a:r>
              <a:rPr lang="en-GB" sz="1400" dirty="0" smtClean="0">
                <a:ea typeface="宋体"/>
              </a:rPr>
              <a:t>.</a:t>
            </a:r>
          </a:p>
          <a:p>
            <a:r>
              <a:rPr lang="zh-CN" altLang="en-US" sz="1400" dirty="0" smtClean="0">
                <a:ea typeface="宋体"/>
              </a:rPr>
              <a:t>主要</a:t>
            </a:r>
            <a:r>
              <a:rPr lang="en-US" altLang="en-US" sz="1400" dirty="0" smtClean="0">
                <a:ea typeface="宋体"/>
              </a:rPr>
              <a:t>涉及两代人</a:t>
            </a:r>
            <a:r>
              <a:rPr lang="en-US" altLang="zh-CN" sz="1400" dirty="0" smtClean="0">
                <a:ea typeface="宋体"/>
              </a:rPr>
              <a:t>: </a:t>
            </a:r>
            <a:r>
              <a:rPr lang="zh-CN" altLang="en-US" sz="1400" dirty="0" smtClean="0">
                <a:ea typeface="宋体"/>
              </a:rPr>
              <a:t>儿童</a:t>
            </a:r>
            <a:r>
              <a:rPr lang="en-US" altLang="zh-CN" sz="1400" dirty="0" smtClean="0">
                <a:ea typeface="宋体"/>
              </a:rPr>
              <a:t>——</a:t>
            </a:r>
            <a:r>
              <a:rPr lang="zh-CN" altLang="en-US" sz="1400" dirty="0" smtClean="0">
                <a:ea typeface="宋体"/>
              </a:rPr>
              <a:t>最高可达</a:t>
            </a:r>
            <a:r>
              <a:rPr lang="en-US" altLang="zh-CN" sz="1400" dirty="0" smtClean="0">
                <a:ea typeface="宋体"/>
              </a:rPr>
              <a:t>27 </a:t>
            </a:r>
            <a:r>
              <a:rPr lang="zh-CN" altLang="en-US" sz="1400" dirty="0">
                <a:ea typeface="宋体"/>
              </a:rPr>
              <a:t>岁</a:t>
            </a:r>
            <a:r>
              <a:rPr lang="en-US" altLang="zh-CN" sz="1400" dirty="0">
                <a:ea typeface="宋体"/>
              </a:rPr>
              <a:t>!-</a:t>
            </a:r>
            <a:r>
              <a:rPr lang="zh-CN" altLang="en-US" sz="1400" dirty="0" smtClean="0">
                <a:ea typeface="宋体"/>
              </a:rPr>
              <a:t>是福利的净接收者</a:t>
            </a:r>
            <a:r>
              <a:rPr lang="zh-CN" altLang="zh-CN" sz="1400" dirty="0">
                <a:ea typeface="宋体"/>
              </a:rPr>
              <a:t>；</a:t>
            </a:r>
            <a:r>
              <a:rPr lang="zh-CN" altLang="en-US" sz="1400" dirty="0" smtClean="0">
                <a:ea typeface="宋体"/>
              </a:rPr>
              <a:t>活跃年龄的群体</a:t>
            </a:r>
            <a:r>
              <a:rPr lang="zh-CN" altLang="zh-CN" sz="1400" dirty="0" smtClean="0">
                <a:ea typeface="宋体"/>
              </a:rPr>
              <a:t>，</a:t>
            </a:r>
            <a:r>
              <a:rPr lang="zh-CN" altLang="en-US" sz="1400" dirty="0" smtClean="0">
                <a:ea typeface="宋体"/>
              </a:rPr>
              <a:t>不包括老人</a:t>
            </a:r>
            <a:r>
              <a:rPr lang="zh-CN" altLang="zh-CN" sz="1400" dirty="0" smtClean="0">
                <a:ea typeface="宋体"/>
              </a:rPr>
              <a:t>，</a:t>
            </a:r>
            <a:r>
              <a:rPr lang="zh-CN" altLang="en-US" sz="1400" dirty="0" smtClean="0">
                <a:ea typeface="宋体"/>
              </a:rPr>
              <a:t>是福利的净提供者</a:t>
            </a:r>
            <a:endParaRPr lang="zh-CN" altLang="en-US" sz="1400" dirty="0">
              <a:ea typeface="宋体"/>
            </a:endParaRPr>
          </a:p>
          <a:p>
            <a:r>
              <a:rPr lang="en-US" altLang="zh-CN" sz="1400" dirty="0">
                <a:ea typeface="宋体"/>
              </a:rPr>
              <a:t>·</a:t>
            </a:r>
            <a:r>
              <a:rPr lang="zh-CN" altLang="en-US" sz="1400" dirty="0">
                <a:ea typeface="宋体"/>
              </a:rPr>
              <a:t>在</a:t>
            </a:r>
            <a:r>
              <a:rPr lang="en-US" altLang="zh-CN" sz="1400" dirty="0">
                <a:ea typeface="宋体"/>
              </a:rPr>
              <a:t>60</a:t>
            </a:r>
            <a:r>
              <a:rPr lang="zh-CN" altLang="en-US" sz="1400" dirty="0">
                <a:ea typeface="宋体"/>
              </a:rPr>
              <a:t>岁的时候</a:t>
            </a:r>
            <a:r>
              <a:rPr lang="en-US" altLang="zh-CN" sz="1400" dirty="0">
                <a:ea typeface="宋体"/>
              </a:rPr>
              <a:t>, </a:t>
            </a:r>
            <a:r>
              <a:rPr lang="zh-CN" altLang="en-US" sz="1400" dirty="0">
                <a:ea typeface="宋体"/>
              </a:rPr>
              <a:t>私人转移的净额变得微不足道</a:t>
            </a:r>
            <a:r>
              <a:rPr lang="en-US" altLang="zh-CN" sz="1400" dirty="0">
                <a:ea typeface="宋体"/>
              </a:rPr>
              <a:t>, </a:t>
            </a:r>
            <a:r>
              <a:rPr lang="zh-CN" altLang="en-US" sz="1400" dirty="0" smtClean="0">
                <a:ea typeface="宋体"/>
              </a:rPr>
              <a:t>所有的</a:t>
            </a:r>
            <a:r>
              <a:rPr lang="zh-CN" altLang="en-US" sz="1400" dirty="0">
                <a:ea typeface="宋体"/>
              </a:rPr>
              <a:t>老年群体。</a:t>
            </a:r>
          </a:p>
          <a:p>
            <a:r>
              <a:rPr lang="en-US" altLang="zh-CN" sz="1400" dirty="0">
                <a:ea typeface="宋体"/>
              </a:rPr>
              <a:t>·</a:t>
            </a:r>
            <a:r>
              <a:rPr lang="zh-CN" altLang="en-US" sz="1400" dirty="0">
                <a:ea typeface="宋体"/>
              </a:rPr>
              <a:t>在儿童时期</a:t>
            </a:r>
            <a:r>
              <a:rPr lang="en-US" altLang="zh-CN" sz="1400" dirty="0">
                <a:ea typeface="宋体"/>
              </a:rPr>
              <a:t>, </a:t>
            </a:r>
            <a:r>
              <a:rPr lang="zh-CN" altLang="en-US" sz="1400" dirty="0">
                <a:ea typeface="宋体"/>
              </a:rPr>
              <a:t>私人转移比公共转移更</a:t>
            </a:r>
            <a:r>
              <a:rPr lang="zh-CN" altLang="en-US" sz="1400" dirty="0" smtClean="0">
                <a:ea typeface="宋体"/>
              </a:rPr>
              <a:t>重要</a:t>
            </a:r>
            <a:r>
              <a:rPr lang="zh-CN" altLang="zh-CN" sz="1400" dirty="0" smtClean="0">
                <a:ea typeface="宋体"/>
              </a:rPr>
              <a:t>，</a:t>
            </a:r>
            <a:r>
              <a:rPr lang="zh-CN" altLang="en-US" sz="1400" dirty="0" smtClean="0">
                <a:ea typeface="宋体"/>
              </a:rPr>
              <a:t>在童年的每个阶段都超过个人转移</a:t>
            </a:r>
            <a:endParaRPr lang="zh-CN" altLang="en-US" sz="1400" dirty="0">
              <a:ea typeface="宋体"/>
            </a:endParaRPr>
          </a:p>
          <a:p>
            <a:endParaRPr lang="da-DK" sz="1600" dirty="0">
              <a:ea typeface="宋体"/>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6541163"/>
            <a:ext cx="9144000" cy="320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TextBox 7"/>
          <p:cNvSpPr txBox="1"/>
          <p:nvPr/>
        </p:nvSpPr>
        <p:spPr>
          <a:xfrm>
            <a:off x="18008" y="6517220"/>
            <a:ext cx="4034227" cy="615553"/>
          </a:xfrm>
          <a:prstGeom prst="rect">
            <a:avLst/>
          </a:prstGeom>
          <a:noFill/>
        </p:spPr>
        <p:txBody>
          <a:bodyPr wrap="square" rtlCol="0">
            <a:spAutoFit/>
          </a:bodyPr>
          <a:lstStyle/>
          <a:p>
            <a:r>
              <a:rPr lang="da-DK" sz="1600" b="1" dirty="0" smtClean="0">
                <a:solidFill>
                  <a:schemeClr val="bg1"/>
                </a:solidFill>
                <a:ea typeface="宋体"/>
              </a:rPr>
              <a:t>Gal, Vanhuysse, Vargha (2017)</a:t>
            </a:r>
            <a:endParaRPr lang="da-DK" sz="1600" b="1" dirty="0">
              <a:solidFill>
                <a:schemeClr val="bg1"/>
              </a:solidFill>
              <a:ea typeface="宋体"/>
            </a:endParaRPr>
          </a:p>
          <a:p>
            <a:endParaRPr lang="da-DK" dirty="0">
              <a:ea typeface="宋体"/>
            </a:endParaRPr>
          </a:p>
        </p:txBody>
      </p:sp>
      <p:sp>
        <p:nvSpPr>
          <p:cNvPr id="9" name="TextBox 4"/>
          <p:cNvSpPr txBox="1"/>
          <p:nvPr/>
        </p:nvSpPr>
        <p:spPr>
          <a:xfrm>
            <a:off x="1037884" y="1041894"/>
            <a:ext cx="8637006" cy="584775"/>
          </a:xfrm>
          <a:prstGeom prst="rect">
            <a:avLst/>
          </a:prstGeom>
          <a:noFill/>
        </p:spPr>
        <p:txBody>
          <a:bodyPr wrap="square" rtlCol="0">
            <a:spAutoFit/>
          </a:bodyPr>
          <a:lstStyle/>
          <a:p>
            <a:r>
              <a:rPr lang="da-DK" sz="1600" b="1" dirty="0" smtClean="0">
                <a:solidFill>
                  <a:srgbClr val="FF0000"/>
                </a:solidFill>
                <a:ea typeface="宋体"/>
              </a:rPr>
              <a:t>Net </a:t>
            </a:r>
            <a:r>
              <a:rPr lang="da-DK" sz="1600" b="1" i="1" dirty="0" smtClean="0">
                <a:solidFill>
                  <a:srgbClr val="FF0000"/>
                </a:solidFill>
                <a:ea typeface="宋体"/>
              </a:rPr>
              <a:t>public</a:t>
            </a:r>
            <a:r>
              <a:rPr lang="da-DK" sz="1600" b="1" dirty="0" smtClean="0">
                <a:solidFill>
                  <a:srgbClr val="FF0000"/>
                </a:solidFill>
                <a:ea typeface="宋体"/>
              </a:rPr>
              <a:t> transfers</a:t>
            </a:r>
            <a:r>
              <a:rPr lang="zh-CN" altLang="en-US" sz="1600" b="1" dirty="0" smtClean="0">
                <a:solidFill>
                  <a:srgbClr val="FF0000"/>
                </a:solidFill>
                <a:ea typeface="宋体"/>
              </a:rPr>
              <a:t>净社会转移</a:t>
            </a:r>
            <a:r>
              <a:rPr lang="da-DK" sz="1600" b="1" dirty="0" smtClean="0">
                <a:ea typeface="宋体"/>
              </a:rPr>
              <a:t>	</a:t>
            </a:r>
            <a:r>
              <a:rPr lang="da-DK" sz="3200" b="1" dirty="0" smtClean="0">
                <a:solidFill>
                  <a:srgbClr val="FF0000"/>
                </a:solidFill>
                <a:ea typeface="宋体"/>
              </a:rPr>
              <a:t>	</a:t>
            </a:r>
            <a:r>
              <a:rPr lang="da-DK" sz="1600" b="1" dirty="0" smtClean="0">
                <a:ea typeface="宋体"/>
              </a:rPr>
              <a:t>		</a:t>
            </a:r>
            <a:r>
              <a:rPr lang="da-DK" sz="1600" b="1" dirty="0" smtClean="0">
                <a:ea typeface="宋体"/>
              </a:rPr>
              <a:t>            TLCD</a:t>
            </a:r>
            <a:endParaRPr lang="da-DK" sz="1600" b="1" dirty="0">
              <a:ea typeface="宋体"/>
            </a:endParaRPr>
          </a:p>
        </p:txBody>
      </p:sp>
    </p:spTree>
    <p:extLst>
      <p:ext uri="{BB962C8B-B14F-4D97-AF65-F5344CB8AC3E}">
        <p14:creationId xmlns:p14="http://schemas.microsoft.com/office/powerpoint/2010/main" xmlns="" val="1373642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274638"/>
            <a:ext cx="9211377" cy="1143000"/>
          </a:xfrm>
        </p:spPr>
        <p:txBody>
          <a:bodyPr/>
          <a:lstStyle/>
          <a:p>
            <a:r>
              <a:rPr lang="en-GB" sz="3200" b="1" dirty="0" err="1" smtClean="0"/>
              <a:t>时间转移Time</a:t>
            </a:r>
            <a:r>
              <a:rPr lang="en-GB" sz="3200" b="1" dirty="0" smtClean="0"/>
              <a:t> </a:t>
            </a:r>
            <a:r>
              <a:rPr lang="en-GB" sz="3200" b="1" dirty="0"/>
              <a:t>transfers: </a:t>
            </a:r>
            <a:r>
              <a:rPr lang="en-GB" sz="3200" b="1" dirty="0" smtClean="0">
                <a:solidFill>
                  <a:srgbClr val="FF0000"/>
                </a:solidFill>
              </a:rPr>
              <a:t/>
            </a:r>
            <a:br>
              <a:rPr lang="en-GB" sz="3200" b="1" dirty="0" smtClean="0">
                <a:solidFill>
                  <a:srgbClr val="FF0000"/>
                </a:solidFill>
              </a:rPr>
            </a:br>
            <a:r>
              <a:rPr lang="en-GB" sz="2000" b="1" dirty="0" smtClean="0"/>
              <a:t>from (younger) working-age adults to (</a:t>
            </a:r>
            <a:r>
              <a:rPr lang="en-GB" sz="2000" b="1" dirty="0" err="1" smtClean="0"/>
              <a:t>esp</a:t>
            </a:r>
            <a:r>
              <a:rPr lang="en-GB" sz="2000" b="1" dirty="0" smtClean="0"/>
              <a:t> younger) children -- </a:t>
            </a:r>
            <a:r>
              <a:rPr lang="en-GB" sz="2000" b="1" i="1" dirty="0" smtClean="0"/>
              <a:t>only more so </a:t>
            </a:r>
            <a:r>
              <a:rPr lang="zh-CN" altLang="en-US" sz="2000" b="1" dirty="0" smtClean="0"/>
              <a:t>从（年龄偏低）的</a:t>
            </a:r>
            <a:r>
              <a:rPr lang="zh-CN" altLang="en-US" sz="2000" b="1" dirty="0" smtClean="0"/>
              <a:t>成年工作者</a:t>
            </a:r>
            <a:r>
              <a:rPr lang="zh-CN" altLang="en-US" sz="2000" b="1" dirty="0" smtClean="0"/>
              <a:t>到（更年轻）</a:t>
            </a:r>
            <a:r>
              <a:rPr lang="zh-CN" altLang="en-US" sz="2000" b="1" dirty="0" smtClean="0"/>
              <a:t>的未成年</a:t>
            </a:r>
            <a:endParaRPr lang="da-DK" sz="2000" b="1" dirty="0"/>
          </a:p>
        </p:txBody>
      </p:sp>
      <p:sp>
        <p:nvSpPr>
          <p:cNvPr id="6" name="TextBox 5"/>
          <p:cNvSpPr txBox="1"/>
          <p:nvPr/>
        </p:nvSpPr>
        <p:spPr>
          <a:xfrm>
            <a:off x="163629" y="4564150"/>
            <a:ext cx="8862675" cy="1754327"/>
          </a:xfrm>
          <a:prstGeom prst="rect">
            <a:avLst/>
          </a:prstGeom>
          <a:noFill/>
        </p:spPr>
        <p:txBody>
          <a:bodyPr wrap="square" rtlCol="0">
            <a:spAutoFit/>
          </a:bodyPr>
          <a:lstStyle/>
          <a:p>
            <a:r>
              <a:rPr lang="en-GB" dirty="0" smtClean="0">
                <a:solidFill>
                  <a:srgbClr val="FF0000"/>
                </a:solidFill>
                <a:ea typeface="宋体"/>
              </a:rPr>
              <a:t>• </a:t>
            </a:r>
            <a:r>
              <a:rPr lang="en-GB" dirty="0" smtClean="0">
                <a:ea typeface="宋体"/>
              </a:rPr>
              <a:t>Children </a:t>
            </a:r>
            <a:r>
              <a:rPr lang="en-GB" dirty="0">
                <a:ea typeface="宋体"/>
              </a:rPr>
              <a:t>cost more time when small and more cash as they grow </a:t>
            </a:r>
            <a:r>
              <a:rPr lang="en-GB" dirty="0" smtClean="0">
                <a:ea typeface="宋体"/>
              </a:rPr>
              <a:t>older</a:t>
            </a:r>
          </a:p>
          <a:p>
            <a:r>
              <a:rPr lang="en-GB" dirty="0">
                <a:solidFill>
                  <a:srgbClr val="FF0000"/>
                </a:solidFill>
                <a:ea typeface="宋体"/>
              </a:rPr>
              <a:t>• </a:t>
            </a:r>
            <a:r>
              <a:rPr lang="en-GB" dirty="0">
                <a:ea typeface="宋体"/>
              </a:rPr>
              <a:t>T</a:t>
            </a:r>
            <a:r>
              <a:rPr lang="en-GB" dirty="0" smtClean="0">
                <a:ea typeface="宋体"/>
              </a:rPr>
              <a:t>ime </a:t>
            </a:r>
            <a:r>
              <a:rPr lang="en-GB" dirty="0">
                <a:ea typeface="宋体"/>
              </a:rPr>
              <a:t>transfers are </a:t>
            </a:r>
            <a:r>
              <a:rPr lang="en-GB" i="1" dirty="0">
                <a:ea typeface="宋体"/>
              </a:rPr>
              <a:t>more</a:t>
            </a:r>
            <a:r>
              <a:rPr lang="en-GB" dirty="0">
                <a:ea typeface="宋体"/>
              </a:rPr>
              <a:t> </a:t>
            </a:r>
            <a:r>
              <a:rPr lang="en-GB" dirty="0" smtClean="0">
                <a:ea typeface="宋体"/>
              </a:rPr>
              <a:t>important than cash / public</a:t>
            </a:r>
          </a:p>
          <a:p>
            <a:r>
              <a:rPr lang="en-GB" dirty="0">
                <a:ea typeface="宋体"/>
              </a:rPr>
              <a:t>• </a:t>
            </a:r>
            <a:r>
              <a:rPr lang="en-GB" dirty="0" smtClean="0">
                <a:ea typeface="宋体"/>
              </a:rPr>
              <a:t> </a:t>
            </a:r>
            <a:r>
              <a:rPr lang="en-GB" dirty="0" err="1" smtClean="0">
                <a:ea typeface="宋体"/>
              </a:rPr>
              <a:t>Grandparenting</a:t>
            </a:r>
            <a:r>
              <a:rPr lang="en-GB" dirty="0" smtClean="0">
                <a:ea typeface="宋体"/>
              </a:rPr>
              <a:t>… elderly very </a:t>
            </a:r>
            <a:r>
              <a:rPr lang="en-GB" i="1" dirty="0" smtClean="0">
                <a:ea typeface="宋体"/>
              </a:rPr>
              <a:t>modest</a:t>
            </a:r>
            <a:r>
              <a:rPr lang="en-GB" dirty="0" smtClean="0">
                <a:ea typeface="宋体"/>
              </a:rPr>
              <a:t> net time providers until 80</a:t>
            </a:r>
          </a:p>
          <a:p>
            <a:pPr marL="285750" indent="-285750">
              <a:buFont typeface="Arial"/>
              <a:buChar char="•"/>
            </a:pPr>
            <a:r>
              <a:rPr lang="zh-CN" altLang="en-US" dirty="0" smtClean="0">
                <a:ea typeface="宋体"/>
              </a:rPr>
              <a:t>年龄小时，儿童花费的时间更多；长</a:t>
            </a:r>
            <a:r>
              <a:rPr lang="zh-CN" altLang="en-US" dirty="0">
                <a:ea typeface="宋体"/>
              </a:rPr>
              <a:t>大后</a:t>
            </a:r>
            <a:r>
              <a:rPr lang="en-US" altLang="zh-CN" dirty="0">
                <a:ea typeface="宋体"/>
              </a:rPr>
              <a:t>, </a:t>
            </a:r>
            <a:r>
              <a:rPr lang="zh-CN" altLang="en-US" dirty="0" smtClean="0">
                <a:ea typeface="宋体"/>
              </a:rPr>
              <a:t>他们花费的金钱更多；</a:t>
            </a:r>
            <a:endParaRPr lang="en-US" altLang="zh-CN" dirty="0" smtClean="0">
              <a:ea typeface="宋体"/>
            </a:endParaRPr>
          </a:p>
          <a:p>
            <a:pPr marL="285750" indent="-285750">
              <a:buFont typeface="Arial"/>
              <a:buChar char="•"/>
            </a:pPr>
            <a:r>
              <a:rPr lang="zh-CN" altLang="en-US" dirty="0" smtClean="0">
                <a:ea typeface="宋体"/>
              </a:rPr>
              <a:t>时间转移比现</a:t>
            </a:r>
            <a:r>
              <a:rPr lang="zh-CN" altLang="en-US" dirty="0">
                <a:ea typeface="宋体"/>
              </a:rPr>
              <a:t>金</a:t>
            </a:r>
            <a:r>
              <a:rPr lang="en-US" altLang="zh-CN" dirty="0">
                <a:ea typeface="宋体"/>
              </a:rPr>
              <a:t>/</a:t>
            </a:r>
            <a:r>
              <a:rPr lang="zh-CN" altLang="en-US" dirty="0">
                <a:ea typeface="宋体"/>
              </a:rPr>
              <a:t>公众更重要</a:t>
            </a:r>
          </a:p>
          <a:p>
            <a:pPr marL="285750" indent="-285750">
              <a:buFont typeface="Arial"/>
              <a:buChar char="•"/>
            </a:pPr>
            <a:r>
              <a:rPr lang="zh-CN" altLang="en-US" dirty="0" smtClean="0">
                <a:ea typeface="宋体"/>
              </a:rPr>
              <a:t>祖父母照料</a:t>
            </a:r>
            <a:r>
              <a:rPr lang="zh-CN" altLang="zh-CN" dirty="0" smtClean="0">
                <a:ea typeface="宋体"/>
              </a:rPr>
              <a:t>——</a:t>
            </a:r>
            <a:r>
              <a:rPr lang="zh-CN" altLang="en-US" dirty="0">
                <a:ea typeface="宋体"/>
              </a:rPr>
              <a:t>直到</a:t>
            </a:r>
            <a:r>
              <a:rPr lang="en-US" altLang="zh-CN" dirty="0" smtClean="0">
                <a:ea typeface="宋体"/>
              </a:rPr>
              <a:t>80</a:t>
            </a:r>
            <a:r>
              <a:rPr lang="zh-CN" altLang="en-US" dirty="0" smtClean="0">
                <a:ea typeface="宋体"/>
              </a:rPr>
              <a:t>老年群体提供的净时间都非常微薄</a:t>
            </a:r>
            <a:endParaRPr lang="da-DK" dirty="0">
              <a:ea typeface="宋体"/>
            </a:endParaRPr>
          </a:p>
        </p:txBody>
      </p:sp>
      <p:pic>
        <p:nvPicPr>
          <p:cNvPr id="7" name="Kép 4"/>
          <p:cNvPicPr/>
          <p:nvPr/>
        </p:nvPicPr>
        <p:blipFill>
          <a:blip r:embed="rId2" cstate="print"/>
          <a:srcRect/>
          <a:stretch>
            <a:fillRect/>
          </a:stretch>
        </p:blipFill>
        <p:spPr bwMode="auto">
          <a:xfrm>
            <a:off x="163628" y="1869075"/>
            <a:ext cx="8862675" cy="2695075"/>
          </a:xfrm>
          <a:prstGeom prst="rect">
            <a:avLst/>
          </a:prstGeom>
          <a:noFill/>
          <a:ln w="9525">
            <a:noFill/>
            <a:miter lim="800000"/>
            <a:headEnd/>
            <a:tailEnd/>
          </a:ln>
        </p:spPr>
      </p:pic>
      <p:pic>
        <p:nvPicPr>
          <p:cNvPr id="8" name="Picture 7"/>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6541163"/>
            <a:ext cx="9144000" cy="320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 name="TextBox 8"/>
          <p:cNvSpPr txBox="1"/>
          <p:nvPr/>
        </p:nvSpPr>
        <p:spPr>
          <a:xfrm>
            <a:off x="18008" y="6517220"/>
            <a:ext cx="4034227" cy="615553"/>
          </a:xfrm>
          <a:prstGeom prst="rect">
            <a:avLst/>
          </a:prstGeom>
          <a:noFill/>
        </p:spPr>
        <p:txBody>
          <a:bodyPr wrap="square" rtlCol="0">
            <a:spAutoFit/>
          </a:bodyPr>
          <a:lstStyle/>
          <a:p>
            <a:r>
              <a:rPr lang="da-DK" sz="1600" b="1" dirty="0" smtClean="0">
                <a:solidFill>
                  <a:schemeClr val="bg1"/>
                </a:solidFill>
                <a:ea typeface="宋体"/>
              </a:rPr>
              <a:t>Gal, Vanhuysse, Vargha (2017)</a:t>
            </a:r>
            <a:endParaRPr lang="da-DK" sz="1600" b="1" dirty="0">
              <a:solidFill>
                <a:schemeClr val="bg1"/>
              </a:solidFill>
              <a:ea typeface="宋体"/>
            </a:endParaRPr>
          </a:p>
          <a:p>
            <a:endParaRPr lang="da-DK" dirty="0">
              <a:ea typeface="宋体"/>
            </a:endParaRPr>
          </a:p>
        </p:txBody>
      </p:sp>
      <p:sp>
        <p:nvSpPr>
          <p:cNvPr id="10" name="TextBox 4"/>
          <p:cNvSpPr txBox="1"/>
          <p:nvPr/>
        </p:nvSpPr>
        <p:spPr>
          <a:xfrm>
            <a:off x="389297" y="1222744"/>
            <a:ext cx="8637006" cy="646331"/>
          </a:xfrm>
          <a:prstGeom prst="rect">
            <a:avLst/>
          </a:prstGeom>
          <a:noFill/>
        </p:spPr>
        <p:txBody>
          <a:bodyPr wrap="square" rtlCol="0">
            <a:spAutoFit/>
          </a:bodyPr>
          <a:lstStyle/>
          <a:p>
            <a:r>
              <a:rPr lang="da-DK" b="1" dirty="0" smtClean="0">
                <a:solidFill>
                  <a:srgbClr val="FF0000"/>
                </a:solidFill>
                <a:ea typeface="宋体"/>
              </a:rPr>
              <a:t>Net </a:t>
            </a:r>
            <a:r>
              <a:rPr lang="da-DK" b="1" i="1" dirty="0" smtClean="0">
                <a:solidFill>
                  <a:srgbClr val="FF0000"/>
                </a:solidFill>
                <a:ea typeface="宋体"/>
              </a:rPr>
              <a:t>public</a:t>
            </a:r>
            <a:r>
              <a:rPr lang="da-DK" b="1" dirty="0" smtClean="0">
                <a:solidFill>
                  <a:srgbClr val="FF0000"/>
                </a:solidFill>
                <a:ea typeface="宋体"/>
              </a:rPr>
              <a:t> transfers</a:t>
            </a:r>
            <a:r>
              <a:rPr lang="zh-CN" altLang="en-US" b="1" dirty="0" smtClean="0">
                <a:solidFill>
                  <a:srgbClr val="FF0000"/>
                </a:solidFill>
                <a:ea typeface="宋体"/>
              </a:rPr>
              <a:t>净社会转移</a:t>
            </a:r>
            <a:r>
              <a:rPr lang="da-DK" b="1" dirty="0" smtClean="0">
                <a:ea typeface="宋体"/>
              </a:rPr>
              <a:t>	</a:t>
            </a:r>
            <a:r>
              <a:rPr lang="da-DK" sz="3600" b="1" dirty="0" smtClean="0">
                <a:solidFill>
                  <a:srgbClr val="FF0000"/>
                </a:solidFill>
                <a:ea typeface="宋体"/>
              </a:rPr>
              <a:t>	</a:t>
            </a:r>
            <a:r>
              <a:rPr lang="da-DK" b="1" dirty="0" smtClean="0">
                <a:ea typeface="宋体"/>
              </a:rPr>
              <a:t>		</a:t>
            </a:r>
            <a:r>
              <a:rPr lang="da-DK" b="1" dirty="0" smtClean="0">
                <a:ea typeface="宋体"/>
              </a:rPr>
              <a:t>            TLCD</a:t>
            </a:r>
            <a:endParaRPr lang="da-DK" b="1" dirty="0">
              <a:ea typeface="宋体"/>
            </a:endParaRPr>
          </a:p>
        </p:txBody>
      </p:sp>
    </p:spTree>
    <p:extLst>
      <p:ext uri="{BB962C8B-B14F-4D97-AF65-F5344CB8AC3E}">
        <p14:creationId xmlns:p14="http://schemas.microsoft.com/office/powerpoint/2010/main" xmlns="" val="3913217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14308"/>
            <a:ext cx="8229600" cy="1143000"/>
          </a:xfrm>
        </p:spPr>
        <p:txBody>
          <a:bodyPr/>
          <a:lstStyle/>
          <a:p>
            <a:r>
              <a:rPr lang="da-DK" sz="4000" b="1" dirty="0" smtClean="0">
                <a:latin typeface="+mn-ea"/>
                <a:ea typeface="+mn-ea"/>
              </a:rPr>
              <a:t>The </a:t>
            </a:r>
            <a:r>
              <a:rPr lang="da-DK" sz="4000" b="1" dirty="0" err="1" smtClean="0">
                <a:latin typeface="+mn-ea"/>
                <a:ea typeface="+mn-ea"/>
              </a:rPr>
              <a:t>visibility</a:t>
            </a:r>
            <a:r>
              <a:rPr lang="da-DK" sz="4000" b="1" dirty="0" smtClean="0">
                <a:latin typeface="+mn-ea"/>
                <a:ea typeface="+mn-ea"/>
              </a:rPr>
              <a:t> </a:t>
            </a:r>
            <a:r>
              <a:rPr lang="da-DK" sz="4000" b="1" dirty="0" err="1" smtClean="0">
                <a:latin typeface="+mn-ea"/>
                <a:ea typeface="+mn-ea"/>
              </a:rPr>
              <a:t>asymmetry</a:t>
            </a:r>
            <a:r>
              <a:rPr lang="da-DK" sz="4000" b="1" dirty="0" smtClean="0">
                <a:latin typeface="+mn-ea"/>
                <a:ea typeface="+mn-ea"/>
              </a:rPr>
              <a:t/>
            </a:r>
            <a:br>
              <a:rPr lang="da-DK" sz="4000" b="1" dirty="0" smtClean="0">
                <a:latin typeface="+mn-ea"/>
                <a:ea typeface="+mn-ea"/>
              </a:rPr>
            </a:br>
            <a:r>
              <a:rPr lang="zh-CN" altLang="en-US" sz="4000" b="1" dirty="0" smtClean="0">
                <a:latin typeface="+mn-ea"/>
                <a:ea typeface="+mn-ea"/>
              </a:rPr>
              <a:t>可视性对称</a:t>
            </a:r>
            <a:endParaRPr lang="da-DK" sz="4000" b="1" dirty="0">
              <a:latin typeface="+mn-ea"/>
              <a:ea typeface="+mn-ea"/>
            </a:endParaRPr>
          </a:p>
        </p:txBody>
      </p:sp>
      <p:pic>
        <p:nvPicPr>
          <p:cNvPr id="4" name="Kép 5"/>
          <p:cNvPicPr/>
          <p:nvPr/>
        </p:nvPicPr>
        <p:blipFill>
          <a:blip r:embed="rId2" cstate="print"/>
          <a:srcRect/>
          <a:stretch>
            <a:fillRect/>
          </a:stretch>
        </p:blipFill>
        <p:spPr bwMode="auto">
          <a:xfrm>
            <a:off x="336885" y="2349082"/>
            <a:ext cx="8595360" cy="2723432"/>
          </a:xfrm>
          <a:prstGeom prst="rect">
            <a:avLst/>
          </a:prstGeom>
          <a:noFill/>
          <a:ln w="9525">
            <a:noFill/>
            <a:miter lim="800000"/>
            <a:headEnd/>
            <a:tailEnd/>
          </a:ln>
        </p:spPr>
      </p:pic>
      <p:pic>
        <p:nvPicPr>
          <p:cNvPr id="5" name="Picture 4"/>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6541163"/>
            <a:ext cx="9144000" cy="320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TextBox 5"/>
          <p:cNvSpPr txBox="1"/>
          <p:nvPr/>
        </p:nvSpPr>
        <p:spPr>
          <a:xfrm>
            <a:off x="18008" y="6517220"/>
            <a:ext cx="4034227" cy="615553"/>
          </a:xfrm>
          <a:prstGeom prst="rect">
            <a:avLst/>
          </a:prstGeom>
          <a:noFill/>
        </p:spPr>
        <p:txBody>
          <a:bodyPr wrap="square" rtlCol="0">
            <a:spAutoFit/>
          </a:bodyPr>
          <a:lstStyle/>
          <a:p>
            <a:r>
              <a:rPr lang="da-DK" sz="1600" b="1" dirty="0" smtClean="0">
                <a:solidFill>
                  <a:schemeClr val="bg1"/>
                </a:solidFill>
                <a:ea typeface="宋体"/>
              </a:rPr>
              <a:t>Gal, Vanhuysse, Vargha (2017)</a:t>
            </a:r>
            <a:endParaRPr lang="da-DK" sz="1600" b="1" dirty="0">
              <a:solidFill>
                <a:schemeClr val="bg1"/>
              </a:solidFill>
              <a:ea typeface="宋体"/>
            </a:endParaRPr>
          </a:p>
          <a:p>
            <a:endParaRPr lang="da-DK" dirty="0">
              <a:ea typeface="宋体"/>
            </a:endParaRPr>
          </a:p>
        </p:txBody>
      </p:sp>
      <p:sp>
        <p:nvSpPr>
          <p:cNvPr id="3" name="文本框 2"/>
          <p:cNvSpPr txBox="1"/>
          <p:nvPr/>
        </p:nvSpPr>
        <p:spPr>
          <a:xfrm>
            <a:off x="1491391" y="4998985"/>
            <a:ext cx="1107996" cy="369332"/>
          </a:xfrm>
          <a:prstGeom prst="rect">
            <a:avLst/>
          </a:prstGeom>
          <a:noFill/>
        </p:spPr>
        <p:txBody>
          <a:bodyPr wrap="none" rtlCol="0">
            <a:spAutoFit/>
          </a:bodyPr>
          <a:lstStyle/>
          <a:p>
            <a:r>
              <a:rPr kumimoji="1" lang="zh-CN" altLang="en-US" dirty="0" smtClean="0">
                <a:latin typeface="+mn-ea"/>
                <a:ea typeface="+mn-ea"/>
              </a:rPr>
              <a:t>公共转移</a:t>
            </a:r>
            <a:endParaRPr kumimoji="1" lang="zh-CN" altLang="en-US" dirty="0">
              <a:latin typeface="+mn-ea"/>
              <a:ea typeface="+mn-ea"/>
            </a:endParaRPr>
          </a:p>
        </p:txBody>
      </p:sp>
      <p:sp>
        <p:nvSpPr>
          <p:cNvPr id="7" name="文本框 6"/>
          <p:cNvSpPr txBox="1"/>
          <p:nvPr/>
        </p:nvSpPr>
        <p:spPr>
          <a:xfrm>
            <a:off x="3755365" y="4998985"/>
            <a:ext cx="1107996" cy="369332"/>
          </a:xfrm>
          <a:prstGeom prst="rect">
            <a:avLst/>
          </a:prstGeom>
          <a:noFill/>
        </p:spPr>
        <p:txBody>
          <a:bodyPr wrap="none" rtlCol="0">
            <a:spAutoFit/>
          </a:bodyPr>
          <a:lstStyle/>
          <a:p>
            <a:r>
              <a:rPr kumimoji="1" lang="zh-CN" altLang="en-US" dirty="0" smtClean="0">
                <a:latin typeface="+mn-ea"/>
                <a:ea typeface="+mn-ea"/>
              </a:rPr>
              <a:t>私人转移</a:t>
            </a:r>
            <a:endParaRPr kumimoji="1" lang="zh-CN" altLang="en-US" dirty="0">
              <a:latin typeface="+mn-ea"/>
              <a:ea typeface="+mn-ea"/>
            </a:endParaRPr>
          </a:p>
        </p:txBody>
      </p:sp>
      <p:sp>
        <p:nvSpPr>
          <p:cNvPr id="8" name="文本框 7"/>
          <p:cNvSpPr txBox="1"/>
          <p:nvPr/>
        </p:nvSpPr>
        <p:spPr>
          <a:xfrm>
            <a:off x="5985068" y="4998985"/>
            <a:ext cx="1107996" cy="369332"/>
          </a:xfrm>
          <a:prstGeom prst="rect">
            <a:avLst/>
          </a:prstGeom>
          <a:noFill/>
        </p:spPr>
        <p:txBody>
          <a:bodyPr wrap="none" rtlCol="0">
            <a:spAutoFit/>
          </a:bodyPr>
          <a:lstStyle/>
          <a:p>
            <a:r>
              <a:rPr kumimoji="1" lang="zh-CN" altLang="en-US" dirty="0" smtClean="0">
                <a:latin typeface="+mn-ea"/>
                <a:ea typeface="+mn-ea"/>
              </a:rPr>
              <a:t>时间转移</a:t>
            </a:r>
            <a:endParaRPr kumimoji="1" lang="zh-CN" altLang="en-US" dirty="0">
              <a:latin typeface="+mn-ea"/>
              <a:ea typeface="+mn-ea"/>
            </a:endParaRPr>
          </a:p>
        </p:txBody>
      </p:sp>
      <p:sp>
        <p:nvSpPr>
          <p:cNvPr id="9" name="文本框 8"/>
          <p:cNvSpPr txBox="1"/>
          <p:nvPr/>
        </p:nvSpPr>
        <p:spPr>
          <a:xfrm>
            <a:off x="6446733" y="2699858"/>
            <a:ext cx="903087" cy="369332"/>
          </a:xfrm>
          <a:prstGeom prst="rect">
            <a:avLst/>
          </a:prstGeom>
          <a:noFill/>
        </p:spPr>
        <p:txBody>
          <a:bodyPr wrap="none" rtlCol="0">
            <a:spAutoFit/>
          </a:bodyPr>
          <a:lstStyle/>
          <a:p>
            <a:r>
              <a:rPr kumimoji="1" lang="zh-CN" altLang="en-US" dirty="0" smtClean="0">
                <a:latin typeface="+mn-ea"/>
                <a:ea typeface="+mn-ea"/>
              </a:rPr>
              <a:t>不可见</a:t>
            </a:r>
            <a:endParaRPr kumimoji="1" lang="zh-CN" altLang="en-US" dirty="0">
              <a:latin typeface="+mn-ea"/>
              <a:ea typeface="+mn-ea"/>
            </a:endParaRPr>
          </a:p>
        </p:txBody>
      </p:sp>
      <p:sp>
        <p:nvSpPr>
          <p:cNvPr id="10" name="文本框 9"/>
          <p:cNvSpPr txBox="1"/>
          <p:nvPr/>
        </p:nvSpPr>
        <p:spPr>
          <a:xfrm>
            <a:off x="2276221" y="2731509"/>
            <a:ext cx="646331" cy="369332"/>
          </a:xfrm>
          <a:prstGeom prst="rect">
            <a:avLst/>
          </a:prstGeom>
          <a:noFill/>
        </p:spPr>
        <p:txBody>
          <a:bodyPr wrap="none" rtlCol="0">
            <a:spAutoFit/>
          </a:bodyPr>
          <a:lstStyle/>
          <a:p>
            <a:r>
              <a:rPr kumimoji="1" lang="zh-CN" altLang="en-US" dirty="0" smtClean="0">
                <a:latin typeface="+mn-ea"/>
                <a:ea typeface="+mn-ea"/>
              </a:rPr>
              <a:t>可见</a:t>
            </a:r>
            <a:endParaRPr kumimoji="1" lang="zh-CN" altLang="en-US" dirty="0">
              <a:latin typeface="+mn-ea"/>
              <a:ea typeface="+mn-ea"/>
            </a:endParaRPr>
          </a:p>
        </p:txBody>
      </p:sp>
    </p:spTree>
    <p:extLst>
      <p:ext uri="{BB962C8B-B14F-4D97-AF65-F5344CB8AC3E}">
        <p14:creationId xmlns:p14="http://schemas.microsoft.com/office/powerpoint/2010/main" xmlns="" val="258179696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63543"/>
            <a:ext cx="8229600" cy="1143000"/>
          </a:xfrm>
        </p:spPr>
        <p:txBody>
          <a:bodyPr/>
          <a:lstStyle/>
          <a:p>
            <a:r>
              <a:rPr lang="da-DK" sz="5500" b="1" dirty="0" err="1" smtClean="0">
                <a:latin typeface="+mn-ea"/>
                <a:ea typeface="+mn-ea"/>
              </a:rPr>
              <a:t>Thanks</a:t>
            </a:r>
            <a:r>
              <a:rPr lang="zh-CN" altLang="en-US" sz="5500" b="1" dirty="0" smtClean="0">
                <a:latin typeface="+mn-ea"/>
                <a:ea typeface="+mn-ea"/>
              </a:rPr>
              <a:t>感谢！</a:t>
            </a:r>
            <a:endParaRPr lang="da-DK" sz="5500" b="1" dirty="0">
              <a:latin typeface="+mn-ea"/>
              <a:ea typeface="+mn-ea"/>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6541163"/>
            <a:ext cx="9144000" cy="320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TextBox 4"/>
          <p:cNvSpPr txBox="1"/>
          <p:nvPr/>
        </p:nvSpPr>
        <p:spPr>
          <a:xfrm>
            <a:off x="18009" y="6517220"/>
            <a:ext cx="3036012" cy="615553"/>
          </a:xfrm>
          <a:prstGeom prst="rect">
            <a:avLst/>
          </a:prstGeom>
          <a:noFill/>
        </p:spPr>
        <p:txBody>
          <a:bodyPr wrap="square" rtlCol="0">
            <a:spAutoFit/>
          </a:bodyPr>
          <a:lstStyle/>
          <a:p>
            <a:r>
              <a:rPr lang="da-DK" sz="1600" b="1" dirty="0">
                <a:solidFill>
                  <a:schemeClr val="bg1"/>
                </a:solidFill>
                <a:ea typeface="宋体"/>
              </a:rPr>
              <a:t>www.sdu.dk/staff/vanhuysse</a:t>
            </a:r>
          </a:p>
          <a:p>
            <a:endParaRPr lang="da-DK" dirty="0">
              <a:ea typeface="宋体"/>
            </a:endParaRPr>
          </a:p>
        </p:txBody>
      </p:sp>
      <p:sp>
        <p:nvSpPr>
          <p:cNvPr id="8" name="TextBox 7"/>
          <p:cNvSpPr txBox="1"/>
          <p:nvPr/>
        </p:nvSpPr>
        <p:spPr>
          <a:xfrm>
            <a:off x="1653309" y="2681258"/>
            <a:ext cx="5938982" cy="2185213"/>
          </a:xfrm>
          <a:prstGeom prst="rect">
            <a:avLst/>
          </a:prstGeom>
          <a:noFill/>
        </p:spPr>
        <p:txBody>
          <a:bodyPr wrap="square" rtlCol="0">
            <a:spAutoFit/>
          </a:bodyPr>
          <a:lstStyle/>
          <a:p>
            <a:pPr algn="ctr"/>
            <a:r>
              <a:rPr lang="da-DK" sz="2400" b="1" dirty="0" smtClean="0">
                <a:latin typeface="宋体"/>
                <a:ea typeface="宋体"/>
              </a:rPr>
              <a:t>Pieter Vanhuysse, </a:t>
            </a:r>
            <a:r>
              <a:rPr lang="da-DK" sz="2400" b="1" dirty="0" err="1" smtClean="0">
                <a:latin typeface="宋体"/>
                <a:ea typeface="宋体"/>
              </a:rPr>
              <a:t>PhD</a:t>
            </a:r>
            <a:r>
              <a:rPr lang="da-DK" sz="2400" b="1" dirty="0" smtClean="0">
                <a:latin typeface="宋体"/>
                <a:ea typeface="宋体"/>
              </a:rPr>
              <a:t> (</a:t>
            </a:r>
            <a:r>
              <a:rPr lang="da-DK" sz="2400" b="1" i="1" dirty="0" smtClean="0">
                <a:latin typeface="宋体"/>
                <a:ea typeface="宋体"/>
              </a:rPr>
              <a:t>LSE</a:t>
            </a:r>
            <a:r>
              <a:rPr lang="da-DK" sz="2400" b="1" dirty="0" smtClean="0">
                <a:latin typeface="宋体"/>
                <a:ea typeface="宋体"/>
              </a:rPr>
              <a:t>)</a:t>
            </a:r>
          </a:p>
          <a:p>
            <a:pPr algn="ctr"/>
            <a:r>
              <a:rPr lang="da-DK" sz="1600" dirty="0" smtClean="0">
                <a:latin typeface="宋体"/>
                <a:ea typeface="宋体"/>
              </a:rPr>
              <a:t>Professor of Comparative </a:t>
            </a:r>
            <a:r>
              <a:rPr lang="da-DK" sz="1600" dirty="0" err="1" smtClean="0">
                <a:latin typeface="宋体"/>
                <a:ea typeface="宋体"/>
              </a:rPr>
              <a:t>Welfare</a:t>
            </a:r>
            <a:r>
              <a:rPr lang="da-DK" sz="1600" dirty="0" smtClean="0">
                <a:latin typeface="宋体"/>
                <a:ea typeface="宋体"/>
              </a:rPr>
              <a:t> State Research</a:t>
            </a:r>
          </a:p>
          <a:p>
            <a:pPr algn="ctr"/>
            <a:r>
              <a:rPr lang="da-DK" sz="1600" dirty="0" smtClean="0">
                <a:latin typeface="宋体"/>
                <a:ea typeface="宋体"/>
              </a:rPr>
              <a:t>Danish Centre for </a:t>
            </a:r>
            <a:r>
              <a:rPr lang="da-DK" sz="1600" dirty="0" err="1" smtClean="0">
                <a:latin typeface="宋体"/>
                <a:ea typeface="宋体"/>
              </a:rPr>
              <a:t>Welfare</a:t>
            </a:r>
            <a:r>
              <a:rPr lang="da-DK" sz="1600" dirty="0" smtClean="0">
                <a:latin typeface="宋体"/>
                <a:ea typeface="宋体"/>
              </a:rPr>
              <a:t> Studies</a:t>
            </a:r>
          </a:p>
          <a:p>
            <a:pPr algn="ctr"/>
            <a:r>
              <a:rPr lang="da-DK" sz="1600" dirty="0" err="1" smtClean="0">
                <a:latin typeface="宋体"/>
                <a:ea typeface="宋体"/>
              </a:rPr>
              <a:t>University</a:t>
            </a:r>
            <a:r>
              <a:rPr lang="da-DK" sz="1600" dirty="0" smtClean="0">
                <a:latin typeface="宋体"/>
                <a:ea typeface="宋体"/>
              </a:rPr>
              <a:t> of Southern Denmark</a:t>
            </a:r>
          </a:p>
          <a:p>
            <a:pPr algn="ctr"/>
            <a:r>
              <a:rPr lang="zh-CN" altLang="en-US" sz="1600" dirty="0">
                <a:latin typeface="+mn-ea"/>
                <a:ea typeface="+mn-ea"/>
              </a:rPr>
              <a:t>比较福利国家研究教授</a:t>
            </a:r>
          </a:p>
          <a:p>
            <a:pPr algn="ctr"/>
            <a:r>
              <a:rPr lang="zh-CN" altLang="en-US" sz="1600" dirty="0">
                <a:latin typeface="+mn-ea"/>
                <a:ea typeface="+mn-ea"/>
              </a:rPr>
              <a:t>丹麦福利研究中心</a:t>
            </a:r>
          </a:p>
          <a:p>
            <a:pPr algn="ctr"/>
            <a:r>
              <a:rPr lang="zh-CN" altLang="en-US" sz="1600" dirty="0">
                <a:latin typeface="+mn-ea"/>
                <a:ea typeface="+mn-ea"/>
              </a:rPr>
              <a:t>丹麦南部大学</a:t>
            </a:r>
          </a:p>
          <a:p>
            <a:pPr algn="ctr"/>
            <a:endParaRPr lang="da-DK" sz="1600" dirty="0">
              <a:latin typeface="宋体"/>
              <a:ea typeface="宋体"/>
            </a:endParaRPr>
          </a:p>
        </p:txBody>
      </p:sp>
      <p:sp>
        <p:nvSpPr>
          <p:cNvPr id="9" name="Rectangle 8"/>
          <p:cNvSpPr/>
          <p:nvPr/>
        </p:nvSpPr>
        <p:spPr>
          <a:xfrm>
            <a:off x="2286000" y="4805259"/>
            <a:ext cx="4572000" cy="1754326"/>
          </a:xfrm>
          <a:prstGeom prst="rect">
            <a:avLst/>
          </a:prstGeom>
        </p:spPr>
        <p:txBody>
          <a:bodyPr>
            <a:spAutoFit/>
          </a:bodyPr>
          <a:lstStyle/>
          <a:p>
            <a:pPr algn="ctr"/>
            <a:r>
              <a:rPr lang="en-US" dirty="0">
                <a:latin typeface="宋体"/>
                <a:ea typeface="宋体"/>
                <a:hlinkClick r:id="rId3"/>
              </a:rPr>
              <a:t>vanhuysse@sam.sdu.dk</a:t>
            </a:r>
            <a:r>
              <a:rPr lang="en-US" dirty="0">
                <a:latin typeface="宋体"/>
                <a:ea typeface="宋体"/>
              </a:rPr>
              <a:t> </a:t>
            </a:r>
          </a:p>
          <a:p>
            <a:pPr algn="ctr"/>
            <a:r>
              <a:rPr lang="da-DK" dirty="0" smtClean="0">
                <a:latin typeface="宋体"/>
                <a:ea typeface="宋体"/>
                <a:hlinkClick r:id="rId4"/>
              </a:rPr>
              <a:t>www.sdu.dk/staff/vanhuysse</a:t>
            </a:r>
            <a:endParaRPr lang="da-DK" dirty="0" smtClean="0">
              <a:latin typeface="宋体"/>
              <a:ea typeface="宋体"/>
            </a:endParaRPr>
          </a:p>
          <a:p>
            <a:pPr algn="ctr"/>
            <a:r>
              <a:rPr lang="da-DK" dirty="0" smtClean="0">
                <a:latin typeface="宋体"/>
                <a:ea typeface="宋体"/>
              </a:rPr>
              <a:t>Papers </a:t>
            </a:r>
            <a:r>
              <a:rPr lang="da-DK" dirty="0" err="1" smtClean="0">
                <a:latin typeface="宋体"/>
                <a:ea typeface="宋体"/>
              </a:rPr>
              <a:t>available</a:t>
            </a:r>
            <a:r>
              <a:rPr lang="da-DK" dirty="0" smtClean="0">
                <a:latin typeface="宋体"/>
                <a:ea typeface="宋体"/>
              </a:rPr>
              <a:t> at:</a:t>
            </a:r>
            <a:r>
              <a:rPr lang="zh-CN" altLang="en-US" dirty="0" smtClean="0">
                <a:latin typeface="+mn-ea"/>
                <a:ea typeface="+mn-ea"/>
              </a:rPr>
              <a:t> 阅读论文请访问：</a:t>
            </a:r>
            <a:endParaRPr lang="da-DK" dirty="0" smtClean="0">
              <a:latin typeface="宋体"/>
              <a:ea typeface="宋体"/>
            </a:endParaRPr>
          </a:p>
          <a:p>
            <a:pPr algn="ctr"/>
            <a:r>
              <a:rPr lang="da-DK" dirty="0">
                <a:latin typeface="宋体"/>
                <a:ea typeface="宋体"/>
                <a:hlinkClick r:id="rId5"/>
              </a:rPr>
              <a:t>https://</a:t>
            </a:r>
            <a:r>
              <a:rPr lang="da-DK" dirty="0" smtClean="0">
                <a:latin typeface="宋体"/>
                <a:ea typeface="宋体"/>
                <a:hlinkClick r:id="rId5"/>
              </a:rPr>
              <a:t>papers.ssrn.com/sol3/cf_dev/AbsByAuth.cfm?per_id=876624</a:t>
            </a:r>
            <a:endParaRPr lang="da-DK" dirty="0" smtClean="0">
              <a:latin typeface="宋体"/>
              <a:ea typeface="宋体"/>
            </a:endParaRPr>
          </a:p>
          <a:p>
            <a:pPr algn="ctr"/>
            <a:endParaRPr lang="da-DK" dirty="0">
              <a:latin typeface="宋体"/>
              <a:ea typeface="宋体"/>
            </a:endParaRPr>
          </a:p>
        </p:txBody>
      </p:sp>
    </p:spTree>
    <p:extLst>
      <p:ext uri="{BB962C8B-B14F-4D97-AF65-F5344CB8AC3E}">
        <p14:creationId xmlns:p14="http://schemas.microsoft.com/office/powerpoint/2010/main" xmlns="" val="50555375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sz="3200" b="1" dirty="0" err="1">
                <a:latin typeface="Arial"/>
                <a:cs typeface="Arial"/>
              </a:rPr>
              <a:t>Redistributive</a:t>
            </a:r>
            <a:r>
              <a:rPr lang="da-DK" sz="3200" b="1" dirty="0">
                <a:latin typeface="Arial"/>
                <a:cs typeface="Arial"/>
              </a:rPr>
              <a:t> </a:t>
            </a:r>
            <a:r>
              <a:rPr lang="da-DK" sz="3200" b="1" dirty="0" err="1">
                <a:latin typeface="Arial"/>
                <a:cs typeface="Arial"/>
              </a:rPr>
              <a:t>effects</a:t>
            </a:r>
            <a:r>
              <a:rPr lang="da-DK" sz="3200" b="1" dirty="0">
                <a:latin typeface="Arial"/>
                <a:cs typeface="Arial"/>
              </a:rPr>
              <a:t> of policy </a:t>
            </a:r>
            <a:r>
              <a:rPr lang="da-DK" sz="3200" b="1" dirty="0" smtClean="0">
                <a:latin typeface="Arial"/>
                <a:cs typeface="Arial"/>
              </a:rPr>
              <a:t>design, 2</a:t>
            </a:r>
            <a:br>
              <a:rPr lang="da-DK" sz="3200" b="1" dirty="0" smtClean="0">
                <a:latin typeface="Arial"/>
                <a:cs typeface="Arial"/>
              </a:rPr>
            </a:br>
            <a:r>
              <a:rPr lang="zh-CN" altLang="en-US" sz="3200" b="1" dirty="0">
                <a:latin typeface="+mn-ea"/>
                <a:cs typeface="Arial"/>
              </a:rPr>
              <a:t>政策设计的再分配效果</a:t>
            </a:r>
            <a:r>
              <a:rPr lang="zh-CN" altLang="en-US" sz="3200" b="1" dirty="0" smtClean="0">
                <a:latin typeface="+mn-ea"/>
                <a:cs typeface="Arial"/>
              </a:rPr>
              <a:t>（</a:t>
            </a:r>
            <a:r>
              <a:rPr lang="zh-CN" altLang="zh-CN" sz="3200" b="1" dirty="0">
                <a:latin typeface="+mn-ea"/>
                <a:cs typeface="Arial"/>
              </a:rPr>
              <a:t>2</a:t>
            </a:r>
            <a:r>
              <a:rPr lang="zh-CN" altLang="en-US" sz="3200" dirty="0" smtClean="0">
                <a:latin typeface="+mn-ea"/>
                <a:cs typeface="Arial"/>
              </a:rPr>
              <a:t>）</a:t>
            </a:r>
            <a:r>
              <a:rPr lang="da-DK" sz="3200" dirty="0">
                <a:latin typeface="Arial"/>
                <a:cs typeface="Arial"/>
              </a:rPr>
              <a:t/>
            </a:r>
            <a:br>
              <a:rPr lang="da-DK" sz="3200" dirty="0">
                <a:latin typeface="Arial"/>
                <a:cs typeface="Arial"/>
              </a:rPr>
            </a:br>
            <a:endParaRPr lang="da-DK" sz="3200" dirty="0">
              <a:latin typeface="Arial"/>
              <a:cs typeface="Arial"/>
            </a:endParaRPr>
          </a:p>
        </p:txBody>
      </p:sp>
      <p:sp>
        <p:nvSpPr>
          <p:cNvPr id="3" name="Content Placeholder 2"/>
          <p:cNvSpPr>
            <a:spLocks noGrp="1"/>
          </p:cNvSpPr>
          <p:nvPr>
            <p:ph idx="1"/>
          </p:nvPr>
        </p:nvSpPr>
        <p:spPr>
          <a:xfrm>
            <a:off x="457200" y="1255187"/>
            <a:ext cx="8432082" cy="5285976"/>
          </a:xfrm>
        </p:spPr>
        <p:txBody>
          <a:bodyPr/>
          <a:lstStyle/>
          <a:p>
            <a:r>
              <a:rPr lang="da-DK" sz="1800" dirty="0" smtClean="0">
                <a:latin typeface="Arial"/>
                <a:cs typeface="Arial"/>
              </a:rPr>
              <a:t>Pension design </a:t>
            </a:r>
            <a:r>
              <a:rPr lang="da-DK" sz="1800" dirty="0" err="1" smtClean="0">
                <a:latin typeface="Arial"/>
                <a:cs typeface="Arial"/>
              </a:rPr>
              <a:t>also</a:t>
            </a:r>
            <a:r>
              <a:rPr lang="da-DK" sz="1800" dirty="0" smtClean="0">
                <a:latin typeface="Arial"/>
                <a:cs typeface="Arial"/>
              </a:rPr>
              <a:t> (</a:t>
            </a:r>
            <a:r>
              <a:rPr lang="da-DK" sz="1800" dirty="0" err="1" smtClean="0">
                <a:latin typeface="Arial"/>
                <a:cs typeface="Arial"/>
              </a:rPr>
              <a:t>almost</a:t>
            </a:r>
            <a:r>
              <a:rPr lang="da-DK" sz="1800" dirty="0" smtClean="0">
                <a:latin typeface="Arial"/>
                <a:cs typeface="Arial"/>
              </a:rPr>
              <a:t>) </a:t>
            </a:r>
            <a:r>
              <a:rPr lang="da-DK" sz="1800" dirty="0" err="1" smtClean="0">
                <a:latin typeface="Arial"/>
                <a:cs typeface="Arial"/>
              </a:rPr>
              <a:t>always</a:t>
            </a:r>
            <a:r>
              <a:rPr lang="da-DK" sz="1800" dirty="0" smtClean="0">
                <a:latin typeface="Arial"/>
                <a:cs typeface="Arial"/>
              </a:rPr>
              <a:t> has </a:t>
            </a:r>
            <a:r>
              <a:rPr lang="da-DK" sz="1800" dirty="0" err="1" smtClean="0">
                <a:latin typeface="Arial"/>
                <a:cs typeface="Arial"/>
              </a:rPr>
              <a:t>powerful</a:t>
            </a:r>
            <a:r>
              <a:rPr lang="da-DK" sz="1800" dirty="0" smtClean="0">
                <a:latin typeface="Arial"/>
                <a:cs typeface="Arial"/>
              </a:rPr>
              <a:t> </a:t>
            </a:r>
            <a:r>
              <a:rPr lang="da-DK" sz="1800" b="1" dirty="0" err="1" smtClean="0">
                <a:latin typeface="Arial"/>
                <a:cs typeface="Arial"/>
              </a:rPr>
              <a:t>other</a:t>
            </a:r>
            <a:r>
              <a:rPr lang="da-DK" sz="1800" dirty="0" smtClean="0">
                <a:latin typeface="Arial"/>
                <a:cs typeface="Arial"/>
              </a:rPr>
              <a:t> </a:t>
            </a:r>
            <a:r>
              <a:rPr lang="da-DK" sz="1800" dirty="0" err="1" smtClean="0">
                <a:latin typeface="Arial"/>
                <a:cs typeface="Arial"/>
              </a:rPr>
              <a:t>redistributive</a:t>
            </a:r>
            <a:r>
              <a:rPr lang="da-DK" sz="1800" dirty="0" smtClean="0">
                <a:latin typeface="Arial"/>
                <a:cs typeface="Arial"/>
              </a:rPr>
              <a:t> </a:t>
            </a:r>
            <a:r>
              <a:rPr lang="da-DK" sz="1800" dirty="0" err="1" smtClean="0">
                <a:latin typeface="Arial"/>
                <a:cs typeface="Arial"/>
              </a:rPr>
              <a:t>effects</a:t>
            </a:r>
            <a:r>
              <a:rPr lang="da-DK" sz="1800" dirty="0" smtClean="0">
                <a:latin typeface="Arial"/>
                <a:cs typeface="Arial"/>
              </a:rPr>
              <a:t>. </a:t>
            </a:r>
            <a:r>
              <a:rPr lang="da-DK" sz="1800" dirty="0" err="1" smtClean="0">
                <a:latin typeface="Arial"/>
                <a:cs typeface="Arial"/>
              </a:rPr>
              <a:t>E.g</a:t>
            </a:r>
            <a:r>
              <a:rPr lang="da-DK" sz="1800" dirty="0" smtClean="0">
                <a:latin typeface="Arial"/>
                <a:cs typeface="Arial"/>
              </a:rPr>
              <a:t>:</a:t>
            </a:r>
          </a:p>
          <a:p>
            <a:r>
              <a:rPr lang="da-DK" sz="1800" dirty="0" smtClean="0">
                <a:latin typeface="Arial"/>
                <a:cs typeface="Arial"/>
              </a:rPr>
              <a:t>Using general </a:t>
            </a:r>
            <a:r>
              <a:rPr lang="da-DK" sz="1800" dirty="0" err="1" smtClean="0">
                <a:latin typeface="Arial"/>
                <a:cs typeface="Arial"/>
              </a:rPr>
              <a:t>tax</a:t>
            </a:r>
            <a:r>
              <a:rPr lang="da-DK" sz="1800" dirty="0" smtClean="0">
                <a:latin typeface="Arial"/>
                <a:cs typeface="Arial"/>
              </a:rPr>
              <a:t> </a:t>
            </a:r>
            <a:r>
              <a:rPr lang="da-DK" sz="1800" dirty="0" err="1" smtClean="0">
                <a:latin typeface="Arial"/>
                <a:cs typeface="Arial"/>
              </a:rPr>
              <a:t>revenue</a:t>
            </a:r>
            <a:r>
              <a:rPr lang="da-DK" sz="1800" dirty="0" smtClean="0">
                <a:latin typeface="Arial"/>
                <a:cs typeface="Arial"/>
              </a:rPr>
              <a:t> to </a:t>
            </a:r>
            <a:r>
              <a:rPr lang="da-DK" sz="1800" dirty="0" err="1" smtClean="0">
                <a:latin typeface="Arial"/>
                <a:cs typeface="Arial"/>
              </a:rPr>
              <a:t>finance</a:t>
            </a:r>
            <a:r>
              <a:rPr lang="da-DK" sz="1800" dirty="0" smtClean="0">
                <a:latin typeface="Arial"/>
                <a:cs typeface="Arial"/>
              </a:rPr>
              <a:t> a system </a:t>
            </a:r>
            <a:r>
              <a:rPr lang="da-DK" sz="1800" b="1" dirty="0" err="1" smtClean="0">
                <a:latin typeface="Arial"/>
                <a:cs typeface="Arial"/>
              </a:rPr>
              <a:t>covering</a:t>
            </a:r>
            <a:r>
              <a:rPr lang="da-DK" sz="1800" b="1" dirty="0" smtClean="0">
                <a:latin typeface="Arial"/>
                <a:cs typeface="Arial"/>
              </a:rPr>
              <a:t> a small proportion of </a:t>
            </a:r>
            <a:r>
              <a:rPr lang="da-DK" sz="1800" b="1" dirty="0" err="1" smtClean="0">
                <a:latin typeface="Arial"/>
                <a:cs typeface="Arial"/>
              </a:rPr>
              <a:t>workers</a:t>
            </a:r>
            <a:r>
              <a:rPr lang="da-DK" sz="1800" b="1" dirty="0" smtClean="0">
                <a:latin typeface="Arial"/>
                <a:cs typeface="Arial"/>
              </a:rPr>
              <a:t> </a:t>
            </a:r>
            <a:r>
              <a:rPr lang="da-DK" sz="1800" dirty="0" smtClean="0">
                <a:latin typeface="Arial"/>
                <a:cs typeface="Arial"/>
              </a:rPr>
              <a:t>transfers </a:t>
            </a:r>
            <a:r>
              <a:rPr lang="da-DK" sz="1800" dirty="0" err="1" smtClean="0">
                <a:latin typeface="Arial"/>
                <a:cs typeface="Arial"/>
              </a:rPr>
              <a:t>income</a:t>
            </a:r>
            <a:r>
              <a:rPr lang="da-DK" sz="1800" dirty="0" smtClean="0">
                <a:latin typeface="Arial"/>
                <a:cs typeface="Arial"/>
              </a:rPr>
              <a:t> from </a:t>
            </a:r>
            <a:r>
              <a:rPr lang="da-DK" sz="1800" dirty="0" err="1" smtClean="0">
                <a:latin typeface="Arial"/>
                <a:cs typeface="Arial"/>
              </a:rPr>
              <a:t>many</a:t>
            </a:r>
            <a:r>
              <a:rPr lang="da-DK" sz="1800" dirty="0" smtClean="0">
                <a:latin typeface="Arial"/>
                <a:cs typeface="Arial"/>
              </a:rPr>
              <a:t> </a:t>
            </a:r>
            <a:r>
              <a:rPr lang="da-DK" sz="1800" dirty="0" err="1" smtClean="0">
                <a:latin typeface="Arial"/>
                <a:cs typeface="Arial"/>
              </a:rPr>
              <a:t>taxpayers</a:t>
            </a:r>
            <a:r>
              <a:rPr lang="da-DK" sz="1800" dirty="0" smtClean="0">
                <a:latin typeface="Arial"/>
                <a:cs typeface="Arial"/>
              </a:rPr>
              <a:t> to </a:t>
            </a:r>
            <a:r>
              <a:rPr lang="da-DK" sz="1800" dirty="0" err="1" smtClean="0">
                <a:latin typeface="Arial"/>
                <a:cs typeface="Arial"/>
              </a:rPr>
              <a:t>few</a:t>
            </a:r>
            <a:r>
              <a:rPr lang="da-DK" sz="1800" dirty="0" smtClean="0">
                <a:latin typeface="Arial"/>
                <a:cs typeface="Arial"/>
              </a:rPr>
              <a:t> </a:t>
            </a:r>
            <a:r>
              <a:rPr lang="da-DK" sz="1800" dirty="0" err="1" smtClean="0">
                <a:latin typeface="Arial"/>
                <a:cs typeface="Arial"/>
              </a:rPr>
              <a:t>covered</a:t>
            </a:r>
            <a:r>
              <a:rPr lang="da-DK" sz="1800" dirty="0" smtClean="0">
                <a:latin typeface="Arial"/>
                <a:cs typeface="Arial"/>
              </a:rPr>
              <a:t> </a:t>
            </a:r>
            <a:r>
              <a:rPr lang="da-DK" sz="1800" dirty="0" err="1" smtClean="0">
                <a:latin typeface="Arial"/>
                <a:cs typeface="Arial"/>
              </a:rPr>
              <a:t>workers</a:t>
            </a:r>
            <a:endParaRPr lang="da-DK" sz="1800" dirty="0" smtClean="0">
              <a:latin typeface="Arial"/>
              <a:cs typeface="Arial"/>
            </a:endParaRPr>
          </a:p>
          <a:p>
            <a:r>
              <a:rPr lang="da-DK" sz="1800" dirty="0" err="1">
                <a:latin typeface="Arial"/>
                <a:cs typeface="Arial"/>
              </a:rPr>
              <a:t>M</a:t>
            </a:r>
            <a:r>
              <a:rPr lang="da-DK" sz="1800" dirty="0" err="1" smtClean="0">
                <a:latin typeface="Arial"/>
                <a:cs typeface="Arial"/>
              </a:rPr>
              <a:t>any</a:t>
            </a:r>
            <a:r>
              <a:rPr lang="da-DK" sz="1800" dirty="0" smtClean="0">
                <a:latin typeface="Arial"/>
                <a:cs typeface="Arial"/>
              </a:rPr>
              <a:t> DB plans </a:t>
            </a:r>
            <a:r>
              <a:rPr lang="da-DK" sz="1800" dirty="0" err="1" smtClean="0">
                <a:latin typeface="Arial"/>
                <a:cs typeface="Arial"/>
              </a:rPr>
              <a:t>favor</a:t>
            </a:r>
            <a:r>
              <a:rPr lang="da-DK" sz="1800" dirty="0" smtClean="0">
                <a:latin typeface="Arial"/>
                <a:cs typeface="Arial"/>
              </a:rPr>
              <a:t> </a:t>
            </a:r>
            <a:r>
              <a:rPr lang="da-DK" sz="1800" dirty="0" err="1" smtClean="0">
                <a:latin typeface="Arial"/>
                <a:cs typeface="Arial"/>
              </a:rPr>
              <a:t>workers</a:t>
            </a:r>
            <a:r>
              <a:rPr lang="da-DK" sz="1800" dirty="0" smtClean="0">
                <a:latin typeface="Arial"/>
                <a:cs typeface="Arial"/>
              </a:rPr>
              <a:t> </a:t>
            </a:r>
            <a:r>
              <a:rPr lang="da-DK" sz="1800" dirty="0" err="1" smtClean="0">
                <a:latin typeface="Arial"/>
                <a:cs typeface="Arial"/>
              </a:rPr>
              <a:t>whose</a:t>
            </a:r>
            <a:r>
              <a:rPr lang="da-DK" sz="1800" dirty="0" smtClean="0">
                <a:latin typeface="Arial"/>
                <a:cs typeface="Arial"/>
              </a:rPr>
              <a:t> major </a:t>
            </a:r>
            <a:r>
              <a:rPr lang="da-DK" sz="1800" dirty="0" err="1" smtClean="0">
                <a:latin typeface="Arial"/>
                <a:cs typeface="Arial"/>
              </a:rPr>
              <a:t>pay</a:t>
            </a:r>
            <a:r>
              <a:rPr lang="da-DK" sz="1800" dirty="0" smtClean="0">
                <a:latin typeface="Arial"/>
                <a:cs typeface="Arial"/>
              </a:rPr>
              <a:t> </a:t>
            </a:r>
            <a:r>
              <a:rPr lang="da-DK" sz="1800" dirty="0" err="1" smtClean="0">
                <a:latin typeface="Arial"/>
                <a:cs typeface="Arial"/>
              </a:rPr>
              <a:t>raises</a:t>
            </a:r>
            <a:r>
              <a:rPr lang="da-DK" sz="1800" dirty="0" smtClean="0">
                <a:latin typeface="Arial"/>
                <a:cs typeface="Arial"/>
              </a:rPr>
              <a:t> </a:t>
            </a:r>
            <a:r>
              <a:rPr lang="da-DK" sz="1800" dirty="0" err="1" smtClean="0">
                <a:latin typeface="Arial"/>
                <a:cs typeface="Arial"/>
              </a:rPr>
              <a:t>were</a:t>
            </a:r>
            <a:r>
              <a:rPr lang="da-DK" sz="1800" dirty="0" smtClean="0">
                <a:latin typeface="Arial"/>
                <a:cs typeface="Arial"/>
              </a:rPr>
              <a:t> at </a:t>
            </a:r>
            <a:r>
              <a:rPr lang="da-DK" sz="1800" b="1" dirty="0" smtClean="0">
                <a:latin typeface="Arial"/>
                <a:cs typeface="Arial"/>
              </a:rPr>
              <a:t>end of </a:t>
            </a:r>
            <a:r>
              <a:rPr lang="da-DK" sz="1800" b="1" dirty="0" err="1" smtClean="0">
                <a:latin typeface="Arial"/>
                <a:cs typeface="Arial"/>
              </a:rPr>
              <a:t>career</a:t>
            </a:r>
            <a:r>
              <a:rPr lang="da-DK" sz="1800" b="1" dirty="0" smtClean="0">
                <a:latin typeface="Arial"/>
                <a:cs typeface="Arial"/>
              </a:rPr>
              <a:t> </a:t>
            </a:r>
            <a:r>
              <a:rPr lang="da-DK" sz="1800" dirty="0" err="1" smtClean="0">
                <a:latin typeface="Arial"/>
                <a:cs typeface="Arial"/>
              </a:rPr>
              <a:t>compared</a:t>
            </a:r>
            <a:r>
              <a:rPr lang="da-DK" sz="1800" dirty="0" smtClean="0">
                <a:latin typeface="Arial"/>
                <a:cs typeface="Arial"/>
              </a:rPr>
              <a:t> to </a:t>
            </a:r>
            <a:r>
              <a:rPr lang="da-DK" sz="1800" dirty="0" err="1" smtClean="0">
                <a:latin typeface="Arial"/>
                <a:cs typeface="Arial"/>
              </a:rPr>
              <a:t>earlier</a:t>
            </a:r>
            <a:endParaRPr lang="da-DK" sz="1800" dirty="0" smtClean="0">
              <a:latin typeface="Arial"/>
              <a:cs typeface="Arial"/>
            </a:endParaRPr>
          </a:p>
          <a:p>
            <a:r>
              <a:rPr lang="da-DK" sz="1800" dirty="0" smtClean="0">
                <a:latin typeface="Arial"/>
                <a:cs typeface="Arial"/>
              </a:rPr>
              <a:t>System </a:t>
            </a:r>
            <a:r>
              <a:rPr lang="da-DK" sz="1800" dirty="0" err="1" smtClean="0">
                <a:latin typeface="Arial"/>
                <a:cs typeface="Arial"/>
              </a:rPr>
              <a:t>that</a:t>
            </a:r>
            <a:r>
              <a:rPr lang="da-DK" sz="1800" dirty="0" smtClean="0">
                <a:latin typeface="Arial"/>
                <a:cs typeface="Arial"/>
              </a:rPr>
              <a:t> provides </a:t>
            </a:r>
            <a:r>
              <a:rPr lang="da-DK" sz="1800" dirty="0" err="1" smtClean="0">
                <a:latin typeface="Arial"/>
                <a:cs typeface="Arial"/>
              </a:rPr>
              <a:t>annuities</a:t>
            </a:r>
            <a:r>
              <a:rPr lang="da-DK" sz="1800" dirty="0" smtClean="0">
                <a:latin typeface="Arial"/>
                <a:cs typeface="Arial"/>
              </a:rPr>
              <a:t> on uniform terms </a:t>
            </a:r>
            <a:r>
              <a:rPr lang="da-DK" sz="1800" dirty="0" err="1" smtClean="0">
                <a:latin typeface="Arial"/>
                <a:cs typeface="Arial"/>
              </a:rPr>
              <a:t>favors</a:t>
            </a:r>
            <a:r>
              <a:rPr lang="da-DK" sz="1800" dirty="0" smtClean="0">
                <a:latin typeface="Arial"/>
                <a:cs typeface="Arial"/>
              </a:rPr>
              <a:t> the </a:t>
            </a:r>
            <a:r>
              <a:rPr lang="da-DK" sz="1800" b="1" dirty="0" smtClean="0">
                <a:latin typeface="Arial"/>
                <a:cs typeface="Arial"/>
              </a:rPr>
              <a:t>longer </a:t>
            </a:r>
            <a:r>
              <a:rPr lang="da-DK" sz="1800" b="1" dirty="0" err="1" smtClean="0">
                <a:latin typeface="Arial"/>
                <a:cs typeface="Arial"/>
              </a:rPr>
              <a:t>lived</a:t>
            </a:r>
            <a:r>
              <a:rPr lang="da-DK" sz="1800" b="1" dirty="0" smtClean="0">
                <a:latin typeface="Arial"/>
                <a:cs typeface="Arial"/>
              </a:rPr>
              <a:t> </a:t>
            </a:r>
            <a:r>
              <a:rPr lang="da-DK" sz="1800" dirty="0" smtClean="0">
                <a:latin typeface="Arial"/>
                <a:cs typeface="Arial"/>
              </a:rPr>
              <a:t>over </a:t>
            </a:r>
            <a:r>
              <a:rPr lang="da-DK" sz="1800" dirty="0" err="1" smtClean="0">
                <a:latin typeface="Arial"/>
                <a:cs typeface="Arial"/>
              </a:rPr>
              <a:t>shorter</a:t>
            </a:r>
            <a:r>
              <a:rPr lang="da-DK" sz="1800" dirty="0" smtClean="0">
                <a:latin typeface="Arial"/>
                <a:cs typeface="Arial"/>
              </a:rPr>
              <a:t> </a:t>
            </a:r>
            <a:r>
              <a:rPr lang="da-DK" sz="1800" dirty="0" err="1" smtClean="0">
                <a:latin typeface="Arial"/>
                <a:cs typeface="Arial"/>
              </a:rPr>
              <a:t>lived</a:t>
            </a:r>
            <a:r>
              <a:rPr lang="da-DK" sz="1800" dirty="0" smtClean="0">
                <a:latin typeface="Arial"/>
                <a:cs typeface="Arial"/>
              </a:rPr>
              <a:t> – i.e. </a:t>
            </a:r>
            <a:r>
              <a:rPr lang="da-DK" sz="1800" dirty="0" err="1" smtClean="0">
                <a:latin typeface="Arial"/>
                <a:cs typeface="Arial"/>
              </a:rPr>
              <a:t>typically</a:t>
            </a:r>
            <a:r>
              <a:rPr lang="da-DK" sz="1800" dirty="0" smtClean="0">
                <a:latin typeface="Arial"/>
                <a:cs typeface="Arial"/>
              </a:rPr>
              <a:t> </a:t>
            </a:r>
            <a:r>
              <a:rPr lang="da-DK" sz="1800" dirty="0" err="1" smtClean="0">
                <a:latin typeface="Arial"/>
                <a:cs typeface="Arial"/>
              </a:rPr>
              <a:t>both</a:t>
            </a:r>
            <a:r>
              <a:rPr lang="da-DK" sz="1800" dirty="0" smtClean="0">
                <a:latin typeface="Arial"/>
                <a:cs typeface="Arial"/>
              </a:rPr>
              <a:t> </a:t>
            </a:r>
            <a:r>
              <a:rPr lang="da-DK" sz="1800" b="1" dirty="0" err="1" smtClean="0">
                <a:latin typeface="Arial"/>
                <a:cs typeface="Arial"/>
              </a:rPr>
              <a:t>rich</a:t>
            </a:r>
            <a:r>
              <a:rPr lang="da-DK" sz="1800" b="1" dirty="0" smtClean="0">
                <a:latin typeface="Arial"/>
                <a:cs typeface="Arial"/>
              </a:rPr>
              <a:t> over </a:t>
            </a:r>
            <a:r>
              <a:rPr lang="da-DK" sz="1800" b="1" dirty="0" err="1" smtClean="0">
                <a:latin typeface="Arial"/>
                <a:cs typeface="Arial"/>
              </a:rPr>
              <a:t>poor</a:t>
            </a:r>
            <a:r>
              <a:rPr lang="da-DK" sz="1800" b="1" dirty="0" smtClean="0">
                <a:latin typeface="Arial"/>
                <a:cs typeface="Arial"/>
              </a:rPr>
              <a:t> </a:t>
            </a:r>
            <a:r>
              <a:rPr lang="da-DK" sz="1800" dirty="0" smtClean="0">
                <a:latin typeface="Arial"/>
                <a:cs typeface="Arial"/>
              </a:rPr>
              <a:t>and </a:t>
            </a:r>
            <a:r>
              <a:rPr lang="da-DK" sz="1800" b="1" dirty="0" err="1" smtClean="0">
                <a:latin typeface="Arial"/>
                <a:cs typeface="Arial"/>
              </a:rPr>
              <a:t>women</a:t>
            </a:r>
            <a:r>
              <a:rPr lang="da-DK" sz="1800" b="1" dirty="0" smtClean="0">
                <a:latin typeface="Arial"/>
                <a:cs typeface="Arial"/>
              </a:rPr>
              <a:t> over men</a:t>
            </a:r>
          </a:p>
          <a:p>
            <a:r>
              <a:rPr lang="zh-CN" altLang="en-US" sz="1800" dirty="0">
                <a:latin typeface="+mn-ea"/>
                <a:ea typeface="+mn-ea"/>
              </a:rPr>
              <a:t>养</a:t>
            </a:r>
            <a:r>
              <a:rPr lang="zh-CN" altLang="en-US" sz="1800" dirty="0" smtClean="0">
                <a:latin typeface="+mn-ea"/>
                <a:ea typeface="+mn-ea"/>
              </a:rPr>
              <a:t>老金设计还</a:t>
            </a:r>
            <a:r>
              <a:rPr lang="en-US" altLang="zh-CN" sz="1800" dirty="0" smtClean="0">
                <a:latin typeface="+mn-ea"/>
                <a:ea typeface="+mn-ea"/>
              </a:rPr>
              <a:t>(</a:t>
            </a:r>
            <a:r>
              <a:rPr lang="zh-CN" altLang="en-US" sz="1800" dirty="0">
                <a:latin typeface="+mn-ea"/>
                <a:ea typeface="+mn-ea"/>
              </a:rPr>
              <a:t>几乎</a:t>
            </a:r>
            <a:r>
              <a:rPr lang="en-US" altLang="zh-CN" sz="1800" dirty="0">
                <a:latin typeface="+mn-ea"/>
                <a:ea typeface="+mn-ea"/>
              </a:rPr>
              <a:t>) </a:t>
            </a:r>
            <a:r>
              <a:rPr lang="en-US" altLang="en-US" sz="1800" dirty="0" smtClean="0">
                <a:latin typeface="+mn-ea"/>
                <a:ea typeface="+mn-ea"/>
              </a:rPr>
              <a:t>具备</a:t>
            </a:r>
            <a:r>
              <a:rPr lang="zh-CN" altLang="en-US" sz="1800" dirty="0" smtClean="0">
                <a:latin typeface="+mn-ea"/>
                <a:ea typeface="+mn-ea"/>
              </a:rPr>
              <a:t>其他强有力的再分配效果。例如：</a:t>
            </a:r>
            <a:endParaRPr lang="en-US" altLang="zh-CN" sz="1800" dirty="0" smtClean="0">
              <a:latin typeface="+mn-ea"/>
              <a:ea typeface="+mn-ea"/>
            </a:endParaRPr>
          </a:p>
          <a:p>
            <a:r>
              <a:rPr lang="zh-CN" altLang="en-US" sz="1800" dirty="0" smtClean="0">
                <a:latin typeface="+mn-ea"/>
                <a:ea typeface="+mn-ea"/>
              </a:rPr>
              <a:t>利用一般性税收资助覆盖小部分劳动者的制度，将收入从多数纳税人转移到少数劳动者。</a:t>
            </a:r>
            <a:endParaRPr lang="zh-CN" altLang="en-US" sz="1800" dirty="0">
              <a:latin typeface="+mn-ea"/>
              <a:ea typeface="+mn-ea"/>
            </a:endParaRPr>
          </a:p>
          <a:p>
            <a:r>
              <a:rPr lang="zh-CN" altLang="en-US" sz="1800" dirty="0" smtClean="0">
                <a:latin typeface="+mn-ea"/>
                <a:ea typeface="+mn-ea"/>
              </a:rPr>
              <a:t>相比职业生涯早期主要薪酬增加的劳动者而言，许多收益确定型计划有利于职业生涯末期薪酬增加的劳动者。</a:t>
            </a:r>
            <a:endParaRPr lang="en-US" altLang="zh-CN" sz="1800" dirty="0" smtClean="0">
              <a:latin typeface="+mn-ea"/>
              <a:ea typeface="+mn-ea"/>
            </a:endParaRPr>
          </a:p>
          <a:p>
            <a:r>
              <a:rPr lang="zh-CN" altLang="en-US" sz="1800" dirty="0" smtClean="0">
                <a:latin typeface="+mn-ea"/>
                <a:ea typeface="+mn-ea"/>
              </a:rPr>
              <a:t>工人</a:t>
            </a:r>
            <a:r>
              <a:rPr lang="en-US" altLang="zh-CN" sz="1800" dirty="0">
                <a:latin typeface="+mn-ea"/>
                <a:ea typeface="+mn-ea"/>
              </a:rPr>
              <a:t>, </a:t>
            </a:r>
            <a:r>
              <a:rPr lang="zh-CN" altLang="en-US" sz="1800" dirty="0">
                <a:latin typeface="+mn-ea"/>
                <a:ea typeface="+mn-ea"/>
              </a:rPr>
              <a:t>其主要加薪是在职业生涯的结束相比</a:t>
            </a:r>
            <a:r>
              <a:rPr lang="en-US" altLang="zh-CN" sz="1800" dirty="0">
                <a:latin typeface="+mn-ea"/>
                <a:ea typeface="+mn-ea"/>
              </a:rPr>
              <a:t>, </a:t>
            </a:r>
            <a:r>
              <a:rPr lang="zh-CN" altLang="en-US" sz="1800" dirty="0">
                <a:latin typeface="+mn-ea"/>
                <a:ea typeface="+mn-ea"/>
              </a:rPr>
              <a:t>更早</a:t>
            </a:r>
          </a:p>
          <a:p>
            <a:r>
              <a:rPr lang="zh-CN" altLang="en-US" sz="1800" dirty="0">
                <a:latin typeface="+mn-ea"/>
                <a:ea typeface="+mn-ea"/>
              </a:rPr>
              <a:t>在统一条件下提供年金的</a:t>
            </a:r>
            <a:r>
              <a:rPr lang="zh-CN" altLang="en-US" sz="1800" dirty="0" smtClean="0">
                <a:latin typeface="+mn-ea"/>
                <a:ea typeface="+mn-ea"/>
              </a:rPr>
              <a:t>制度有利于寿命较长的群体，而非寿命较短的群体</a:t>
            </a:r>
            <a:r>
              <a:rPr lang="en-US" altLang="zh-CN" sz="1800" dirty="0" smtClean="0">
                <a:latin typeface="+mn-ea"/>
                <a:ea typeface="+mn-ea"/>
              </a:rPr>
              <a:t>—</a:t>
            </a:r>
            <a:r>
              <a:rPr lang="zh-CN" altLang="en-US" sz="1800" dirty="0" smtClean="0">
                <a:latin typeface="+mn-ea"/>
                <a:ea typeface="+mn-ea"/>
              </a:rPr>
              <a:t>即通常是富人超过穷人和女性超过</a:t>
            </a:r>
            <a:r>
              <a:rPr lang="zh-CN" altLang="en-US" sz="1800" dirty="0">
                <a:latin typeface="+mn-ea"/>
                <a:ea typeface="+mn-ea"/>
              </a:rPr>
              <a:t>男性</a:t>
            </a:r>
          </a:p>
          <a:p>
            <a:endParaRPr lang="da-DK" sz="1800" b="1" dirty="0">
              <a:latin typeface="Arial"/>
              <a:cs typeface="Arial"/>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6541163"/>
            <a:ext cx="9144000" cy="320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TextBox 4"/>
          <p:cNvSpPr txBox="1"/>
          <p:nvPr/>
        </p:nvSpPr>
        <p:spPr>
          <a:xfrm>
            <a:off x="18009" y="6517220"/>
            <a:ext cx="4230718" cy="677108"/>
          </a:xfrm>
          <a:prstGeom prst="rect">
            <a:avLst/>
          </a:prstGeom>
          <a:noFill/>
        </p:spPr>
        <p:txBody>
          <a:bodyPr wrap="square" rtlCol="0">
            <a:spAutoFit/>
          </a:bodyPr>
          <a:lstStyle/>
          <a:p>
            <a:r>
              <a:rPr lang="da-DK" sz="1600" b="1" dirty="0" smtClean="0">
                <a:solidFill>
                  <a:schemeClr val="bg1"/>
                </a:solidFill>
                <a:ea typeface="宋体"/>
              </a:rPr>
              <a:t>Source: </a:t>
            </a:r>
            <a:r>
              <a:rPr lang="da-DK" sz="2000" b="1" dirty="0" smtClean="0">
                <a:solidFill>
                  <a:schemeClr val="bg1"/>
                </a:solidFill>
                <a:ea typeface="宋体"/>
              </a:rPr>
              <a:t>Barr &amp; </a:t>
            </a:r>
            <a:r>
              <a:rPr lang="da-DK" sz="2000" b="1" dirty="0" err="1" smtClean="0">
                <a:solidFill>
                  <a:schemeClr val="bg1"/>
                </a:solidFill>
                <a:ea typeface="宋体"/>
              </a:rPr>
              <a:t>Diamond</a:t>
            </a:r>
            <a:r>
              <a:rPr lang="da-DK" sz="2000" b="1" dirty="0" smtClean="0">
                <a:solidFill>
                  <a:schemeClr val="bg1"/>
                </a:solidFill>
                <a:ea typeface="宋体"/>
              </a:rPr>
              <a:t> (2008)</a:t>
            </a:r>
            <a:endParaRPr lang="da-DK" sz="2000" b="1" dirty="0">
              <a:solidFill>
                <a:schemeClr val="bg1"/>
              </a:solidFill>
              <a:ea typeface="宋体"/>
            </a:endParaRPr>
          </a:p>
          <a:p>
            <a:endParaRPr lang="da-DK" dirty="0">
              <a:ea typeface="宋体"/>
            </a:endParaRPr>
          </a:p>
        </p:txBody>
      </p:sp>
    </p:spTree>
    <p:extLst>
      <p:ext uri="{BB962C8B-B14F-4D97-AF65-F5344CB8AC3E}">
        <p14:creationId xmlns:p14="http://schemas.microsoft.com/office/powerpoint/2010/main" xmlns="" val="96008203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81920"/>
          </a:xfrm>
        </p:spPr>
        <p:txBody>
          <a:bodyPr/>
          <a:lstStyle/>
          <a:p>
            <a:r>
              <a:rPr lang="da-DK" sz="3800" b="1" dirty="0" smtClean="0">
                <a:latin typeface="Arial"/>
                <a:cs typeface="Arial"/>
              </a:rPr>
              <a:t>Between </a:t>
            </a:r>
            <a:r>
              <a:rPr lang="da-DK" sz="3800" b="1" dirty="0" smtClean="0">
                <a:latin typeface="Arial"/>
                <a:cs typeface="Arial"/>
              </a:rPr>
              <a:t>generations</a:t>
            </a:r>
            <a:r>
              <a:rPr lang="zh-CN" altLang="en-US" sz="4000" dirty="0" smtClean="0">
                <a:latin typeface="+mn-ea"/>
              </a:rPr>
              <a:t>几代人之间</a:t>
            </a:r>
            <a:endParaRPr lang="da-DK" sz="3800" b="1" dirty="0">
              <a:latin typeface="华文宋体"/>
              <a:ea typeface="华文宋体"/>
              <a:cs typeface="华文宋体"/>
            </a:endParaRPr>
          </a:p>
        </p:txBody>
      </p:sp>
      <p:sp>
        <p:nvSpPr>
          <p:cNvPr id="3" name="Content Placeholder 2"/>
          <p:cNvSpPr>
            <a:spLocks noGrp="1"/>
          </p:cNvSpPr>
          <p:nvPr>
            <p:ph idx="1"/>
          </p:nvPr>
        </p:nvSpPr>
        <p:spPr>
          <a:xfrm>
            <a:off x="457200" y="994702"/>
            <a:ext cx="8229600" cy="5134116"/>
          </a:xfrm>
        </p:spPr>
        <p:txBody>
          <a:bodyPr/>
          <a:lstStyle/>
          <a:p>
            <a:r>
              <a:rPr lang="da-DK" sz="2400" dirty="0" smtClean="0">
                <a:latin typeface="Arial"/>
                <a:cs typeface="Arial"/>
              </a:rPr>
              <a:t>Decision to </a:t>
            </a:r>
            <a:r>
              <a:rPr lang="da-DK" sz="2400" b="1" dirty="0" err="1" smtClean="0">
                <a:latin typeface="Arial"/>
                <a:cs typeface="Arial"/>
              </a:rPr>
              <a:t>introduce</a:t>
            </a:r>
            <a:r>
              <a:rPr lang="da-DK" sz="2400" b="1" dirty="0" smtClean="0">
                <a:latin typeface="Arial"/>
                <a:cs typeface="Arial"/>
              </a:rPr>
              <a:t> PAYG</a:t>
            </a:r>
            <a:r>
              <a:rPr lang="da-DK" sz="2400" dirty="0" smtClean="0">
                <a:latin typeface="Arial"/>
                <a:cs typeface="Arial"/>
              </a:rPr>
              <a:t>: transfers from </a:t>
            </a:r>
            <a:r>
              <a:rPr lang="da-DK" sz="2400" dirty="0" err="1" smtClean="0">
                <a:latin typeface="Arial"/>
                <a:cs typeface="Arial"/>
              </a:rPr>
              <a:t>later</a:t>
            </a:r>
            <a:r>
              <a:rPr lang="da-DK" sz="2400" dirty="0" smtClean="0">
                <a:latin typeface="Arial"/>
                <a:cs typeface="Arial"/>
              </a:rPr>
              <a:t> to </a:t>
            </a:r>
            <a:r>
              <a:rPr lang="da-DK" sz="2400" dirty="0" err="1" smtClean="0">
                <a:latin typeface="Arial"/>
                <a:cs typeface="Arial"/>
              </a:rPr>
              <a:t>early</a:t>
            </a:r>
            <a:r>
              <a:rPr lang="da-DK" sz="2400" dirty="0" smtClean="0">
                <a:latin typeface="Arial"/>
                <a:cs typeface="Arial"/>
              </a:rPr>
              <a:t> </a:t>
            </a:r>
            <a:r>
              <a:rPr lang="da-DK" sz="2400" dirty="0" err="1" smtClean="0">
                <a:latin typeface="Arial"/>
                <a:cs typeface="Arial"/>
              </a:rPr>
              <a:t>cohorts</a:t>
            </a:r>
            <a:r>
              <a:rPr lang="da-DK" sz="2400" dirty="0" smtClean="0">
                <a:latin typeface="Arial"/>
                <a:cs typeface="Arial"/>
              </a:rPr>
              <a:t> of pensioners</a:t>
            </a:r>
          </a:p>
          <a:p>
            <a:r>
              <a:rPr lang="da-DK" sz="2400" dirty="0" smtClean="0">
                <a:latin typeface="Arial"/>
                <a:cs typeface="Arial"/>
              </a:rPr>
              <a:t>Decision to </a:t>
            </a:r>
            <a:r>
              <a:rPr lang="da-DK" sz="2400" b="1" dirty="0" err="1" smtClean="0">
                <a:latin typeface="Arial"/>
                <a:cs typeface="Arial"/>
              </a:rPr>
              <a:t>introduce</a:t>
            </a:r>
            <a:r>
              <a:rPr lang="da-DK" sz="2400" b="1" dirty="0" smtClean="0">
                <a:latin typeface="Arial"/>
                <a:cs typeface="Arial"/>
              </a:rPr>
              <a:t> </a:t>
            </a:r>
            <a:r>
              <a:rPr lang="da-DK" sz="2400" b="1" dirty="0" err="1" smtClean="0">
                <a:latin typeface="Arial"/>
                <a:cs typeface="Arial"/>
              </a:rPr>
              <a:t>full</a:t>
            </a:r>
            <a:r>
              <a:rPr lang="da-DK" sz="2400" b="1" dirty="0" smtClean="0">
                <a:latin typeface="Arial"/>
                <a:cs typeface="Arial"/>
              </a:rPr>
              <a:t> </a:t>
            </a:r>
            <a:r>
              <a:rPr lang="da-DK" sz="2400" b="1" dirty="0" err="1" smtClean="0">
                <a:latin typeface="Arial"/>
                <a:cs typeface="Arial"/>
              </a:rPr>
              <a:t>funding</a:t>
            </a:r>
            <a:r>
              <a:rPr lang="da-DK" sz="2400" dirty="0" smtClean="0">
                <a:latin typeface="Arial"/>
                <a:cs typeface="Arial"/>
              </a:rPr>
              <a:t>: </a:t>
            </a:r>
            <a:r>
              <a:rPr lang="da-DK" sz="2400" dirty="0" err="1" smtClean="0">
                <a:latin typeface="Arial"/>
                <a:cs typeface="Arial"/>
              </a:rPr>
              <a:t>early</a:t>
            </a:r>
            <a:r>
              <a:rPr lang="da-DK" sz="2400" dirty="0" smtClean="0">
                <a:latin typeface="Arial"/>
                <a:cs typeface="Arial"/>
              </a:rPr>
              <a:t> generations </a:t>
            </a:r>
            <a:r>
              <a:rPr lang="da-DK" sz="2400" dirty="0" err="1" smtClean="0">
                <a:latin typeface="Arial"/>
                <a:cs typeface="Arial"/>
              </a:rPr>
              <a:t>receive</a:t>
            </a:r>
            <a:r>
              <a:rPr lang="da-DK" sz="2400" dirty="0" smtClean="0">
                <a:latin typeface="Arial"/>
                <a:cs typeface="Arial"/>
              </a:rPr>
              <a:t> </a:t>
            </a:r>
            <a:r>
              <a:rPr lang="da-DK" sz="2400" dirty="0" err="1" smtClean="0">
                <a:latin typeface="Arial"/>
                <a:cs typeface="Arial"/>
              </a:rPr>
              <a:t>very</a:t>
            </a:r>
            <a:r>
              <a:rPr lang="da-DK" sz="2400" dirty="0" smtClean="0">
                <a:latin typeface="Arial"/>
                <a:cs typeface="Arial"/>
              </a:rPr>
              <a:t> small pensions</a:t>
            </a:r>
          </a:p>
          <a:p>
            <a:r>
              <a:rPr lang="da-DK" sz="2400" dirty="0" smtClean="0">
                <a:latin typeface="Arial"/>
                <a:cs typeface="Arial"/>
              </a:rPr>
              <a:t>Decision to </a:t>
            </a:r>
            <a:r>
              <a:rPr lang="da-DK" sz="2400" b="1" dirty="0" err="1" smtClean="0">
                <a:latin typeface="Arial"/>
                <a:cs typeface="Arial"/>
              </a:rPr>
              <a:t>move</a:t>
            </a:r>
            <a:r>
              <a:rPr lang="da-DK" sz="2400" b="1" dirty="0" smtClean="0">
                <a:latin typeface="Arial"/>
                <a:cs typeface="Arial"/>
              </a:rPr>
              <a:t> from PAYG to </a:t>
            </a:r>
            <a:r>
              <a:rPr lang="da-DK" sz="2400" b="1" dirty="0" err="1" smtClean="0">
                <a:latin typeface="Arial"/>
                <a:cs typeface="Arial"/>
              </a:rPr>
              <a:t>funding</a:t>
            </a:r>
            <a:r>
              <a:rPr lang="da-DK" sz="2400" b="1" dirty="0" smtClean="0">
                <a:latin typeface="Arial"/>
                <a:cs typeface="Arial"/>
              </a:rPr>
              <a:t> </a:t>
            </a:r>
            <a:r>
              <a:rPr lang="da-DK" sz="2400" dirty="0" err="1" smtClean="0">
                <a:latin typeface="Arial"/>
                <a:cs typeface="Arial"/>
              </a:rPr>
              <a:t>that</a:t>
            </a:r>
            <a:r>
              <a:rPr lang="da-DK" sz="2400" dirty="0" smtClean="0">
                <a:latin typeface="Arial"/>
                <a:cs typeface="Arial"/>
              </a:rPr>
              <a:t> </a:t>
            </a:r>
            <a:r>
              <a:rPr lang="da-DK" sz="2400" dirty="0" err="1" smtClean="0">
                <a:latin typeface="Arial"/>
                <a:cs typeface="Arial"/>
              </a:rPr>
              <a:t>involves</a:t>
            </a:r>
            <a:r>
              <a:rPr lang="da-DK" sz="2400" dirty="0" smtClean="0">
                <a:latin typeface="Arial"/>
                <a:cs typeface="Arial"/>
              </a:rPr>
              <a:t> an </a:t>
            </a:r>
            <a:r>
              <a:rPr lang="da-DK" sz="2400" dirty="0" err="1" smtClean="0">
                <a:latin typeface="Arial"/>
                <a:cs typeface="Arial"/>
              </a:rPr>
              <a:t>increase</a:t>
            </a:r>
            <a:r>
              <a:rPr lang="da-DK" sz="2400" dirty="0" smtClean="0">
                <a:latin typeface="Arial"/>
                <a:cs typeface="Arial"/>
              </a:rPr>
              <a:t> in </a:t>
            </a:r>
            <a:r>
              <a:rPr lang="da-DK" sz="2400" dirty="0" err="1" smtClean="0">
                <a:latin typeface="Arial"/>
                <a:cs typeface="Arial"/>
              </a:rPr>
              <a:t>saving</a:t>
            </a:r>
            <a:r>
              <a:rPr lang="da-DK" sz="2400" dirty="0" smtClean="0">
                <a:latin typeface="Arial"/>
                <a:cs typeface="Arial"/>
              </a:rPr>
              <a:t>: </a:t>
            </a:r>
            <a:r>
              <a:rPr lang="da-DK" sz="2400" dirty="0" err="1" smtClean="0">
                <a:latin typeface="Arial"/>
                <a:cs typeface="Arial"/>
              </a:rPr>
              <a:t>redistribute</a:t>
            </a:r>
            <a:r>
              <a:rPr lang="da-DK" sz="2400" dirty="0" smtClean="0">
                <a:latin typeface="Arial"/>
                <a:cs typeface="Arial"/>
              </a:rPr>
              <a:t> from </a:t>
            </a:r>
            <a:r>
              <a:rPr lang="da-DK" sz="2400" dirty="0" err="1" smtClean="0">
                <a:latin typeface="Arial"/>
                <a:cs typeface="Arial"/>
              </a:rPr>
              <a:t>earlier</a:t>
            </a:r>
            <a:r>
              <a:rPr lang="da-DK" sz="2400" dirty="0" smtClean="0">
                <a:latin typeface="Arial"/>
                <a:cs typeface="Arial"/>
              </a:rPr>
              <a:t> to </a:t>
            </a:r>
            <a:r>
              <a:rPr lang="da-DK" sz="2400" dirty="0" err="1" smtClean="0">
                <a:latin typeface="Arial"/>
                <a:cs typeface="Arial"/>
              </a:rPr>
              <a:t>later</a:t>
            </a:r>
            <a:r>
              <a:rPr lang="da-DK" sz="2400" dirty="0" smtClean="0">
                <a:latin typeface="Arial"/>
                <a:cs typeface="Arial"/>
              </a:rPr>
              <a:t> generations </a:t>
            </a:r>
          </a:p>
          <a:p>
            <a:r>
              <a:rPr lang="zh-CN" altLang="en-US" sz="2400" dirty="0" smtClean="0">
                <a:latin typeface="+mn-ea"/>
                <a:ea typeface="+mn-ea"/>
                <a:cs typeface="华文宋体"/>
              </a:rPr>
              <a:t>决定采用现收现付制：从较年轻的年龄群体转移到较年长的年龄群体</a:t>
            </a:r>
            <a:endParaRPr lang="en-US" altLang="zh-CN" sz="2400" dirty="0" smtClean="0">
              <a:latin typeface="+mn-ea"/>
              <a:ea typeface="+mn-ea"/>
              <a:cs typeface="华文宋体"/>
            </a:endParaRPr>
          </a:p>
          <a:p>
            <a:r>
              <a:rPr lang="zh-CN" altLang="en-US" sz="2400" dirty="0" smtClean="0">
                <a:latin typeface="+mn-ea"/>
                <a:ea typeface="+mn-ea"/>
                <a:cs typeface="华文宋体"/>
              </a:rPr>
              <a:t>决定采用完全积累制：早期的几代人领取很小额的养老金</a:t>
            </a:r>
            <a:endParaRPr lang="en-US" altLang="zh-CN" sz="2400" dirty="0">
              <a:latin typeface="+mn-ea"/>
              <a:ea typeface="+mn-ea"/>
              <a:cs typeface="华文宋体"/>
            </a:endParaRPr>
          </a:p>
          <a:p>
            <a:r>
              <a:rPr lang="zh-CN" altLang="en-US" sz="2400" dirty="0" smtClean="0">
                <a:latin typeface="+mn-ea"/>
                <a:ea typeface="+mn-ea"/>
                <a:cs typeface="华文宋体"/>
              </a:rPr>
              <a:t>决定从现收现付制转换为有利于储蓄增加的积累制：从较年长的群体到较年轻的群体的再分配。</a:t>
            </a:r>
            <a:endParaRPr lang="en-US" altLang="zh-CN" sz="2400" dirty="0" smtClean="0">
              <a:latin typeface="+mn-ea"/>
              <a:ea typeface="+mn-ea"/>
              <a:cs typeface="华文宋体"/>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6541163"/>
            <a:ext cx="9144000" cy="320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TextBox 4"/>
          <p:cNvSpPr txBox="1"/>
          <p:nvPr/>
        </p:nvSpPr>
        <p:spPr>
          <a:xfrm>
            <a:off x="18009" y="6517220"/>
            <a:ext cx="4230718" cy="677108"/>
          </a:xfrm>
          <a:prstGeom prst="rect">
            <a:avLst/>
          </a:prstGeom>
          <a:noFill/>
        </p:spPr>
        <p:txBody>
          <a:bodyPr wrap="square" rtlCol="0">
            <a:spAutoFit/>
          </a:bodyPr>
          <a:lstStyle/>
          <a:p>
            <a:r>
              <a:rPr lang="da-DK" sz="1600" b="1" dirty="0" smtClean="0">
                <a:solidFill>
                  <a:schemeClr val="bg1"/>
                </a:solidFill>
                <a:ea typeface="宋体"/>
              </a:rPr>
              <a:t>Source: </a:t>
            </a:r>
            <a:r>
              <a:rPr lang="da-DK" sz="2000" b="1" dirty="0" smtClean="0">
                <a:solidFill>
                  <a:schemeClr val="bg1"/>
                </a:solidFill>
                <a:ea typeface="宋体"/>
              </a:rPr>
              <a:t>Barr &amp; </a:t>
            </a:r>
            <a:r>
              <a:rPr lang="da-DK" sz="2000" b="1" dirty="0" err="1" smtClean="0">
                <a:solidFill>
                  <a:schemeClr val="bg1"/>
                </a:solidFill>
                <a:ea typeface="宋体"/>
              </a:rPr>
              <a:t>Diamond</a:t>
            </a:r>
            <a:r>
              <a:rPr lang="da-DK" sz="2000" b="1" dirty="0" smtClean="0">
                <a:solidFill>
                  <a:schemeClr val="bg1"/>
                </a:solidFill>
                <a:ea typeface="宋体"/>
              </a:rPr>
              <a:t> (2008)</a:t>
            </a:r>
            <a:endParaRPr lang="da-DK" sz="2000" b="1" dirty="0">
              <a:solidFill>
                <a:schemeClr val="bg1"/>
              </a:solidFill>
              <a:ea typeface="宋体"/>
            </a:endParaRPr>
          </a:p>
          <a:p>
            <a:endParaRPr lang="da-DK" dirty="0">
              <a:ea typeface="宋体"/>
            </a:endParaRPr>
          </a:p>
        </p:txBody>
      </p:sp>
    </p:spTree>
    <p:extLst>
      <p:ext uri="{BB962C8B-B14F-4D97-AF65-F5344CB8AC3E}">
        <p14:creationId xmlns:p14="http://schemas.microsoft.com/office/powerpoint/2010/main" xmlns="" val="292953547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sz="3200" b="1" i="1" dirty="0" err="1" smtClean="0"/>
              <a:t>Political</a:t>
            </a:r>
            <a:r>
              <a:rPr lang="da-DK" sz="3200" b="1" i="1" dirty="0" smtClean="0"/>
              <a:t> </a:t>
            </a:r>
            <a:r>
              <a:rPr lang="da-DK" sz="3200" b="1" dirty="0" err="1" smtClean="0"/>
              <a:t>economy</a:t>
            </a:r>
            <a:r>
              <a:rPr lang="da-DK" sz="3200" b="1" dirty="0" smtClean="0"/>
              <a:t> </a:t>
            </a:r>
            <a:r>
              <a:rPr lang="da-DK" sz="3200" b="1" dirty="0" err="1" smtClean="0"/>
              <a:t>rules</a:t>
            </a:r>
            <a:r>
              <a:rPr lang="zh-CN" altLang="en-US" sz="3200" b="1" dirty="0" smtClean="0"/>
              <a:t>政治经济规则</a:t>
            </a:r>
            <a:endParaRPr lang="da-DK" sz="3200" b="1" dirty="0"/>
          </a:p>
        </p:txBody>
      </p:sp>
      <p:sp>
        <p:nvSpPr>
          <p:cNvPr id="3" name="Content Placeholder 2"/>
          <p:cNvSpPr>
            <a:spLocks noGrp="1"/>
          </p:cNvSpPr>
          <p:nvPr>
            <p:ph idx="1"/>
          </p:nvPr>
        </p:nvSpPr>
        <p:spPr>
          <a:xfrm>
            <a:off x="457200" y="1357738"/>
            <a:ext cx="8229600" cy="4962381"/>
          </a:xfrm>
        </p:spPr>
        <p:txBody>
          <a:bodyPr/>
          <a:lstStyle/>
          <a:p>
            <a:r>
              <a:rPr lang="da-DK" sz="2000" dirty="0" err="1" smtClean="0">
                <a:latin typeface="Arial"/>
                <a:cs typeface="Arial"/>
              </a:rPr>
              <a:t>What</a:t>
            </a:r>
            <a:r>
              <a:rPr lang="da-DK" sz="2000" dirty="0" smtClean="0">
                <a:latin typeface="Arial"/>
                <a:cs typeface="Arial"/>
              </a:rPr>
              <a:t> design is </a:t>
            </a:r>
            <a:r>
              <a:rPr lang="da-DK" sz="2000" b="1" dirty="0" err="1" smtClean="0">
                <a:latin typeface="Arial"/>
                <a:cs typeface="Arial"/>
              </a:rPr>
              <a:t>feasible</a:t>
            </a:r>
            <a:r>
              <a:rPr lang="da-DK" sz="2000" dirty="0" smtClean="0">
                <a:latin typeface="Arial"/>
                <a:cs typeface="Arial"/>
              </a:rPr>
              <a:t> </a:t>
            </a:r>
            <a:r>
              <a:rPr lang="da-DK" sz="2000" dirty="0" err="1" smtClean="0">
                <a:latin typeface="Arial"/>
                <a:cs typeface="Arial"/>
              </a:rPr>
              <a:t>depends</a:t>
            </a:r>
            <a:r>
              <a:rPr lang="da-DK" sz="2000" dirty="0" smtClean="0">
                <a:latin typeface="Arial"/>
                <a:cs typeface="Arial"/>
              </a:rPr>
              <a:t> on </a:t>
            </a:r>
            <a:r>
              <a:rPr lang="da-DK" sz="2000" i="1" dirty="0" smtClean="0">
                <a:latin typeface="Arial"/>
                <a:cs typeface="Arial"/>
              </a:rPr>
              <a:t>positive </a:t>
            </a:r>
            <a:r>
              <a:rPr lang="da-DK" sz="2000" dirty="0" err="1" smtClean="0">
                <a:latin typeface="Arial"/>
                <a:cs typeface="Arial"/>
              </a:rPr>
              <a:t>political</a:t>
            </a:r>
            <a:r>
              <a:rPr lang="da-DK" sz="2000" dirty="0" smtClean="0">
                <a:latin typeface="Arial"/>
                <a:cs typeface="Arial"/>
              </a:rPr>
              <a:t> </a:t>
            </a:r>
            <a:r>
              <a:rPr lang="da-DK" sz="2000" dirty="0" err="1" smtClean="0">
                <a:latin typeface="Arial"/>
                <a:cs typeface="Arial"/>
              </a:rPr>
              <a:t>economy</a:t>
            </a:r>
            <a:r>
              <a:rPr lang="da-DK" sz="2000" dirty="0" smtClean="0">
                <a:latin typeface="Arial"/>
                <a:cs typeface="Arial"/>
              </a:rPr>
              <a:t>: relative </a:t>
            </a:r>
            <a:r>
              <a:rPr lang="da-DK" sz="2000" dirty="0" err="1" smtClean="0">
                <a:latin typeface="Arial"/>
                <a:cs typeface="Arial"/>
              </a:rPr>
              <a:t>voting</a:t>
            </a:r>
            <a:r>
              <a:rPr lang="da-DK" sz="2000" dirty="0" smtClean="0">
                <a:latin typeface="Arial"/>
                <a:cs typeface="Arial"/>
              </a:rPr>
              <a:t> power of generations; </a:t>
            </a:r>
            <a:r>
              <a:rPr lang="da-DK" sz="2000" dirty="0" err="1" smtClean="0">
                <a:latin typeface="Arial"/>
                <a:cs typeface="Arial"/>
              </a:rPr>
              <a:t>institutional</a:t>
            </a:r>
            <a:r>
              <a:rPr lang="da-DK" sz="2000" dirty="0" smtClean="0">
                <a:latin typeface="Arial"/>
                <a:cs typeface="Arial"/>
              </a:rPr>
              <a:t> </a:t>
            </a:r>
            <a:r>
              <a:rPr lang="da-DK" sz="2000" dirty="0" err="1" smtClean="0">
                <a:latin typeface="Arial"/>
                <a:cs typeface="Arial"/>
              </a:rPr>
              <a:t>constraints</a:t>
            </a:r>
            <a:endParaRPr lang="da-DK" sz="2000" dirty="0" smtClean="0">
              <a:latin typeface="Arial"/>
              <a:cs typeface="Arial"/>
            </a:endParaRPr>
          </a:p>
          <a:p>
            <a:r>
              <a:rPr lang="da-DK" sz="2000" dirty="0" smtClean="0">
                <a:latin typeface="Arial"/>
                <a:cs typeface="Arial"/>
              </a:rPr>
              <a:t> </a:t>
            </a:r>
            <a:r>
              <a:rPr lang="da-DK" sz="2000" dirty="0" err="1">
                <a:latin typeface="Arial"/>
                <a:cs typeface="Arial"/>
              </a:rPr>
              <a:t>What</a:t>
            </a:r>
            <a:r>
              <a:rPr lang="da-DK" sz="2000" dirty="0">
                <a:latin typeface="Arial"/>
                <a:cs typeface="Arial"/>
              </a:rPr>
              <a:t> design is </a:t>
            </a:r>
            <a:r>
              <a:rPr lang="da-DK" sz="2000" b="1" dirty="0" smtClean="0">
                <a:latin typeface="Arial"/>
                <a:cs typeface="Arial"/>
              </a:rPr>
              <a:t>optimal</a:t>
            </a:r>
            <a:r>
              <a:rPr lang="da-DK" sz="2000" dirty="0" smtClean="0">
                <a:latin typeface="Arial"/>
                <a:cs typeface="Arial"/>
              </a:rPr>
              <a:t> </a:t>
            </a:r>
            <a:r>
              <a:rPr lang="da-DK" sz="2000" dirty="0" err="1">
                <a:latin typeface="Arial"/>
                <a:cs typeface="Arial"/>
              </a:rPr>
              <a:t>depends</a:t>
            </a:r>
            <a:r>
              <a:rPr lang="da-DK" sz="2000" dirty="0">
                <a:latin typeface="Arial"/>
                <a:cs typeface="Arial"/>
              </a:rPr>
              <a:t> on </a:t>
            </a:r>
            <a:r>
              <a:rPr lang="da-DK" sz="2000" i="1" dirty="0" smtClean="0">
                <a:latin typeface="Arial"/>
                <a:cs typeface="Arial"/>
              </a:rPr>
              <a:t>normative </a:t>
            </a:r>
            <a:r>
              <a:rPr lang="da-DK" sz="2000" dirty="0" err="1">
                <a:latin typeface="Arial"/>
                <a:cs typeface="Arial"/>
              </a:rPr>
              <a:t>political</a:t>
            </a:r>
            <a:r>
              <a:rPr lang="da-DK" sz="2000" dirty="0">
                <a:latin typeface="Arial"/>
                <a:cs typeface="Arial"/>
              </a:rPr>
              <a:t> </a:t>
            </a:r>
            <a:r>
              <a:rPr lang="da-DK" sz="2000" dirty="0" err="1" smtClean="0">
                <a:latin typeface="Arial"/>
                <a:cs typeface="Arial"/>
              </a:rPr>
              <a:t>economy</a:t>
            </a:r>
            <a:r>
              <a:rPr lang="da-DK" sz="2000" dirty="0" smtClean="0">
                <a:latin typeface="Arial"/>
                <a:cs typeface="Arial"/>
              </a:rPr>
              <a:t>: relative </a:t>
            </a:r>
            <a:r>
              <a:rPr lang="da-DK" sz="2000" dirty="0" err="1" smtClean="0">
                <a:latin typeface="Arial"/>
                <a:cs typeface="Arial"/>
              </a:rPr>
              <a:t>weighting</a:t>
            </a:r>
            <a:r>
              <a:rPr lang="da-DK" sz="2000" dirty="0" smtClean="0">
                <a:latin typeface="Arial"/>
                <a:cs typeface="Arial"/>
              </a:rPr>
              <a:t> of </a:t>
            </a:r>
            <a:r>
              <a:rPr lang="da-DK" sz="2000" dirty="0" err="1" smtClean="0">
                <a:latin typeface="Arial"/>
                <a:cs typeface="Arial"/>
              </a:rPr>
              <a:t>objectives</a:t>
            </a:r>
            <a:r>
              <a:rPr lang="da-DK" sz="2000" dirty="0" smtClean="0">
                <a:latin typeface="Arial"/>
                <a:cs typeface="Arial"/>
              </a:rPr>
              <a:t> (</a:t>
            </a:r>
            <a:r>
              <a:rPr lang="da-DK" sz="2000" dirty="0" err="1" smtClean="0">
                <a:latin typeface="Arial"/>
                <a:cs typeface="Arial"/>
              </a:rPr>
              <a:t>e.g</a:t>
            </a:r>
            <a:r>
              <a:rPr lang="da-DK" sz="2000" dirty="0" smtClean="0">
                <a:latin typeface="Arial"/>
                <a:cs typeface="Arial"/>
              </a:rPr>
              <a:t>. </a:t>
            </a:r>
            <a:r>
              <a:rPr lang="da-DK" sz="2000" dirty="0" err="1" smtClean="0">
                <a:latin typeface="Arial"/>
                <a:cs typeface="Arial"/>
              </a:rPr>
              <a:t>poverty</a:t>
            </a:r>
            <a:r>
              <a:rPr lang="da-DK" sz="2000" dirty="0" smtClean="0">
                <a:latin typeface="Arial"/>
                <a:cs typeface="Arial"/>
              </a:rPr>
              <a:t> relief vs </a:t>
            </a:r>
            <a:r>
              <a:rPr lang="da-DK" sz="2000" dirty="0" err="1" smtClean="0">
                <a:latin typeface="Arial"/>
                <a:cs typeface="Arial"/>
              </a:rPr>
              <a:t>consumption</a:t>
            </a:r>
            <a:r>
              <a:rPr lang="da-DK" sz="2000" dirty="0" smtClean="0">
                <a:latin typeface="Arial"/>
                <a:cs typeface="Arial"/>
              </a:rPr>
              <a:t> </a:t>
            </a:r>
            <a:r>
              <a:rPr lang="da-DK" sz="2000" dirty="0" err="1" smtClean="0">
                <a:latin typeface="Arial"/>
                <a:cs typeface="Arial"/>
              </a:rPr>
              <a:t>smoothing</a:t>
            </a:r>
            <a:r>
              <a:rPr lang="da-DK" sz="2000" dirty="0" smtClean="0">
                <a:latin typeface="Arial"/>
                <a:cs typeface="Arial"/>
              </a:rPr>
              <a:t>); </a:t>
            </a:r>
            <a:r>
              <a:rPr lang="da-DK" sz="2000" dirty="0" err="1" smtClean="0">
                <a:latin typeface="Arial"/>
                <a:cs typeface="Arial"/>
              </a:rPr>
              <a:t>willingness</a:t>
            </a:r>
            <a:r>
              <a:rPr lang="da-DK" sz="2000" dirty="0" smtClean="0">
                <a:latin typeface="Arial"/>
                <a:cs typeface="Arial"/>
              </a:rPr>
              <a:t> to </a:t>
            </a:r>
            <a:r>
              <a:rPr lang="da-DK" sz="2000" dirty="0" err="1" smtClean="0">
                <a:latin typeface="Arial"/>
                <a:cs typeface="Arial"/>
              </a:rPr>
              <a:t>trade</a:t>
            </a:r>
            <a:r>
              <a:rPr lang="da-DK" sz="2000" dirty="0" smtClean="0">
                <a:latin typeface="Arial"/>
                <a:cs typeface="Arial"/>
              </a:rPr>
              <a:t> </a:t>
            </a:r>
            <a:r>
              <a:rPr lang="da-DK" sz="2000" dirty="0" err="1" smtClean="0">
                <a:latin typeface="Arial"/>
                <a:cs typeface="Arial"/>
              </a:rPr>
              <a:t>off</a:t>
            </a:r>
            <a:r>
              <a:rPr lang="da-DK" sz="2000" dirty="0" smtClean="0">
                <a:latin typeface="Arial"/>
                <a:cs typeface="Arial"/>
              </a:rPr>
              <a:t> </a:t>
            </a:r>
            <a:r>
              <a:rPr lang="da-DK" sz="2000" dirty="0" err="1" smtClean="0">
                <a:latin typeface="Arial"/>
                <a:cs typeface="Arial"/>
              </a:rPr>
              <a:t>distortionary</a:t>
            </a:r>
            <a:r>
              <a:rPr lang="da-DK" sz="2000" dirty="0" smtClean="0">
                <a:latin typeface="Arial"/>
                <a:cs typeface="Arial"/>
              </a:rPr>
              <a:t> </a:t>
            </a:r>
            <a:r>
              <a:rPr lang="da-DK" sz="2000" dirty="0" err="1" smtClean="0">
                <a:latin typeface="Arial"/>
                <a:cs typeface="Arial"/>
              </a:rPr>
              <a:t>effects</a:t>
            </a:r>
            <a:endParaRPr lang="da-DK" sz="2000" dirty="0" smtClean="0">
              <a:latin typeface="Arial"/>
              <a:cs typeface="Arial"/>
            </a:endParaRPr>
          </a:p>
          <a:p>
            <a:pPr marL="0" indent="0">
              <a:buNone/>
            </a:pPr>
            <a:r>
              <a:rPr lang="da-DK" sz="2000" dirty="0" smtClean="0">
                <a:latin typeface="Arial"/>
                <a:cs typeface="Arial"/>
              </a:rPr>
              <a:t>→ </a:t>
            </a:r>
            <a:r>
              <a:rPr lang="da-DK" sz="2000" dirty="0" err="1" smtClean="0">
                <a:latin typeface="Arial"/>
                <a:cs typeface="Arial"/>
              </a:rPr>
              <a:t>Key</a:t>
            </a:r>
            <a:r>
              <a:rPr lang="da-DK" sz="2000" dirty="0" smtClean="0">
                <a:latin typeface="Arial"/>
                <a:cs typeface="Arial"/>
              </a:rPr>
              <a:t> factor in Europe : </a:t>
            </a:r>
            <a:r>
              <a:rPr lang="da-DK" sz="2800" b="1" dirty="0" smtClean="0">
                <a:latin typeface="Arial"/>
                <a:cs typeface="Arial"/>
              </a:rPr>
              <a:t>population </a:t>
            </a:r>
            <a:r>
              <a:rPr lang="da-DK" sz="2800" b="1" dirty="0" err="1" smtClean="0">
                <a:latin typeface="Arial"/>
                <a:cs typeface="Arial"/>
              </a:rPr>
              <a:t>aging</a:t>
            </a:r>
            <a:endParaRPr lang="da-DK" sz="2800" b="1" dirty="0" smtClean="0">
              <a:latin typeface="Arial"/>
              <a:cs typeface="Arial"/>
            </a:endParaRPr>
          </a:p>
          <a:p>
            <a:r>
              <a:rPr lang="zh-CN" altLang="en-US" sz="2000" dirty="0">
                <a:latin typeface="华文宋体"/>
                <a:ea typeface="华文宋体"/>
                <a:cs typeface="华文宋体"/>
              </a:rPr>
              <a:t>什么样的设计是</a:t>
            </a:r>
            <a:r>
              <a:rPr lang="zh-CN" altLang="en-US" sz="2000" dirty="0" smtClean="0">
                <a:latin typeface="华文宋体"/>
                <a:ea typeface="华文宋体"/>
                <a:cs typeface="华文宋体"/>
              </a:rPr>
              <a:t>可行的？这取决于积极的政治经济环境</a:t>
            </a:r>
            <a:r>
              <a:rPr lang="zh-CN" altLang="zh-CN" sz="2000" dirty="0" smtClean="0">
                <a:latin typeface="华文宋体"/>
                <a:ea typeface="华文宋体"/>
                <a:cs typeface="华文宋体"/>
              </a:rPr>
              <a:t>：</a:t>
            </a:r>
            <a:r>
              <a:rPr lang="zh-CN" altLang="en-US" sz="2000" dirty="0" smtClean="0">
                <a:latin typeface="华文宋体"/>
                <a:ea typeface="华文宋体"/>
                <a:cs typeface="华文宋体"/>
              </a:rPr>
              <a:t>一代代人之间的相对投票权</a:t>
            </a:r>
            <a:r>
              <a:rPr lang="zh-CN" altLang="zh-CN" sz="2000" dirty="0">
                <a:latin typeface="华文宋体"/>
                <a:ea typeface="华文宋体"/>
                <a:cs typeface="华文宋体"/>
              </a:rPr>
              <a:t>、</a:t>
            </a:r>
            <a:r>
              <a:rPr lang="zh-CN" altLang="en-US" sz="2000" dirty="0" smtClean="0">
                <a:latin typeface="华文宋体"/>
                <a:ea typeface="华文宋体"/>
                <a:cs typeface="华文宋体"/>
              </a:rPr>
              <a:t>体</a:t>
            </a:r>
            <a:r>
              <a:rPr lang="zh-CN" altLang="en-US" sz="2000" dirty="0">
                <a:latin typeface="华文宋体"/>
                <a:ea typeface="华文宋体"/>
                <a:cs typeface="华文宋体"/>
              </a:rPr>
              <a:t>制限制</a:t>
            </a:r>
          </a:p>
          <a:p>
            <a:r>
              <a:rPr lang="zh-CN" altLang="en-US" sz="2000" dirty="0" smtClean="0">
                <a:latin typeface="华文宋体"/>
                <a:ea typeface="华文宋体"/>
                <a:cs typeface="华文宋体"/>
              </a:rPr>
              <a:t>什么是设计是最优的？这取决于规范性政治经济环境：目标的相对权重</a:t>
            </a:r>
            <a:r>
              <a:rPr lang="zh-CN" altLang="zh-CN" sz="2000" dirty="0">
                <a:latin typeface="华文宋体"/>
                <a:ea typeface="华文宋体"/>
                <a:cs typeface="华文宋体"/>
              </a:rPr>
              <a:t>（</a:t>
            </a:r>
            <a:r>
              <a:rPr lang="zh-CN" altLang="en-US" sz="2000" dirty="0" smtClean="0">
                <a:latin typeface="华文宋体"/>
                <a:ea typeface="华文宋体"/>
                <a:cs typeface="华文宋体"/>
              </a:rPr>
              <a:t>如扶贫与消费平稳发展</a:t>
            </a:r>
            <a:r>
              <a:rPr lang="zh-CN" altLang="zh-CN" sz="2000" dirty="0" smtClean="0">
                <a:latin typeface="华文宋体"/>
                <a:ea typeface="华文宋体"/>
                <a:cs typeface="华文宋体"/>
              </a:rPr>
              <a:t>）</a:t>
            </a:r>
            <a:r>
              <a:rPr lang="zh-CN" altLang="zh-CN" sz="2000" dirty="0">
                <a:latin typeface="华文宋体"/>
                <a:ea typeface="华文宋体"/>
                <a:cs typeface="华文宋体"/>
              </a:rPr>
              <a:t>、</a:t>
            </a:r>
            <a:r>
              <a:rPr lang="zh-CN" altLang="en-US" sz="2000" dirty="0" smtClean="0">
                <a:latin typeface="华文宋体"/>
                <a:ea typeface="华文宋体"/>
                <a:cs typeface="华文宋体"/>
              </a:rPr>
              <a:t>愿意抵消扭曲因素带来的影响</a:t>
            </a:r>
            <a:endParaRPr lang="zh-CN" altLang="en-US" sz="2000" dirty="0">
              <a:latin typeface="华文宋体"/>
              <a:ea typeface="华文宋体"/>
              <a:cs typeface="华文宋体"/>
            </a:endParaRPr>
          </a:p>
          <a:p>
            <a:r>
              <a:rPr lang="en-US" altLang="zh-CN" sz="2000" dirty="0">
                <a:latin typeface="华文宋体"/>
                <a:ea typeface="华文宋体"/>
                <a:cs typeface="华文宋体"/>
              </a:rPr>
              <a:t>→</a:t>
            </a:r>
            <a:r>
              <a:rPr lang="zh-CN" altLang="en-US" sz="2000" dirty="0">
                <a:latin typeface="华文宋体"/>
                <a:ea typeface="华文宋体"/>
                <a:cs typeface="华文宋体"/>
              </a:rPr>
              <a:t>欧洲的关键因素</a:t>
            </a:r>
            <a:r>
              <a:rPr lang="en-US" altLang="zh-CN" sz="2000" dirty="0">
                <a:latin typeface="华文宋体"/>
                <a:ea typeface="华文宋体"/>
                <a:cs typeface="华文宋体"/>
              </a:rPr>
              <a:t>: </a:t>
            </a:r>
            <a:r>
              <a:rPr lang="zh-CN" altLang="en-US" sz="2800" b="1" dirty="0">
                <a:latin typeface="华文宋体"/>
                <a:ea typeface="华文宋体"/>
                <a:cs typeface="华文宋体"/>
              </a:rPr>
              <a:t>人口老龄化</a:t>
            </a:r>
          </a:p>
          <a:p>
            <a:pPr marL="0" indent="0">
              <a:buNone/>
            </a:pPr>
            <a:endParaRPr lang="da-DK" sz="2800" b="1" dirty="0">
              <a:latin typeface="Arial"/>
              <a:cs typeface="Arial"/>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6541163"/>
            <a:ext cx="9144000" cy="320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TextBox 4"/>
          <p:cNvSpPr txBox="1"/>
          <p:nvPr/>
        </p:nvSpPr>
        <p:spPr>
          <a:xfrm>
            <a:off x="18009" y="6517220"/>
            <a:ext cx="4230718" cy="677108"/>
          </a:xfrm>
          <a:prstGeom prst="rect">
            <a:avLst/>
          </a:prstGeom>
          <a:noFill/>
        </p:spPr>
        <p:txBody>
          <a:bodyPr wrap="square" rtlCol="0">
            <a:spAutoFit/>
          </a:bodyPr>
          <a:lstStyle/>
          <a:p>
            <a:r>
              <a:rPr lang="da-DK" sz="1600" b="1" dirty="0" smtClean="0">
                <a:solidFill>
                  <a:schemeClr val="bg1"/>
                </a:solidFill>
                <a:ea typeface="宋体"/>
              </a:rPr>
              <a:t>Source: </a:t>
            </a:r>
            <a:r>
              <a:rPr lang="da-DK" sz="2000" b="1" dirty="0" smtClean="0">
                <a:solidFill>
                  <a:schemeClr val="bg1"/>
                </a:solidFill>
                <a:ea typeface="宋体"/>
              </a:rPr>
              <a:t>Barr &amp; </a:t>
            </a:r>
            <a:r>
              <a:rPr lang="da-DK" sz="2000" b="1" dirty="0" err="1" smtClean="0">
                <a:solidFill>
                  <a:schemeClr val="bg1"/>
                </a:solidFill>
                <a:ea typeface="宋体"/>
              </a:rPr>
              <a:t>Diamond</a:t>
            </a:r>
            <a:r>
              <a:rPr lang="da-DK" sz="2000" b="1" dirty="0" smtClean="0">
                <a:solidFill>
                  <a:schemeClr val="bg1"/>
                </a:solidFill>
                <a:ea typeface="宋体"/>
              </a:rPr>
              <a:t> (2008)</a:t>
            </a:r>
            <a:endParaRPr lang="da-DK" sz="2000" b="1" dirty="0">
              <a:solidFill>
                <a:schemeClr val="bg1"/>
              </a:solidFill>
              <a:ea typeface="宋体"/>
            </a:endParaRPr>
          </a:p>
          <a:p>
            <a:endParaRPr lang="da-DK" dirty="0">
              <a:ea typeface="宋体"/>
            </a:endParaRPr>
          </a:p>
        </p:txBody>
      </p:sp>
    </p:spTree>
    <p:extLst>
      <p:ext uri="{BB962C8B-B14F-4D97-AF65-F5344CB8AC3E}">
        <p14:creationId xmlns:p14="http://schemas.microsoft.com/office/powerpoint/2010/main" xmlns="" val="218956450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8"/>
          <p:cNvPicPr>
            <a:picLocks noChangeAspect="1"/>
          </p:cNvPicPr>
          <p:nvPr/>
        </p:nvPicPr>
        <p:blipFill>
          <a:blip r:embed="rId2">
            <a:extLst>
              <a:ext uri="{28A0092B-C50C-407E-A947-70E740481C1C}">
                <a14:useLocalDpi xmlns:a14="http://schemas.microsoft.com/office/drawing/2010/main" xmlns="" val="0"/>
              </a:ext>
            </a:extLst>
          </a:blip>
          <a:srcRect/>
          <a:stretch>
            <a:fillRect/>
          </a:stretch>
        </p:blipFill>
        <p:spPr bwMode="auto">
          <a:xfrm>
            <a:off x="2371725" y="-87313"/>
            <a:ext cx="3711575" cy="47021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123" name="TextBox 4"/>
          <p:cNvSpPr txBox="1">
            <a:spLocks noChangeArrowheads="1"/>
          </p:cNvSpPr>
          <p:nvPr/>
        </p:nvSpPr>
        <p:spPr bwMode="auto">
          <a:xfrm>
            <a:off x="190500" y="4705350"/>
            <a:ext cx="8801100" cy="181588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37931725" indent="-37474525" eaLnBrk="0" hangingPunct="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r>
              <a:rPr lang="en-US" altLang="en-US" sz="1400" dirty="0" smtClean="0">
                <a:latin typeface="Arial" pitchFamily="34" charset="0"/>
                <a:ea typeface="宋体"/>
              </a:rPr>
              <a:t>Editorial intro, ‘Mapping the Field’: </a:t>
            </a:r>
            <a:r>
              <a:rPr lang="en-US" altLang="en-US" sz="1400" dirty="0" smtClean="0">
                <a:latin typeface="Arial" pitchFamily="34" charset="0"/>
                <a:ea typeface="宋体"/>
                <a:hlinkClick r:id="rId3"/>
              </a:rPr>
              <a:t>http://papers.ssrn.com/sol3/papers.cfm?abstract_id=1799348</a:t>
            </a:r>
            <a:endParaRPr lang="en-US" altLang="en-US" sz="1400" dirty="0" smtClean="0">
              <a:latin typeface="Arial" pitchFamily="34" charset="0"/>
              <a:ea typeface="宋体"/>
            </a:endParaRPr>
          </a:p>
          <a:p>
            <a:pPr eaLnBrk="1" hangingPunct="1">
              <a:spcBef>
                <a:spcPct val="0"/>
              </a:spcBef>
              <a:buFontTx/>
              <a:buNone/>
            </a:pPr>
            <a:r>
              <a:rPr lang="zh-CN" altLang="en-US" sz="1400" dirty="0" smtClean="0">
                <a:latin typeface="Arial" pitchFamily="34" charset="0"/>
                <a:ea typeface="宋体"/>
              </a:rPr>
              <a:t>编辑介绍，“</a:t>
            </a:r>
            <a:r>
              <a:rPr lang="en-US" altLang="zh-CN" sz="1400" dirty="0" smtClean="0">
                <a:latin typeface="Arial" pitchFamily="34" charset="0"/>
                <a:ea typeface="宋体"/>
              </a:rPr>
              <a:t>Mapping</a:t>
            </a:r>
            <a:r>
              <a:rPr lang="zh-CN" altLang="en-US" sz="1400" dirty="0" smtClean="0">
                <a:latin typeface="Arial" pitchFamily="34" charset="0"/>
                <a:ea typeface="宋体"/>
              </a:rPr>
              <a:t> </a:t>
            </a:r>
            <a:r>
              <a:rPr lang="en-US" altLang="zh-CN" sz="1400" dirty="0" smtClean="0">
                <a:latin typeface="Arial" pitchFamily="34" charset="0"/>
                <a:ea typeface="宋体"/>
              </a:rPr>
              <a:t>the</a:t>
            </a:r>
            <a:r>
              <a:rPr lang="zh-CN" altLang="en-US" sz="1400" dirty="0" smtClean="0">
                <a:latin typeface="Arial" pitchFamily="34" charset="0"/>
                <a:ea typeface="宋体"/>
              </a:rPr>
              <a:t> </a:t>
            </a:r>
            <a:r>
              <a:rPr lang="en-US" altLang="zh-CN" sz="1400" dirty="0" smtClean="0">
                <a:latin typeface="Arial" pitchFamily="34" charset="0"/>
                <a:ea typeface="宋体"/>
              </a:rPr>
              <a:t>Field</a:t>
            </a:r>
            <a:r>
              <a:rPr lang="zh-CN" altLang="en-US" sz="1400" dirty="0" smtClean="0">
                <a:latin typeface="Arial" pitchFamily="34" charset="0"/>
                <a:ea typeface="宋体"/>
              </a:rPr>
              <a:t>”</a:t>
            </a:r>
            <a:r>
              <a:rPr lang="zh-CN" altLang="zh-CN" sz="1400" dirty="0" smtClean="0">
                <a:latin typeface="Arial" pitchFamily="34" charset="0"/>
                <a:ea typeface="宋体"/>
              </a:rPr>
              <a:t>:</a:t>
            </a:r>
            <a:r>
              <a:rPr lang="zh-CN" altLang="en-US" sz="1400" dirty="0" smtClean="0">
                <a:latin typeface="Arial" pitchFamily="34" charset="0"/>
                <a:ea typeface="宋体"/>
              </a:rPr>
              <a:t> </a:t>
            </a:r>
            <a:r>
              <a:rPr lang="en-US" altLang="en-US" sz="1400" dirty="0" smtClean="0">
                <a:latin typeface="Arial" pitchFamily="34" charset="0"/>
                <a:ea typeface="宋体"/>
                <a:hlinkClick r:id="rId3"/>
              </a:rPr>
              <a:t>http://papers.ssrn.com/sol3/papers.cfm?abstract_id=1799348</a:t>
            </a:r>
            <a:endParaRPr lang="en-US" altLang="en-US" sz="1400" dirty="0" smtClean="0">
              <a:latin typeface="Arial" pitchFamily="34" charset="0"/>
              <a:ea typeface="宋体"/>
            </a:endParaRPr>
          </a:p>
          <a:p>
            <a:pPr eaLnBrk="1" hangingPunct="1">
              <a:spcBef>
                <a:spcPct val="0"/>
              </a:spcBef>
              <a:buFontTx/>
              <a:buNone/>
            </a:pPr>
            <a:r>
              <a:rPr lang="en-US" altLang="en-US" sz="1400" dirty="0" smtClean="0">
                <a:latin typeface="Arial" pitchFamily="34" charset="0"/>
                <a:ea typeface="宋体"/>
              </a:rPr>
              <a:t>Oxford blog summary</a:t>
            </a:r>
            <a:r>
              <a:rPr lang="en-US" altLang="en-US" sz="1400" i="1" dirty="0" smtClean="0">
                <a:latin typeface="Arial" pitchFamily="34" charset="0"/>
                <a:ea typeface="宋体"/>
              </a:rPr>
              <a:t>: </a:t>
            </a:r>
            <a:r>
              <a:rPr lang="en-US" altLang="en-US" sz="1400" i="1" dirty="0" smtClean="0">
                <a:latin typeface="Arial" pitchFamily="34" charset="0"/>
                <a:ea typeface="宋体"/>
                <a:hlinkClick r:id="rId4"/>
              </a:rPr>
              <a:t>http://www.openpop.org/?p=403</a:t>
            </a:r>
            <a:r>
              <a:rPr lang="zh-CN" altLang="en-US" sz="1400" i="1" dirty="0" smtClean="0">
                <a:latin typeface="Arial" pitchFamily="34" charset="0"/>
                <a:ea typeface="宋体"/>
              </a:rPr>
              <a:t> </a:t>
            </a:r>
            <a:endParaRPr lang="en-US" altLang="zh-CN" sz="1400" i="1" dirty="0" smtClean="0">
              <a:latin typeface="Arial" pitchFamily="34" charset="0"/>
              <a:ea typeface="宋体"/>
            </a:endParaRPr>
          </a:p>
          <a:p>
            <a:pPr eaLnBrk="1" hangingPunct="1">
              <a:spcBef>
                <a:spcPct val="0"/>
              </a:spcBef>
              <a:buFontTx/>
              <a:buNone/>
            </a:pPr>
            <a:r>
              <a:rPr lang="zh-CN" altLang="en-US" sz="1400" b="1" i="1" dirty="0" smtClean="0">
                <a:latin typeface="+mn-ea"/>
                <a:ea typeface="+mn-ea"/>
              </a:rPr>
              <a:t>牛津博客总结：</a:t>
            </a:r>
            <a:r>
              <a:rPr lang="en-US" altLang="en-US" sz="1400" i="1" dirty="0" smtClean="0">
                <a:latin typeface="Arial" pitchFamily="34" charset="0"/>
                <a:ea typeface="宋体"/>
                <a:hlinkClick r:id="rId4"/>
              </a:rPr>
              <a:t>http://www.openpop.org/?p=403</a:t>
            </a:r>
            <a:r>
              <a:rPr lang="zh-CN" altLang="en-US" sz="1400" i="1" dirty="0" smtClean="0">
                <a:latin typeface="Arial" pitchFamily="34" charset="0"/>
                <a:ea typeface="宋体"/>
              </a:rPr>
              <a:t> </a:t>
            </a:r>
            <a:endParaRPr lang="en-US" altLang="en-US" sz="1400" i="1" dirty="0" smtClean="0">
              <a:latin typeface="Arial" pitchFamily="34" charset="0"/>
              <a:ea typeface="宋体"/>
            </a:endParaRPr>
          </a:p>
          <a:p>
            <a:pPr eaLnBrk="1" hangingPunct="1">
              <a:spcBef>
                <a:spcPct val="0"/>
              </a:spcBef>
              <a:buFontTx/>
              <a:buNone/>
            </a:pPr>
            <a:endParaRPr lang="en-US" altLang="en-US" sz="1400" i="1" u="sng" dirty="0" smtClean="0">
              <a:latin typeface="Arial" pitchFamily="34" charset="0"/>
              <a:ea typeface="宋体"/>
            </a:endParaRPr>
          </a:p>
          <a:p>
            <a:pPr eaLnBrk="1" hangingPunct="1">
              <a:spcBef>
                <a:spcPct val="0"/>
              </a:spcBef>
              <a:buFontTx/>
              <a:buNone/>
            </a:pPr>
            <a:endParaRPr lang="en-US" altLang="en-US" sz="1400" i="1" u="sng" dirty="0" smtClean="0">
              <a:latin typeface="Arial" pitchFamily="34" charset="0"/>
              <a:ea typeface="宋体"/>
            </a:endParaRPr>
          </a:p>
          <a:p>
            <a:pPr eaLnBrk="1" hangingPunct="1">
              <a:spcBef>
                <a:spcPct val="0"/>
              </a:spcBef>
              <a:buFontTx/>
              <a:buNone/>
            </a:pPr>
            <a:endParaRPr lang="en-US" altLang="en-US" sz="1400" i="1" u="sng" dirty="0" smtClean="0">
              <a:latin typeface="Arial" pitchFamily="34" charset="0"/>
              <a:ea typeface="宋体"/>
            </a:endParaRPr>
          </a:p>
          <a:p>
            <a:pPr eaLnBrk="1" hangingPunct="1">
              <a:spcBef>
                <a:spcPct val="0"/>
              </a:spcBef>
              <a:buFontTx/>
              <a:buNone/>
            </a:pPr>
            <a:endParaRPr lang="en-US" altLang="en-US" sz="1400" dirty="0">
              <a:latin typeface="Arial" pitchFamily="34" charset="0"/>
              <a:ea typeface="宋体"/>
            </a:endParaRPr>
          </a:p>
        </p:txBody>
      </p:sp>
      <p:sp>
        <p:nvSpPr>
          <p:cNvPr id="5124" name="TextBox 4"/>
          <p:cNvSpPr txBox="1">
            <a:spLocks noChangeArrowheads="1"/>
          </p:cNvSpPr>
          <p:nvPr/>
        </p:nvSpPr>
        <p:spPr bwMode="auto">
          <a:xfrm>
            <a:off x="190500" y="5522913"/>
            <a:ext cx="8686800" cy="153888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37931725" indent="-37474525" eaLnBrk="0" hangingPunct="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r>
              <a:rPr lang="de-AT" altLang="en-US" sz="1400" dirty="0">
                <a:latin typeface="Arial" pitchFamily="34" charset="0"/>
                <a:ea typeface="宋体"/>
              </a:rPr>
              <a:t>Tepe, Markus &amp; Vanhuysse, Pieter (2009), </a:t>
            </a:r>
            <a:r>
              <a:rPr lang="de-AT" altLang="en-US" sz="1400" b="1" dirty="0">
                <a:latin typeface="Arial" pitchFamily="34" charset="0"/>
                <a:ea typeface="宋体"/>
              </a:rPr>
              <a:t>'Are </a:t>
            </a:r>
            <a:r>
              <a:rPr lang="de-AT" altLang="en-US" sz="1400" b="1" dirty="0" err="1">
                <a:latin typeface="Arial" pitchFamily="34" charset="0"/>
                <a:ea typeface="宋体"/>
              </a:rPr>
              <a:t>Aging</a:t>
            </a:r>
            <a:r>
              <a:rPr lang="de-AT" altLang="en-US" sz="1400" b="1" dirty="0">
                <a:latin typeface="Arial" pitchFamily="34" charset="0"/>
                <a:ea typeface="宋体"/>
              </a:rPr>
              <a:t> OECD </a:t>
            </a:r>
            <a:r>
              <a:rPr lang="de-AT" altLang="en-US" sz="1400" b="1" dirty="0" err="1">
                <a:latin typeface="Arial" pitchFamily="34" charset="0"/>
                <a:ea typeface="宋体"/>
              </a:rPr>
              <a:t>Welfare</a:t>
            </a:r>
            <a:r>
              <a:rPr lang="de-AT" altLang="en-US" sz="1400" b="1" dirty="0">
                <a:latin typeface="Arial" pitchFamily="34" charset="0"/>
                <a:ea typeface="宋体"/>
              </a:rPr>
              <a:t> States on </a:t>
            </a:r>
            <a:r>
              <a:rPr lang="de-AT" altLang="en-US" sz="1400" b="1" dirty="0" err="1">
                <a:latin typeface="Arial" pitchFamily="34" charset="0"/>
                <a:ea typeface="宋体"/>
              </a:rPr>
              <a:t>the</a:t>
            </a:r>
            <a:r>
              <a:rPr lang="de-AT" altLang="en-US" sz="1400" b="1" dirty="0">
                <a:latin typeface="Arial" pitchFamily="34" charset="0"/>
                <a:ea typeface="宋体"/>
              </a:rPr>
              <a:t> Path </a:t>
            </a:r>
            <a:r>
              <a:rPr lang="de-AT" altLang="en-US" sz="1400" b="1" dirty="0" err="1">
                <a:latin typeface="Arial" pitchFamily="34" charset="0"/>
                <a:ea typeface="宋体"/>
              </a:rPr>
              <a:t>to</a:t>
            </a:r>
            <a:r>
              <a:rPr lang="de-AT" altLang="en-US" sz="1400" b="1" dirty="0">
                <a:latin typeface="Arial" pitchFamily="34" charset="0"/>
                <a:ea typeface="宋体"/>
              </a:rPr>
              <a:t> </a:t>
            </a:r>
            <a:r>
              <a:rPr lang="de-AT" altLang="en-US" sz="1400" b="1" dirty="0" err="1">
                <a:latin typeface="Arial" pitchFamily="34" charset="0"/>
                <a:ea typeface="宋体"/>
              </a:rPr>
              <a:t>Gerontocracy</a:t>
            </a:r>
            <a:r>
              <a:rPr lang="de-AT" altLang="en-US" sz="1400" b="1" dirty="0">
                <a:latin typeface="Arial" pitchFamily="34" charset="0"/>
                <a:ea typeface="宋体"/>
              </a:rPr>
              <a:t>? </a:t>
            </a:r>
            <a:r>
              <a:rPr lang="de-AT" altLang="en-US" sz="1400" b="1" dirty="0" err="1">
                <a:latin typeface="Arial" pitchFamily="34" charset="0"/>
                <a:ea typeface="宋体"/>
              </a:rPr>
              <a:t>Evidence</a:t>
            </a:r>
            <a:r>
              <a:rPr lang="de-AT" altLang="en-US" sz="1400" b="1" dirty="0">
                <a:latin typeface="Arial" pitchFamily="34" charset="0"/>
                <a:ea typeface="宋体"/>
              </a:rPr>
              <a:t> </a:t>
            </a:r>
            <a:r>
              <a:rPr lang="de-AT" altLang="en-US" sz="1400" b="1" dirty="0" err="1">
                <a:latin typeface="Arial" pitchFamily="34" charset="0"/>
                <a:ea typeface="宋体"/>
              </a:rPr>
              <a:t>from</a:t>
            </a:r>
            <a:r>
              <a:rPr lang="de-AT" altLang="en-US" sz="1400" b="1" dirty="0">
                <a:latin typeface="Arial" pitchFamily="34" charset="0"/>
                <a:ea typeface="宋体"/>
              </a:rPr>
              <a:t> 18 Democracies, 1980-2002,' </a:t>
            </a:r>
            <a:r>
              <a:rPr lang="de-AT" altLang="en-US" sz="1400" i="1" dirty="0">
                <a:latin typeface="Arial" pitchFamily="34" charset="0"/>
                <a:ea typeface="宋体"/>
              </a:rPr>
              <a:t>Journal of Public </a:t>
            </a:r>
            <a:r>
              <a:rPr lang="de-AT" altLang="en-US" sz="1400" i="1" dirty="0" err="1">
                <a:latin typeface="Arial" pitchFamily="34" charset="0"/>
                <a:ea typeface="宋体"/>
              </a:rPr>
              <a:t>Policy</a:t>
            </a:r>
            <a:r>
              <a:rPr lang="de-AT" altLang="en-US" sz="1400" dirty="0">
                <a:latin typeface="Arial" pitchFamily="34" charset="0"/>
                <a:ea typeface="宋体"/>
              </a:rPr>
              <a:t>, 29 (1): 1-28.  </a:t>
            </a:r>
            <a:r>
              <a:rPr lang="de-AT" altLang="en-US" sz="1200" b="1" u="sng" dirty="0">
                <a:latin typeface="Arial" pitchFamily="34" charset="0"/>
                <a:ea typeface="宋体"/>
                <a:hlinkClick r:id="rId5"/>
              </a:rPr>
              <a:t>http://papers.ssrn.com/sol3/papers.cfm?abstract_id=</a:t>
            </a:r>
            <a:r>
              <a:rPr lang="de-AT" altLang="en-US" sz="1200" b="1" u="sng" dirty="0" smtClean="0">
                <a:latin typeface="Arial" pitchFamily="34" charset="0"/>
                <a:ea typeface="宋体"/>
                <a:hlinkClick r:id="rId5"/>
              </a:rPr>
              <a:t>1225672</a:t>
            </a:r>
            <a:endParaRPr lang="de-AT" altLang="en-US" sz="1200" b="1" u="sng" dirty="0" smtClean="0">
              <a:latin typeface="Arial" pitchFamily="34" charset="0"/>
              <a:ea typeface="宋体"/>
            </a:endParaRPr>
          </a:p>
          <a:p>
            <a:pPr eaLnBrk="1" hangingPunct="1">
              <a:spcBef>
                <a:spcPct val="0"/>
              </a:spcBef>
              <a:buNone/>
            </a:pPr>
            <a:r>
              <a:rPr lang="de-AT" altLang="en-US" sz="1200" dirty="0">
                <a:latin typeface="Arial" pitchFamily="34" charset="0"/>
                <a:ea typeface="宋体"/>
              </a:rPr>
              <a:t>Tepe, Markus &amp; </a:t>
            </a:r>
            <a:r>
              <a:rPr lang="de-AT" altLang="en-US" sz="1200" dirty="0" err="1">
                <a:latin typeface="Arial" pitchFamily="34" charset="0"/>
                <a:ea typeface="宋体"/>
              </a:rPr>
              <a:t>Vanhuysse</a:t>
            </a:r>
            <a:r>
              <a:rPr lang="de-AT" altLang="en-US" sz="1200" dirty="0">
                <a:latin typeface="Arial" pitchFamily="34" charset="0"/>
                <a:ea typeface="宋体"/>
              </a:rPr>
              <a:t>, Pieter (2009), </a:t>
            </a:r>
            <a:r>
              <a:rPr lang="zh-CN" altLang="en-US" sz="1200" dirty="0" smtClean="0">
                <a:latin typeface="Arial" pitchFamily="34" charset="0"/>
                <a:ea typeface="宋体"/>
              </a:rPr>
              <a:t>“日益老龄化的经合组织福利国家走向了老年政府吗？来自</a:t>
            </a:r>
            <a:r>
              <a:rPr lang="en-US" altLang="zh-CN" sz="1200" dirty="0" smtClean="0">
                <a:latin typeface="Arial" pitchFamily="34" charset="0"/>
                <a:ea typeface="宋体"/>
              </a:rPr>
              <a:t>18</a:t>
            </a:r>
            <a:r>
              <a:rPr lang="zh-CN" altLang="en-US" sz="1200" dirty="0" smtClean="0">
                <a:latin typeface="Arial" pitchFamily="34" charset="0"/>
                <a:ea typeface="宋体"/>
              </a:rPr>
              <a:t>个民主国家的研究，</a:t>
            </a:r>
            <a:r>
              <a:rPr lang="en-US" altLang="zh-CN" sz="1200" dirty="0" smtClean="0">
                <a:latin typeface="Arial" pitchFamily="34" charset="0"/>
                <a:ea typeface="宋体"/>
              </a:rPr>
              <a:t>1980-2002</a:t>
            </a:r>
            <a:r>
              <a:rPr lang="zh-CN" altLang="en-US" sz="1200" dirty="0" smtClean="0">
                <a:latin typeface="Arial" pitchFamily="34" charset="0"/>
                <a:ea typeface="宋体"/>
              </a:rPr>
              <a:t>”，</a:t>
            </a:r>
            <a:r>
              <a:rPr lang="en-US" altLang="zh-TW" sz="1200" dirty="0">
                <a:latin typeface="Arial"/>
                <a:ea typeface="宋体"/>
              </a:rPr>
              <a:t>《</a:t>
            </a:r>
            <a:r>
              <a:rPr lang="zh-TW" altLang="en-US" sz="1200" dirty="0">
                <a:latin typeface="Arial"/>
                <a:ea typeface="宋体"/>
              </a:rPr>
              <a:t>公共政策学报</a:t>
            </a:r>
            <a:r>
              <a:rPr lang="en-US" altLang="zh-TW" sz="1200" dirty="0">
                <a:latin typeface="Arial"/>
                <a:ea typeface="宋体"/>
              </a:rPr>
              <a:t>》, 29 (1): 1-28</a:t>
            </a:r>
            <a:r>
              <a:rPr lang="zh-TW" altLang="en-US" sz="1200" dirty="0">
                <a:latin typeface="Arial"/>
                <a:ea typeface="宋体"/>
              </a:rPr>
              <a:t>。 </a:t>
            </a:r>
            <a:r>
              <a:rPr lang="en-US" altLang="zh-TW" sz="1200" dirty="0">
                <a:latin typeface="Arial"/>
                <a:ea typeface="宋体"/>
              </a:rPr>
              <a:t>http://</a:t>
            </a:r>
            <a:r>
              <a:rPr lang="en-US" altLang="zh-TW" sz="1200" dirty="0" err="1">
                <a:latin typeface="Arial"/>
                <a:ea typeface="宋体"/>
              </a:rPr>
              <a:t>papers.ssrn.com</a:t>
            </a:r>
            <a:r>
              <a:rPr lang="en-US" altLang="zh-TW" sz="1200" dirty="0">
                <a:latin typeface="Arial"/>
                <a:ea typeface="宋体"/>
              </a:rPr>
              <a:t>/sol3/</a:t>
            </a:r>
            <a:r>
              <a:rPr lang="en-US" altLang="zh-TW" sz="1200" dirty="0" err="1">
                <a:latin typeface="Arial"/>
                <a:ea typeface="宋体"/>
              </a:rPr>
              <a:t>papers.cfm</a:t>
            </a:r>
            <a:r>
              <a:rPr lang="zh-TW" altLang="en-US" sz="1200" dirty="0">
                <a:latin typeface="Arial"/>
                <a:ea typeface="宋体"/>
              </a:rPr>
              <a:t>？</a:t>
            </a:r>
            <a:r>
              <a:rPr lang="en-US" altLang="zh-TW" sz="1200" dirty="0" err="1">
                <a:latin typeface="Arial"/>
                <a:ea typeface="宋体"/>
              </a:rPr>
              <a:t>abstract_id</a:t>
            </a:r>
            <a:r>
              <a:rPr lang="en-US" altLang="zh-TW" sz="1200" dirty="0">
                <a:latin typeface="Arial"/>
                <a:ea typeface="宋体"/>
              </a:rPr>
              <a:t>=1225672</a:t>
            </a:r>
            <a:endParaRPr lang="zh-CN" altLang="en-US" sz="1200" dirty="0">
              <a:latin typeface="Arial"/>
              <a:ea typeface="宋体"/>
            </a:endParaRPr>
          </a:p>
          <a:p>
            <a:pPr eaLnBrk="1" hangingPunct="1">
              <a:spcBef>
                <a:spcPct val="0"/>
              </a:spcBef>
              <a:buFontTx/>
              <a:buNone/>
            </a:pPr>
            <a:endParaRPr lang="en-US" altLang="en-US" sz="1200" b="1" dirty="0">
              <a:latin typeface="Arial" pitchFamily="34" charset="0"/>
              <a:ea typeface="宋体"/>
            </a:endParaRPr>
          </a:p>
          <a:p>
            <a:pPr eaLnBrk="1" hangingPunct="1">
              <a:spcBef>
                <a:spcPct val="0"/>
              </a:spcBef>
              <a:buFontTx/>
              <a:buNone/>
            </a:pPr>
            <a:endParaRPr lang="en-US" altLang="en-US" sz="1800" dirty="0">
              <a:latin typeface="Arial" pitchFamily="34" charset="0"/>
              <a:ea typeface="宋体"/>
            </a:endParaRPr>
          </a:p>
        </p:txBody>
      </p:sp>
      <p:sp>
        <p:nvSpPr>
          <p:cNvPr id="5125" name="TextBox 1"/>
          <p:cNvSpPr txBox="1">
            <a:spLocks noChangeArrowheads="1"/>
          </p:cNvSpPr>
          <p:nvPr/>
        </p:nvSpPr>
        <p:spPr bwMode="auto">
          <a:xfrm>
            <a:off x="6416675" y="667513"/>
            <a:ext cx="2270125" cy="378565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r>
              <a:rPr lang="da-DK" altLang="da-DK" sz="2400" b="1" dirty="0" err="1">
                <a:ea typeface="宋体"/>
              </a:rPr>
              <a:t>Causal</a:t>
            </a:r>
            <a:r>
              <a:rPr lang="da-DK" altLang="da-DK" sz="2400" b="1" dirty="0">
                <a:ea typeface="宋体"/>
              </a:rPr>
              <a:t> </a:t>
            </a:r>
            <a:r>
              <a:rPr lang="da-DK" altLang="da-DK" sz="2400" b="1" dirty="0" err="1" smtClean="0">
                <a:ea typeface="宋体"/>
              </a:rPr>
              <a:t>mechanisms</a:t>
            </a:r>
            <a:r>
              <a:rPr lang="da-DK" altLang="da-DK" sz="2400" b="1" dirty="0" smtClean="0">
                <a:ea typeface="宋体"/>
              </a:rPr>
              <a:t>, </a:t>
            </a:r>
            <a:r>
              <a:rPr lang="da-DK" altLang="da-DK" sz="2400" b="1" dirty="0" err="1" smtClean="0">
                <a:ea typeface="宋体"/>
              </a:rPr>
              <a:t>institutional</a:t>
            </a:r>
            <a:r>
              <a:rPr lang="da-DK" altLang="da-DK" sz="2400" b="1" dirty="0" smtClean="0">
                <a:ea typeface="宋体"/>
              </a:rPr>
              <a:t> </a:t>
            </a:r>
            <a:r>
              <a:rPr lang="da-DK" altLang="da-DK" sz="2400" b="1" dirty="0" err="1" smtClean="0">
                <a:ea typeface="宋体"/>
              </a:rPr>
              <a:t>mediators</a:t>
            </a:r>
            <a:r>
              <a:rPr lang="da-DK" altLang="da-DK" sz="2400" b="1" dirty="0" smtClean="0">
                <a:ea typeface="宋体"/>
              </a:rPr>
              <a:t>,  </a:t>
            </a:r>
            <a:r>
              <a:rPr lang="da-DK" altLang="da-DK" sz="2400" dirty="0">
                <a:ea typeface="宋体"/>
              </a:rPr>
              <a:t>and</a:t>
            </a:r>
            <a:r>
              <a:rPr lang="da-DK" altLang="da-DK" sz="2400" b="1" dirty="0">
                <a:ea typeface="宋体"/>
              </a:rPr>
              <a:t> </a:t>
            </a:r>
            <a:r>
              <a:rPr lang="da-DK" altLang="da-DK" sz="2400" b="1" dirty="0" err="1">
                <a:ea typeface="宋体"/>
              </a:rPr>
              <a:t>empirical</a:t>
            </a:r>
            <a:r>
              <a:rPr lang="da-DK" altLang="da-DK" sz="2400" b="1" dirty="0">
                <a:ea typeface="宋体"/>
              </a:rPr>
              <a:t> </a:t>
            </a:r>
            <a:r>
              <a:rPr lang="da-DK" altLang="da-DK" sz="2400" b="1" dirty="0" err="1">
                <a:ea typeface="宋体"/>
              </a:rPr>
              <a:t>variance</a:t>
            </a:r>
            <a:r>
              <a:rPr lang="da-DK" altLang="da-DK" sz="2400" b="1" dirty="0">
                <a:ea typeface="宋体"/>
              </a:rPr>
              <a:t> </a:t>
            </a:r>
            <a:r>
              <a:rPr lang="da-DK" altLang="da-DK" sz="2400" dirty="0" err="1">
                <a:ea typeface="宋体"/>
              </a:rPr>
              <a:t>behind</a:t>
            </a:r>
            <a:r>
              <a:rPr lang="da-DK" altLang="da-DK" sz="2400" dirty="0">
                <a:ea typeface="宋体"/>
              </a:rPr>
              <a:t> age-</a:t>
            </a:r>
            <a:r>
              <a:rPr lang="da-DK" altLang="da-DK" sz="2400" dirty="0" err="1">
                <a:ea typeface="宋体"/>
              </a:rPr>
              <a:t>group</a:t>
            </a:r>
            <a:r>
              <a:rPr lang="da-DK" altLang="da-DK" sz="2400" dirty="0">
                <a:ea typeface="宋体"/>
              </a:rPr>
              <a:t> politics and </a:t>
            </a:r>
            <a:r>
              <a:rPr lang="da-DK" altLang="da-DK" sz="2400" dirty="0" err="1" smtClean="0">
                <a:ea typeface="宋体"/>
              </a:rPr>
              <a:t>policies</a:t>
            </a:r>
            <a:endParaRPr lang="da-DK" altLang="da-DK" sz="2400" dirty="0" smtClean="0">
              <a:ea typeface="宋体"/>
            </a:endParaRPr>
          </a:p>
          <a:p>
            <a:pPr eaLnBrk="1" hangingPunct="1"/>
            <a:endParaRPr lang="en-US" altLang="da-DK" sz="2400" dirty="0">
              <a:ea typeface="宋体"/>
            </a:endParaRPr>
          </a:p>
        </p:txBody>
      </p:sp>
      <p:pic>
        <p:nvPicPr>
          <p:cNvPr id="7" name="Picture 6"/>
          <p:cNvPicPr>
            <a:picLocks noChangeAspect="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0" y="6541163"/>
            <a:ext cx="9144000" cy="320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TextBox 7"/>
          <p:cNvSpPr txBox="1"/>
          <p:nvPr/>
        </p:nvSpPr>
        <p:spPr>
          <a:xfrm>
            <a:off x="18009" y="6517220"/>
            <a:ext cx="3036012" cy="861774"/>
          </a:xfrm>
          <a:prstGeom prst="rect">
            <a:avLst/>
          </a:prstGeom>
          <a:noFill/>
        </p:spPr>
        <p:txBody>
          <a:bodyPr wrap="square" rtlCol="0">
            <a:spAutoFit/>
          </a:bodyPr>
          <a:lstStyle/>
          <a:p>
            <a:r>
              <a:rPr lang="da-DK" sz="1600" b="1" dirty="0" smtClean="0">
                <a:solidFill>
                  <a:schemeClr val="bg1"/>
                </a:solidFill>
                <a:ea typeface="宋体"/>
              </a:rPr>
              <a:t>wwwC.sdu.dk/</a:t>
            </a:r>
            <a:r>
              <a:rPr lang="da-DK" sz="1600" b="1" dirty="0" err="1" smtClean="0">
                <a:solidFill>
                  <a:schemeClr val="bg1"/>
                </a:solidFill>
                <a:ea typeface="宋体"/>
              </a:rPr>
              <a:t>staff</a:t>
            </a:r>
            <a:r>
              <a:rPr lang="da-DK" sz="1600" b="1" dirty="0" smtClean="0">
                <a:solidFill>
                  <a:schemeClr val="bg1"/>
                </a:solidFill>
                <a:ea typeface="宋体"/>
              </a:rPr>
              <a:t>/</a:t>
            </a:r>
            <a:r>
              <a:rPr lang="da-DK" sz="1600" b="1" dirty="0" err="1" smtClean="0">
                <a:solidFill>
                  <a:schemeClr val="bg1"/>
                </a:solidFill>
                <a:ea typeface="宋体"/>
              </a:rPr>
              <a:t>vanhuysse</a:t>
            </a:r>
            <a:endParaRPr lang="da-DK" sz="1600" b="1" dirty="0">
              <a:solidFill>
                <a:schemeClr val="bg1"/>
              </a:solidFill>
              <a:ea typeface="宋体"/>
            </a:endParaRPr>
          </a:p>
          <a:p>
            <a:endParaRPr lang="da-DK" dirty="0">
              <a:ea typeface="宋体"/>
            </a:endParaRPr>
          </a:p>
        </p:txBody>
      </p:sp>
      <p:sp>
        <p:nvSpPr>
          <p:cNvPr id="2" name="矩形 1"/>
          <p:cNvSpPr/>
          <p:nvPr/>
        </p:nvSpPr>
        <p:spPr>
          <a:xfrm>
            <a:off x="165099" y="667513"/>
            <a:ext cx="1916941" cy="2308324"/>
          </a:xfrm>
          <a:prstGeom prst="rect">
            <a:avLst/>
          </a:prstGeom>
        </p:spPr>
        <p:txBody>
          <a:bodyPr wrap="square">
            <a:spAutoFit/>
          </a:bodyPr>
          <a:lstStyle/>
          <a:p>
            <a:r>
              <a:rPr lang="zh-CN" altLang="en-US" sz="2400" dirty="0">
                <a:latin typeface="+mn-ea"/>
                <a:ea typeface="+mn-ea"/>
              </a:rPr>
              <a:t>年龄群体政治和政策背后的因果机制、</a:t>
            </a:r>
            <a:r>
              <a:rPr lang="zh-CN" altLang="en-US" sz="2400" dirty="0" smtClean="0">
                <a:latin typeface="+mn-ea"/>
                <a:ea typeface="+mn-ea"/>
              </a:rPr>
              <a:t>制度调和以及经验差异</a:t>
            </a:r>
            <a:endParaRPr lang="zh-CN" altLang="en-US" sz="2400" dirty="0">
              <a:latin typeface="+mn-ea"/>
              <a:ea typeface="+mn-ea"/>
            </a:endParaRPr>
          </a:p>
        </p:txBody>
      </p:sp>
    </p:spTree>
    <p:extLst>
      <p:ext uri="{BB962C8B-B14F-4D97-AF65-F5344CB8AC3E}">
        <p14:creationId xmlns:p14="http://schemas.microsoft.com/office/powerpoint/2010/main" xmlns="" val="398117220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p:cNvSpPr>
            <a:spLocks noGrp="1"/>
          </p:cNvSpPr>
          <p:nvPr>
            <p:ph idx="1"/>
          </p:nvPr>
        </p:nvSpPr>
        <p:spPr>
          <a:xfrm>
            <a:off x="457200" y="1459576"/>
            <a:ext cx="8229600" cy="5081587"/>
          </a:xfrm>
        </p:spPr>
        <p:txBody>
          <a:bodyPr/>
          <a:lstStyle/>
          <a:p>
            <a:pPr>
              <a:lnSpc>
                <a:spcPct val="90000"/>
              </a:lnSpc>
              <a:buFont typeface="Wingdings" pitchFamily="2" charset="2"/>
              <a:buChar char=""/>
            </a:pPr>
            <a:r>
              <a:rPr lang="en-US" altLang="da-DK" sz="1800" dirty="0" smtClean="0">
                <a:latin typeface="Arial"/>
                <a:cs typeface="Arial"/>
              </a:rPr>
              <a:t>Roman Herzog (2008): ‘we are seeing a </a:t>
            </a:r>
            <a:r>
              <a:rPr lang="en-US" altLang="da-DK" sz="1800" b="1" dirty="0" smtClean="0">
                <a:latin typeface="Arial"/>
                <a:cs typeface="Arial"/>
              </a:rPr>
              <a:t>foretaste of a pensioner democracy</a:t>
            </a:r>
            <a:r>
              <a:rPr lang="en-US" altLang="da-DK" sz="1800" dirty="0" smtClean="0">
                <a:latin typeface="Arial"/>
                <a:cs typeface="Arial"/>
              </a:rPr>
              <a:t>… It could end up in a situation where </a:t>
            </a:r>
            <a:r>
              <a:rPr lang="en-US" altLang="da-DK" sz="1800" b="1" dirty="0" smtClean="0">
                <a:latin typeface="Arial"/>
                <a:cs typeface="Arial"/>
              </a:rPr>
              <a:t>older generations plunder the younger </a:t>
            </a:r>
            <a:r>
              <a:rPr lang="en-US" altLang="da-DK" sz="1800" dirty="0" smtClean="0">
                <a:latin typeface="Arial"/>
                <a:cs typeface="Arial"/>
              </a:rPr>
              <a:t>ones’ </a:t>
            </a:r>
          </a:p>
          <a:p>
            <a:r>
              <a:rPr lang="en-US" altLang="da-DK" sz="1800" dirty="0" smtClean="0">
                <a:latin typeface="Arial"/>
                <a:cs typeface="Arial"/>
              </a:rPr>
              <a:t>Sinn (2005): ‘Europe’s fun society is aging…fast. …. </a:t>
            </a:r>
            <a:r>
              <a:rPr lang="en-US" altLang="da-DK" sz="1800" b="1" dirty="0" smtClean="0">
                <a:latin typeface="Arial"/>
                <a:cs typeface="Arial"/>
              </a:rPr>
              <a:t>Hordes of pensioners, using the income received from the European PAYG systems, cruise the seven seas on luxury liners and jet off to the remotest beaches </a:t>
            </a:r>
            <a:r>
              <a:rPr lang="en-US" altLang="da-DK" sz="1800" dirty="0" smtClean="0">
                <a:latin typeface="Arial"/>
                <a:cs typeface="Arial"/>
              </a:rPr>
              <a:t>of our planet. The PAYG systems have made Europeans world champions in tourism and created a breathtaking infrastructure with seaside resorts and leisure </a:t>
            </a:r>
            <a:r>
              <a:rPr lang="en-US" altLang="da-DK" sz="1800" dirty="0" err="1" smtClean="0">
                <a:latin typeface="Arial"/>
                <a:cs typeface="Arial"/>
              </a:rPr>
              <a:t>centres</a:t>
            </a:r>
            <a:r>
              <a:rPr lang="en-US" altLang="da-DK" sz="1800" dirty="0" smtClean="0">
                <a:latin typeface="Arial"/>
                <a:cs typeface="Arial"/>
              </a:rPr>
              <a:t> from the Canaries to the Maldives and the beautiful Pacific Islands.’</a:t>
            </a:r>
          </a:p>
          <a:p>
            <a:r>
              <a:rPr lang="en-US" altLang="da-DK" sz="1800" dirty="0">
                <a:latin typeface="Arial"/>
                <a:cs typeface="Arial"/>
              </a:rPr>
              <a:t>Roman Herzog </a:t>
            </a:r>
            <a:r>
              <a:rPr lang="en-US" altLang="zh-CN" sz="1800" dirty="0" smtClean="0">
                <a:latin typeface="Arial"/>
                <a:ea typeface="+mn-ea"/>
                <a:cs typeface="Arial"/>
              </a:rPr>
              <a:t>(2008</a:t>
            </a:r>
            <a:r>
              <a:rPr lang="zh-CN" altLang="en-US" sz="1800" dirty="0" smtClean="0">
                <a:latin typeface="Arial"/>
                <a:ea typeface="+mn-ea"/>
                <a:cs typeface="Arial"/>
              </a:rPr>
              <a:t>年</a:t>
            </a:r>
            <a:r>
              <a:rPr lang="en-US" altLang="zh-CN" sz="1800" dirty="0" smtClean="0">
                <a:latin typeface="Arial"/>
                <a:ea typeface="+mn-ea"/>
                <a:cs typeface="Arial"/>
              </a:rPr>
              <a:t>)</a:t>
            </a:r>
            <a:r>
              <a:rPr lang="zh-CN" altLang="en-US" sz="1800" dirty="0" smtClean="0">
                <a:latin typeface="Arial"/>
                <a:ea typeface="+mn-ea"/>
                <a:cs typeface="Arial"/>
              </a:rPr>
              <a:t>说</a:t>
            </a:r>
            <a:r>
              <a:rPr lang="zh-CN" altLang="zh-CN" sz="1800" dirty="0" smtClean="0">
                <a:latin typeface="Arial"/>
                <a:ea typeface="+mn-ea"/>
                <a:cs typeface="Arial"/>
              </a:rPr>
              <a:t>：</a:t>
            </a:r>
            <a:r>
              <a:rPr lang="zh-CN" altLang="en-US" sz="1800" dirty="0" smtClean="0">
                <a:latin typeface="Arial"/>
                <a:ea typeface="+mn-ea"/>
                <a:cs typeface="Arial"/>
              </a:rPr>
              <a:t>“我们看到了退休者主宰民主国家到来的预兆</a:t>
            </a:r>
            <a:r>
              <a:rPr lang="en-US" altLang="zh-CN" sz="1800" dirty="0" smtClean="0">
                <a:latin typeface="Arial"/>
                <a:ea typeface="+mn-ea"/>
                <a:cs typeface="Arial"/>
              </a:rPr>
              <a:t>……</a:t>
            </a:r>
            <a:r>
              <a:rPr lang="zh-CN" altLang="en-US" sz="1800" dirty="0" smtClean="0">
                <a:latin typeface="Arial"/>
                <a:ea typeface="+mn-ea"/>
                <a:cs typeface="Arial"/>
              </a:rPr>
              <a:t>最终可能会导致老一辈掠夺</a:t>
            </a:r>
            <a:r>
              <a:rPr lang="zh-CN" altLang="en-US" sz="1800" dirty="0">
                <a:latin typeface="Arial"/>
                <a:ea typeface="+mn-ea"/>
                <a:cs typeface="Arial"/>
              </a:rPr>
              <a:t>年轻</a:t>
            </a:r>
            <a:r>
              <a:rPr lang="zh-CN" altLang="en-US" sz="1800" dirty="0" smtClean="0">
                <a:latin typeface="Arial"/>
                <a:ea typeface="+mn-ea"/>
                <a:cs typeface="Arial"/>
              </a:rPr>
              <a:t>一代。”</a:t>
            </a:r>
            <a:endParaRPr lang="zh-CN" altLang="en-US" sz="1800" dirty="0">
              <a:latin typeface="Arial"/>
              <a:ea typeface="+mn-ea"/>
              <a:cs typeface="Arial"/>
            </a:endParaRPr>
          </a:p>
          <a:p>
            <a:r>
              <a:rPr lang="en-US" altLang="zh-CN" sz="1800" dirty="0" smtClean="0">
                <a:latin typeface="Arial"/>
                <a:ea typeface="+mn-ea"/>
                <a:cs typeface="Arial"/>
              </a:rPr>
              <a:t>Sinn(2005</a:t>
            </a:r>
            <a:r>
              <a:rPr lang="zh-CN" altLang="en-US" sz="1800" dirty="0" smtClean="0">
                <a:latin typeface="Arial"/>
                <a:ea typeface="+mn-ea"/>
                <a:cs typeface="Arial"/>
              </a:rPr>
              <a:t>年</a:t>
            </a:r>
            <a:r>
              <a:rPr lang="en-US" altLang="zh-CN" sz="1800" dirty="0" smtClean="0">
                <a:latin typeface="Arial"/>
                <a:ea typeface="+mn-ea"/>
                <a:cs typeface="Arial"/>
              </a:rPr>
              <a:t>)</a:t>
            </a:r>
            <a:r>
              <a:rPr lang="zh-CN" altLang="en-US" sz="1800" dirty="0" smtClean="0">
                <a:latin typeface="Arial"/>
                <a:ea typeface="+mn-ea"/>
                <a:cs typeface="Arial"/>
              </a:rPr>
              <a:t>说</a:t>
            </a:r>
            <a:r>
              <a:rPr lang="zh-CN" altLang="zh-CN" sz="1800" dirty="0" smtClean="0">
                <a:latin typeface="Arial"/>
                <a:ea typeface="+mn-ea"/>
                <a:cs typeface="Arial"/>
              </a:rPr>
              <a:t>：</a:t>
            </a:r>
            <a:r>
              <a:rPr lang="zh-CN" altLang="en-US" sz="1800" dirty="0" smtClean="0">
                <a:latin typeface="Arial"/>
                <a:ea typeface="+mn-ea"/>
                <a:cs typeface="Arial"/>
              </a:rPr>
              <a:t>“欧洲的快乐</a:t>
            </a:r>
            <a:r>
              <a:rPr lang="zh-CN" altLang="en-US" sz="1800" dirty="0">
                <a:latin typeface="Arial"/>
                <a:ea typeface="+mn-ea"/>
                <a:cs typeface="Arial"/>
              </a:rPr>
              <a:t>社会</a:t>
            </a:r>
            <a:r>
              <a:rPr lang="zh-CN" altLang="en-US" sz="1800" dirty="0" smtClean="0">
                <a:latin typeface="Arial"/>
                <a:ea typeface="+mn-ea"/>
                <a:cs typeface="Arial"/>
              </a:rPr>
              <a:t>正在老龄化</a:t>
            </a:r>
            <a:r>
              <a:rPr lang="en-US" altLang="zh-CN" sz="1800" dirty="0" smtClean="0">
                <a:latin typeface="Arial"/>
                <a:ea typeface="+mn-ea"/>
                <a:cs typeface="Arial"/>
              </a:rPr>
              <a:t>……</a:t>
            </a:r>
            <a:r>
              <a:rPr lang="zh-CN" altLang="en-US" sz="1800" dirty="0" smtClean="0">
                <a:latin typeface="Arial"/>
                <a:ea typeface="+mn-ea"/>
                <a:cs typeface="Arial"/>
              </a:rPr>
              <a:t>成</a:t>
            </a:r>
            <a:r>
              <a:rPr lang="zh-CN" altLang="en-US" sz="1800" dirty="0">
                <a:latin typeface="Arial"/>
                <a:ea typeface="+mn-ea"/>
                <a:cs typeface="Arial"/>
              </a:rPr>
              <a:t>群的养老金领</a:t>
            </a:r>
            <a:r>
              <a:rPr lang="zh-CN" altLang="en-US" sz="1800" dirty="0" smtClean="0">
                <a:latin typeface="Arial"/>
                <a:ea typeface="+mn-ea"/>
                <a:cs typeface="Arial"/>
              </a:rPr>
              <a:t>取者</a:t>
            </a:r>
            <a:r>
              <a:rPr lang="zh-CN" altLang="zh-CN" sz="1800" dirty="0">
                <a:latin typeface="Arial"/>
                <a:ea typeface="+mn-ea"/>
                <a:cs typeface="Arial"/>
              </a:rPr>
              <a:t>，</a:t>
            </a:r>
            <a:r>
              <a:rPr lang="zh-CN" altLang="en-US" sz="1800" dirty="0" smtClean="0">
                <a:latin typeface="Arial"/>
                <a:ea typeface="+mn-ea"/>
                <a:cs typeface="Arial"/>
              </a:rPr>
              <a:t>使用从欧洲现行制度获得的收入，乘着豪华巡游七大洋，坐着喷气机到星球上最遥远的海滩。现收现付制打造了欧洲世界旅游业</a:t>
            </a:r>
            <a:r>
              <a:rPr lang="zh-CN" altLang="en-US" sz="1800" dirty="0">
                <a:latin typeface="Arial"/>
                <a:ea typeface="+mn-ea"/>
                <a:cs typeface="Arial"/>
              </a:rPr>
              <a:t>的冠军</a:t>
            </a:r>
            <a:r>
              <a:rPr lang="en-US" altLang="zh-CN" sz="1800" dirty="0">
                <a:latin typeface="Arial"/>
                <a:ea typeface="+mn-ea"/>
                <a:cs typeface="Arial"/>
              </a:rPr>
              <a:t>, </a:t>
            </a:r>
            <a:r>
              <a:rPr lang="zh-CN" altLang="en-US" sz="1800" dirty="0" smtClean="0">
                <a:latin typeface="Arial"/>
                <a:ea typeface="+mn-ea"/>
                <a:cs typeface="Arial"/>
              </a:rPr>
              <a:t>创造了有着令人惊叹</a:t>
            </a:r>
            <a:r>
              <a:rPr lang="zh-CN" altLang="en-US" sz="1800" dirty="0">
                <a:latin typeface="Arial"/>
                <a:ea typeface="+mn-ea"/>
                <a:cs typeface="Arial"/>
              </a:rPr>
              <a:t>的基础设施的海滨度假村和休闲</a:t>
            </a:r>
            <a:r>
              <a:rPr lang="zh-CN" altLang="en-US" sz="1800" dirty="0" smtClean="0">
                <a:latin typeface="Arial"/>
                <a:ea typeface="+mn-ea"/>
                <a:cs typeface="Arial"/>
              </a:rPr>
              <a:t>中心，从加那</a:t>
            </a:r>
            <a:r>
              <a:rPr lang="zh-CN" altLang="en-US" sz="1800" dirty="0">
                <a:latin typeface="Arial"/>
                <a:ea typeface="+mn-ea"/>
                <a:cs typeface="Arial"/>
              </a:rPr>
              <a:t>利</a:t>
            </a:r>
            <a:r>
              <a:rPr lang="zh-CN" altLang="en-US" sz="1800" dirty="0" smtClean="0">
                <a:latin typeface="Arial"/>
                <a:ea typeface="+mn-ea"/>
                <a:cs typeface="Arial"/>
              </a:rPr>
              <a:t>群岛到马尔代夫，再到美丽</a:t>
            </a:r>
            <a:r>
              <a:rPr lang="zh-CN" altLang="en-US" sz="1800" dirty="0">
                <a:latin typeface="Arial"/>
                <a:ea typeface="+mn-ea"/>
                <a:cs typeface="Arial"/>
              </a:rPr>
              <a:t>的</a:t>
            </a:r>
            <a:r>
              <a:rPr lang="zh-CN" altLang="en-US" sz="1800" dirty="0" smtClean="0">
                <a:latin typeface="Arial"/>
                <a:ea typeface="+mn-ea"/>
                <a:cs typeface="Arial"/>
              </a:rPr>
              <a:t>太平洋群岛。</a:t>
            </a:r>
            <a:endParaRPr lang="zh-CN" altLang="en-US" sz="1800" dirty="0">
              <a:latin typeface="Arial"/>
              <a:ea typeface="+mn-ea"/>
              <a:cs typeface="Arial"/>
            </a:endParaRPr>
          </a:p>
          <a:p>
            <a:pPr>
              <a:lnSpc>
                <a:spcPct val="90000"/>
              </a:lnSpc>
              <a:buFont typeface="Wingdings" pitchFamily="2" charset="2"/>
              <a:buChar char=""/>
            </a:pPr>
            <a:endParaRPr lang="en-US" altLang="da-DK" sz="1800" dirty="0" smtClean="0">
              <a:latin typeface="Arial"/>
              <a:ea typeface="+mn-ea"/>
              <a:cs typeface="Arial"/>
            </a:endParaRPr>
          </a:p>
        </p:txBody>
      </p:sp>
      <p:sp>
        <p:nvSpPr>
          <p:cNvPr id="4099" name="Title 1"/>
          <p:cNvSpPr>
            <a:spLocks noGrp="1"/>
          </p:cNvSpPr>
          <p:nvPr>
            <p:ph type="title"/>
          </p:nvPr>
        </p:nvSpPr>
        <p:spPr>
          <a:xfrm>
            <a:off x="0" y="228908"/>
            <a:ext cx="9125991" cy="1107618"/>
          </a:xfrm>
        </p:spPr>
        <p:txBody>
          <a:bodyPr/>
          <a:lstStyle/>
          <a:p>
            <a:pPr eaLnBrk="1" hangingPunct="1"/>
            <a:r>
              <a:rPr lang="en-US" altLang="da-DK" sz="2400" b="1" dirty="0" smtClean="0">
                <a:latin typeface="Arial"/>
                <a:cs typeface="Arial"/>
              </a:rPr>
              <a:t>A growing sense of alarmism </a:t>
            </a:r>
            <a:br>
              <a:rPr lang="en-US" altLang="da-DK" sz="2400" b="1" dirty="0" smtClean="0">
                <a:latin typeface="Arial"/>
                <a:cs typeface="Arial"/>
              </a:rPr>
            </a:br>
            <a:r>
              <a:rPr lang="en-US" altLang="da-DK" sz="2000" b="1" dirty="0" smtClean="0">
                <a:latin typeface="Arial"/>
                <a:cs typeface="Arial"/>
              </a:rPr>
              <a:t>about aging </a:t>
            </a:r>
            <a:r>
              <a:rPr lang="en-US" altLang="da-DK" sz="1800" b="1" i="1" dirty="0" smtClean="0">
                <a:latin typeface="Arial"/>
                <a:cs typeface="Arial"/>
              </a:rPr>
              <a:t></a:t>
            </a:r>
            <a:r>
              <a:rPr lang="en-US" altLang="da-DK" sz="2000" b="1" dirty="0" err="1" smtClean="0">
                <a:latin typeface="Arial"/>
                <a:cs typeface="Arial"/>
              </a:rPr>
              <a:t>gerontocratic</a:t>
            </a:r>
            <a:r>
              <a:rPr lang="en-US" altLang="da-DK" sz="2000" b="1" dirty="0" smtClean="0">
                <a:latin typeface="Arial"/>
                <a:cs typeface="Arial"/>
              </a:rPr>
              <a:t> democracies</a:t>
            </a:r>
            <a:br>
              <a:rPr lang="en-US" altLang="da-DK" sz="2000" b="1" dirty="0" smtClean="0">
                <a:latin typeface="Arial"/>
                <a:cs typeface="Arial"/>
              </a:rPr>
            </a:br>
            <a:r>
              <a:rPr lang="zh-CN" altLang="en-US" sz="2000" b="1" dirty="0" smtClean="0">
                <a:latin typeface="+mn-ea"/>
                <a:ea typeface="+mn-ea"/>
                <a:cs typeface="Arial"/>
              </a:rPr>
              <a:t>关于人口老龄化的警醒意识越来越强烈（老年人治理下的民主国家）</a:t>
            </a:r>
            <a:endParaRPr lang="en-US" altLang="da-DK" sz="2000" dirty="0" smtClean="0">
              <a:latin typeface="+mn-ea"/>
              <a:ea typeface="+mn-ea"/>
              <a:cs typeface="Arial"/>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6541163"/>
            <a:ext cx="9144000" cy="320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TextBox 5"/>
          <p:cNvSpPr txBox="1"/>
          <p:nvPr/>
        </p:nvSpPr>
        <p:spPr>
          <a:xfrm>
            <a:off x="18009" y="6517220"/>
            <a:ext cx="3036012" cy="615553"/>
          </a:xfrm>
          <a:prstGeom prst="rect">
            <a:avLst/>
          </a:prstGeom>
          <a:noFill/>
        </p:spPr>
        <p:txBody>
          <a:bodyPr wrap="square" rtlCol="0">
            <a:spAutoFit/>
          </a:bodyPr>
          <a:lstStyle/>
          <a:p>
            <a:r>
              <a:rPr lang="da-DK" sz="1600" b="1" dirty="0">
                <a:solidFill>
                  <a:schemeClr val="bg1"/>
                </a:solidFill>
                <a:ea typeface="宋体"/>
              </a:rPr>
              <a:t>www.sdu.dk/staff/vanhuysse</a:t>
            </a:r>
          </a:p>
          <a:p>
            <a:endParaRPr lang="da-DK" dirty="0">
              <a:ea typeface="宋体"/>
            </a:endParaRPr>
          </a:p>
        </p:txBody>
      </p:sp>
    </p:spTree>
    <p:extLst>
      <p:ext uri="{BB962C8B-B14F-4D97-AF65-F5344CB8AC3E}">
        <p14:creationId xmlns:p14="http://schemas.microsoft.com/office/powerpoint/2010/main" xmlns="" val="3217156485"/>
      </p:ext>
    </p:extLst>
  </p:cSld>
  <p:clrMapOvr>
    <a:masterClrMapping/>
  </p:clrMapOvr>
  <p:timing>
    <p:tnLst>
      <p:par>
        <p:cTn id="1" dur="indefinite" restart="never" nodeType="tmRoot"/>
      </p:par>
    </p:tnLst>
  </p:timing>
</p:sld>
</file>

<file path=ppt/theme/theme1.xml><?xml version="1.0" encoding="utf-8"?>
<a:theme xmlns:a="http://schemas.openxmlformats.org/drawingml/2006/main" name="NTA_PowerPoint_Template_0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té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NTA_PowerPoint_Template_02</Template>
  <TotalTime>9942</TotalTime>
  <Words>5754</Words>
  <Application>Microsoft Office PowerPoint</Application>
  <PresentationFormat>全屏显示(4:3)</PresentationFormat>
  <Paragraphs>389</Paragraphs>
  <Slides>43</Slides>
  <Notes>0</Notes>
  <HiddenSlides>0</HiddenSlides>
  <MMClips>0</MMClips>
  <ScaleCrop>false</ScaleCrop>
  <HeadingPairs>
    <vt:vector size="6" baseType="variant">
      <vt:variant>
        <vt:lpstr>主题</vt:lpstr>
      </vt:variant>
      <vt:variant>
        <vt:i4>1</vt:i4>
      </vt:variant>
      <vt:variant>
        <vt:lpstr>链接</vt:lpstr>
      </vt:variant>
      <vt:variant>
        <vt:i4>2</vt:i4>
      </vt:variant>
      <vt:variant>
        <vt:lpstr>幻灯片标题</vt:lpstr>
      </vt:variant>
      <vt:variant>
        <vt:i4>43</vt:i4>
      </vt:variant>
    </vt:vector>
  </HeadingPairs>
  <TitlesOfParts>
    <vt:vector size="46" baseType="lpstr">
      <vt:lpstr>NTA_PowerPoint_Template_02</vt:lpstr>
      <vt:lpstr>C:\Users\vanhuysse\Downloads\???</vt:lpstr>
      <vt:lpstr>C:\Users\vanhuysse\Downloads\???</vt:lpstr>
      <vt:lpstr>The Political Economy of  Pensions and Redistribution Effects in Europe  欧洲养老金及再分配效果的政治经济背景</vt:lpstr>
      <vt:lpstr>Outline 概述</vt:lpstr>
      <vt:lpstr>Redistributive effects of policy design, 1 政策设计的再分配效果（1）</vt:lpstr>
      <vt:lpstr>Within generations几代人以内</vt:lpstr>
      <vt:lpstr>Redistributive effects of policy design, 2 政策设计的再分配效果（2） </vt:lpstr>
      <vt:lpstr>Between generations几代人之间</vt:lpstr>
      <vt:lpstr>Political economy rules政治经济规则</vt:lpstr>
      <vt:lpstr>幻灯片 8</vt:lpstr>
      <vt:lpstr>A growing sense of alarmism  about aging gerontocratic democracies 关于人口老龄化的警醒意识越来越强烈（老年人治理下的民主国家）</vt:lpstr>
      <vt:lpstr>How has population aging constrained the implementation of  pension generosity cutbacks? 人口老龄化是如何阻碍削减养老金待遇的？</vt:lpstr>
      <vt:lpstr>Scruggs and Allan’s (2006) annual pension generosity scores Scruggs and Allan（2006年）的年度养老金待遇水平得分</vt:lpstr>
      <vt:lpstr>All but 2 countries implemented a medium cut already in 1980s-90s (23)…  1980-1990年期间，所有国家中，只有两个国家进行了中等程度的削减</vt:lpstr>
      <vt:lpstr>… but only half as many had large cutbacks (11) 然而，只有一半进行了大幅度的削减（11）</vt:lpstr>
      <vt:lpstr>Alarm bells tolling for incremental cuts  警钟敲响，敦促进一步削减待遇</vt:lpstr>
      <vt:lpstr>Pro-elderly policy bias:  有利于老年群体的政策倾向： political economy of intergenerational redistribution 几代人之间再分配的政治经济影响</vt:lpstr>
      <vt:lpstr>EBiSS An Elderly-Bias Social Spending indicator 倾向于老年群体的社会支出指数</vt:lpstr>
      <vt:lpstr>EBiSS: numerator 分子</vt:lpstr>
      <vt:lpstr>EBiSS: denominator分母</vt:lpstr>
      <vt:lpstr> EBiSS  2007-2008 </vt:lpstr>
      <vt:lpstr> EBiSS  2009-2010 或最近</vt:lpstr>
      <vt:lpstr>幻灯片 21</vt:lpstr>
      <vt:lpstr>But…然而…….</vt:lpstr>
      <vt:lpstr>Policy data give very partial picture 政策数据展现的内容很片面</vt:lpstr>
      <vt:lpstr>Two key asymmetries: 1 两大关键的不对称：1</vt:lpstr>
      <vt:lpstr>Two key asymmetries: 2 两大关键的不对称：2</vt:lpstr>
      <vt:lpstr>Empirical contributions: 1 实际贡献：1</vt:lpstr>
      <vt:lpstr>幻灯片 27</vt:lpstr>
      <vt:lpstr>幻灯片 28</vt:lpstr>
      <vt:lpstr>Data数据</vt:lpstr>
      <vt:lpstr>Empirical contributions: 2 实际贡献：2</vt:lpstr>
      <vt:lpstr>NTTA</vt:lpstr>
      <vt:lpstr>Intergenerational resource transfers in Europe 欧洲代际资源转移</vt:lpstr>
      <vt:lpstr>Preview 1 背景1</vt:lpstr>
      <vt:lpstr>Preview 2 背景2</vt:lpstr>
      <vt:lpstr>1. Defining lifecycle stages according to NTA resource dependency 根据NTA资源依赖性确定生命周期各阶段 </vt:lpstr>
      <vt:lpstr>2. Defining lifecycle stages according to time resource dependency 根据时间资源依赖性确定生命周期各阶段  </vt:lpstr>
      <vt:lpstr>3. Defining lifecycle stages according to total resource dependency 根据两种资源依赖性确定生命周期各阶段  </vt:lpstr>
      <vt:lpstr>Europe is a child-oriented continent 欧洲是重点关注儿童的地区</vt:lpstr>
      <vt:lpstr>Completing the picture stepwise:  一步步看清全局： from public to private and time transfers 从公共转移到私人转移和时间转移</vt:lpstr>
      <vt:lpstr>个人转移：Private transfers:  from (older) working-age adults to children (esp teenagers) 从工作适龄成年到儿童（特别是青少年）</vt:lpstr>
      <vt:lpstr>时间转移Time transfers:  from (younger) working-age adults to (esp younger) children -- only more so 从（年龄偏低）的成年工作者到（更年轻）的未成年</vt:lpstr>
      <vt:lpstr>The visibility asymmetry 可视性对称</vt:lpstr>
      <vt:lpstr>Thanks感谢！</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Introducing age into household satellite accounts   Gal, RI, Medgyesi, M, Szabo, E and Vargha, L</dc:title>
  <dc:creator>robert</dc:creator>
  <cp:lastModifiedBy>USER</cp:lastModifiedBy>
  <cp:revision>354</cp:revision>
  <dcterms:created xsi:type="dcterms:W3CDTF">2011-12-01T14:12:29Z</dcterms:created>
  <dcterms:modified xsi:type="dcterms:W3CDTF">2017-09-12T03:28:03Z</dcterms:modified>
</cp:coreProperties>
</file>